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19"/>
  </p:notesMasterIdLst>
  <p:sldIdLst>
    <p:sldId id="285" r:id="rId3"/>
    <p:sldId id="301" r:id="rId4"/>
    <p:sldId id="300" r:id="rId5"/>
    <p:sldId id="302" r:id="rId6"/>
    <p:sldId id="303" r:id="rId7"/>
    <p:sldId id="304" r:id="rId8"/>
    <p:sldId id="305" r:id="rId9"/>
    <p:sldId id="306" r:id="rId10"/>
    <p:sldId id="307" r:id="rId11"/>
    <p:sldId id="308" r:id="rId12"/>
    <p:sldId id="309" r:id="rId13"/>
    <p:sldId id="310" r:id="rId14"/>
    <p:sldId id="311" r:id="rId15"/>
    <p:sldId id="312" r:id="rId16"/>
    <p:sldId id="313" r:id="rId17"/>
    <p:sldId id="314"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C56"/>
    <a:srgbClr val="A23D07"/>
    <a:srgbClr val="2FBFA6"/>
    <a:srgbClr val="FF8B16"/>
    <a:srgbClr val="A3CD08"/>
    <a:srgbClr val="AECD0B"/>
    <a:srgbClr val="F1CD29"/>
    <a:srgbClr val="CDC3B4"/>
    <a:srgbClr val="CDB5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43" autoAdjust="0"/>
    <p:restoredTop sz="38831" autoAdjust="0"/>
  </p:normalViewPr>
  <p:slideViewPr>
    <p:cSldViewPr snapToGrid="0" snapToObjects="1">
      <p:cViewPr varScale="1">
        <p:scale>
          <a:sx n="36" d="100"/>
          <a:sy n="36" d="100"/>
        </p:scale>
        <p:origin x="414" y="54"/>
      </p:cViewPr>
      <p:guideLst>
        <p:guide orient="horz" pos="2160"/>
        <p:guide pos="2880"/>
      </p:guideLst>
    </p:cSldViewPr>
  </p:slideViewPr>
  <p:outlineViewPr>
    <p:cViewPr>
      <p:scale>
        <a:sx n="33" d="100"/>
        <a:sy n="33" d="100"/>
      </p:scale>
      <p:origin x="48" y="0"/>
    </p:cViewPr>
  </p:outlineViewPr>
  <p:notesTextViewPr>
    <p:cViewPr>
      <p:scale>
        <a:sx n="100" d="100"/>
        <a:sy n="100" d="100"/>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D99741D1-F072-4666-A41F-5CF725FE8ED5}"/>
    <pc:docChg chg="modSld">
      <pc:chgData name="" userId="" providerId="" clId="Web-{D99741D1-F072-4666-A41F-5CF725FE8ED5}" dt="2018-12-18T19:32:59.414" v="57"/>
      <pc:docMkLst>
        <pc:docMk/>
      </pc:docMkLst>
      <pc:sldChg chg="modNotes">
        <pc:chgData name="" userId="" providerId="" clId="Web-{D99741D1-F072-4666-A41F-5CF725FE8ED5}" dt="2018-12-18T19:07:24.467" v="6"/>
        <pc:sldMkLst>
          <pc:docMk/>
          <pc:sldMk cId="335713150" sldId="300"/>
        </pc:sldMkLst>
      </pc:sldChg>
      <pc:sldChg chg="modNotes">
        <pc:chgData name="" userId="" providerId="" clId="Web-{D99741D1-F072-4666-A41F-5CF725FE8ED5}" dt="2018-12-18T19:08:11.713" v="10"/>
        <pc:sldMkLst>
          <pc:docMk/>
          <pc:sldMk cId="1072832295" sldId="302"/>
        </pc:sldMkLst>
      </pc:sldChg>
      <pc:sldChg chg="modNotes">
        <pc:chgData name="" userId="" providerId="" clId="Web-{D99741D1-F072-4666-A41F-5CF725FE8ED5}" dt="2018-12-18T19:10:11.776" v="17"/>
        <pc:sldMkLst>
          <pc:docMk/>
          <pc:sldMk cId="1247218479" sldId="304"/>
        </pc:sldMkLst>
      </pc:sldChg>
      <pc:sldChg chg="modNotes">
        <pc:chgData name="" userId="" providerId="" clId="Web-{D99741D1-F072-4666-A41F-5CF725FE8ED5}" dt="2018-12-18T19:10:54.620" v="21"/>
        <pc:sldMkLst>
          <pc:docMk/>
          <pc:sldMk cId="126581351" sldId="305"/>
        </pc:sldMkLst>
      </pc:sldChg>
      <pc:sldChg chg="modNotes">
        <pc:chgData name="" userId="" providerId="" clId="Web-{D99741D1-F072-4666-A41F-5CF725FE8ED5}" dt="2018-12-18T19:11:16.058" v="22"/>
        <pc:sldMkLst>
          <pc:docMk/>
          <pc:sldMk cId="1998692589" sldId="306"/>
        </pc:sldMkLst>
      </pc:sldChg>
      <pc:sldChg chg="modSp modNotes">
        <pc:chgData name="" userId="" providerId="" clId="Web-{D99741D1-F072-4666-A41F-5CF725FE8ED5}" dt="2018-12-18T19:19:33.110" v="29" actId="20577"/>
        <pc:sldMkLst>
          <pc:docMk/>
          <pc:sldMk cId="1329873069" sldId="308"/>
        </pc:sldMkLst>
        <pc:spChg chg="mod">
          <ac:chgData name="" userId="" providerId="" clId="Web-{D99741D1-F072-4666-A41F-5CF725FE8ED5}" dt="2018-12-18T19:19:33.110" v="29" actId="20577"/>
          <ac:spMkLst>
            <pc:docMk/>
            <pc:sldMk cId="1329873069" sldId="308"/>
            <ac:spMk id="2" creationId="{00000000-0000-0000-0000-000000000000}"/>
          </ac:spMkLst>
        </pc:spChg>
      </pc:sldChg>
      <pc:sldChg chg="modSp modNotes">
        <pc:chgData name="" userId="" providerId="" clId="Web-{D99741D1-F072-4666-A41F-5CF725FE8ED5}" dt="2018-12-18T19:25:33.285" v="37" actId="20577"/>
        <pc:sldMkLst>
          <pc:docMk/>
          <pc:sldMk cId="15943567" sldId="309"/>
        </pc:sldMkLst>
        <pc:spChg chg="mod">
          <ac:chgData name="" userId="" providerId="" clId="Web-{D99741D1-F072-4666-A41F-5CF725FE8ED5}" dt="2018-12-18T19:25:33.285" v="37" actId="20577"/>
          <ac:spMkLst>
            <pc:docMk/>
            <pc:sldMk cId="15943567" sldId="309"/>
            <ac:spMk id="3" creationId="{00000000-0000-0000-0000-000000000000}"/>
          </ac:spMkLst>
        </pc:spChg>
      </pc:sldChg>
      <pc:sldChg chg="modNotes">
        <pc:chgData name="" userId="" providerId="" clId="Web-{D99741D1-F072-4666-A41F-5CF725FE8ED5}" dt="2018-12-18T19:28:30.505" v="38"/>
        <pc:sldMkLst>
          <pc:docMk/>
          <pc:sldMk cId="982446694" sldId="312"/>
        </pc:sldMkLst>
      </pc:sldChg>
      <pc:sldChg chg="addSp modSp modNotes">
        <pc:chgData name="" userId="" providerId="" clId="Web-{D99741D1-F072-4666-A41F-5CF725FE8ED5}" dt="2018-12-18T19:31:45.366" v="46" actId="14100"/>
        <pc:sldMkLst>
          <pc:docMk/>
          <pc:sldMk cId="1069932429" sldId="313"/>
        </pc:sldMkLst>
        <pc:picChg chg="add mod">
          <ac:chgData name="" userId="" providerId="" clId="Web-{D99741D1-F072-4666-A41F-5CF725FE8ED5}" dt="2018-12-18T19:31:45.366" v="46" actId="14100"/>
          <ac:picMkLst>
            <pc:docMk/>
            <pc:sldMk cId="1069932429" sldId="313"/>
            <ac:picMk id="4" creationId="{9A279408-DB75-4B31-9F53-8F62FD9FCCBB}"/>
          </ac:picMkLst>
        </pc:picChg>
      </pc:sldChg>
      <pc:sldChg chg="modSp modNotes">
        <pc:chgData name="" userId="" providerId="" clId="Web-{D99741D1-F072-4666-A41F-5CF725FE8ED5}" dt="2018-12-18T19:32:59.414" v="57"/>
        <pc:sldMkLst>
          <pc:docMk/>
          <pc:sldMk cId="1746013022" sldId="314"/>
        </pc:sldMkLst>
        <pc:spChg chg="mod">
          <ac:chgData name="" userId="" providerId="" clId="Web-{D99741D1-F072-4666-A41F-5CF725FE8ED5}" dt="2018-12-18T19:32:33.914" v="48" actId="20577"/>
          <ac:spMkLst>
            <pc:docMk/>
            <pc:sldMk cId="1746013022" sldId="314"/>
            <ac:spMk id="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pPr/>
              <a:t>1/17/2019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pPr/>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Title: W1L5 Developing a Research Protocol</a:t>
            </a:r>
          </a:p>
          <a:p>
            <a:pPr marL="0" indent="0">
              <a:buFontTx/>
              <a:buNone/>
            </a:pPr>
            <a:r>
              <a:rPr lang="en-US" b="1" baseline="0" dirty="0"/>
              <a:t>Time: 20 minutes (16 slides)</a:t>
            </a:r>
          </a:p>
          <a:p>
            <a:pPr marL="0" indent="0">
              <a:buFontTx/>
              <a:buNone/>
            </a:pPr>
            <a:r>
              <a:rPr lang="en-US" b="1" baseline="0" dirty="0"/>
              <a:t>Reading: </a:t>
            </a:r>
            <a:r>
              <a:rPr lang="en-US" b="1" i="0" baseline="0" dirty="0" err="1"/>
              <a:t>Hulley</a:t>
            </a:r>
            <a:r>
              <a:rPr lang="en-US" b="1" baseline="0" dirty="0"/>
              <a:t> chapter 1</a:t>
            </a:r>
          </a:p>
          <a:p>
            <a:pPr marL="0" indent="0">
              <a:buFontTx/>
              <a:buNone/>
            </a:pPr>
            <a:endParaRPr lang="en-US" baseline="0" dirty="0"/>
          </a:p>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sz="1200" i="1" kern="1200" dirty="0">
                <a:solidFill>
                  <a:schemeClr val="tx1"/>
                </a:solidFill>
                <a:effectLst/>
                <a:latin typeface="+mn-lt"/>
                <a:ea typeface="+mn-ea"/>
                <a:cs typeface="+mn-cs"/>
              </a:rPr>
              <a:t>Introduction:  </a:t>
            </a:r>
            <a:r>
              <a:rPr lang="en-US" sz="1200" kern="1200" dirty="0">
                <a:solidFill>
                  <a:schemeClr val="tx1"/>
                </a:solidFill>
                <a:effectLst/>
                <a:latin typeface="+mn-lt"/>
                <a:ea typeface="+mn-ea"/>
                <a:cs typeface="+mn-cs"/>
              </a:rPr>
              <a:t>This lecture provides an overview of the components that make up a research protocol.  We elaborated on some of this material yesterday.  We will cover the remainder of the components in more detail later this week.</a:t>
            </a:r>
            <a:r>
              <a:rPr lang="en-US" baseline="0" dirty="0"/>
              <a:t> This lecture is designed to give the “big picture” – an introduction to all the parts of a research study protocol.</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a:t>
            </a:fld>
            <a:endParaRPr lang="en-US"/>
          </a:p>
        </p:txBody>
      </p:sp>
    </p:spTree>
    <p:extLst>
      <p:ext uri="{BB962C8B-B14F-4D97-AF65-F5344CB8AC3E}">
        <p14:creationId xmlns:p14="http://schemas.microsoft.com/office/powerpoint/2010/main" val="403959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a:buNone/>
            </a:pPr>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statistical analysis plan </a:t>
            </a:r>
            <a:r>
              <a:rPr lang="en-US" sz="1200" kern="1200" dirty="0">
                <a:solidFill>
                  <a:schemeClr val="tx1"/>
                </a:solidFill>
                <a:effectLst/>
                <a:latin typeface="+mn-lt"/>
                <a:ea typeface="+mn-ea"/>
                <a:cs typeface="+mn-cs"/>
              </a:rPr>
              <a:t>(SAP) is the section of your protocol that describes how the data will be analyzed to answer the research question(s).</a:t>
            </a:r>
          </a:p>
          <a:p>
            <a:pPr marL="171450" lvl="0" indent="-171450">
              <a:buFont typeface="Arial"/>
              <a:buChar char="•"/>
            </a:pPr>
            <a:r>
              <a:rPr lang="en-US" sz="1200" kern="1200" dirty="0">
                <a:effectLst/>
                <a:latin typeface="+mn-lt"/>
                <a:ea typeface="+mn-ea"/>
                <a:cs typeface="+mn-cs"/>
              </a:rPr>
              <a:t>It may include specifying a hypothesis if you are planning an analytical study</a:t>
            </a:r>
            <a:r>
              <a:rPr lang="en-US" sz="1200" kern="1200" baseline="0" dirty="0">
                <a:effectLst/>
                <a:latin typeface="+mn-lt"/>
                <a:ea typeface="+mn-ea"/>
                <a:cs typeface="+mn-cs"/>
              </a:rPr>
              <a:t> and </a:t>
            </a:r>
            <a:r>
              <a:rPr lang="en-US" dirty="0"/>
              <a:t>it</a:t>
            </a:r>
            <a:r>
              <a:rPr lang="en-US" sz="1200" kern="1200" dirty="0">
                <a:effectLst/>
                <a:latin typeface="+mn-lt"/>
                <a:ea typeface="+mn-ea"/>
                <a:cs typeface="+mn-cs"/>
              </a:rPr>
              <a:t> will form the basis for the statistical tests used and how the study’s sample size is determined.</a:t>
            </a:r>
            <a:endParaRPr lang="en-US" baseline="0" dirty="0">
              <a:cs typeface="Calibri"/>
            </a:endParaRPr>
          </a:p>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a:t>Can you think of a study hypothesis?  For example – TB patients who have adequate nutrition during their course of treatment have better outcomes (including cure, treatment completion, and survival) than TB patients with inadequate nutrition during their course of treatment.</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 HYPOTHESIS: an educated guess or more specifically  a tentative, testable answer to a scientific question; an explanation for a phenomenon that can be tested in some way that ideally either proves or disproves it; usually written in the form of an if/then statement (if garlic repels fleas, then a dog that is given garlic every day will not get fleas; if UV light can damage the eyes, then maybe UV light is a cause of blindness) 	</a:t>
            </a:r>
          </a:p>
          <a:p>
            <a:r>
              <a:rPr lang="en-US" sz="1200" i="1" kern="1200" dirty="0">
                <a:solidFill>
                  <a:schemeClr val="tx1"/>
                </a:solidFill>
                <a:effectLst/>
                <a:latin typeface="+mn-lt"/>
                <a:ea typeface="+mn-ea"/>
                <a:cs typeface="+mn-cs"/>
              </a:rPr>
              <a:t>Note: for the duration of testing, the hypothesis is taken to be true and the goal of the researcher is to rigorously test its terms.  The concept is very important part of the scientific method. [it is designed to be testable in a way that could be replicated by others; should be kept clear and simple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10</a:t>
            </a:fld>
            <a:endParaRPr lang="en-US"/>
          </a:p>
        </p:txBody>
      </p:sp>
    </p:spTree>
    <p:extLst>
      <p:ext uri="{BB962C8B-B14F-4D97-AF65-F5344CB8AC3E}">
        <p14:creationId xmlns:p14="http://schemas.microsoft.com/office/powerpoint/2010/main" val="1668727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mn-lt"/>
                <a:ea typeface="+mn-ea"/>
                <a:cs typeface="+mn-cs"/>
              </a:rPr>
              <a:t>Ethical issues </a:t>
            </a:r>
            <a:r>
              <a:rPr lang="en-US" sz="1200" kern="1200" dirty="0">
                <a:effectLst/>
                <a:latin typeface="+mn-lt"/>
                <a:ea typeface="+mn-ea"/>
                <a:cs typeface="+mn-cs"/>
              </a:rPr>
              <a:t>are</a:t>
            </a:r>
            <a:r>
              <a:rPr lang="en-US" dirty="0"/>
              <a:t> important </a:t>
            </a:r>
            <a:r>
              <a:rPr lang="en-US" sz="1200" kern="1200" dirty="0">
                <a:effectLst/>
                <a:latin typeface="+mn-lt"/>
                <a:ea typeface="+mn-ea"/>
                <a:cs typeface="+mn-cs"/>
              </a:rPr>
              <a:t>to any research, and necessary to consider in </a:t>
            </a:r>
            <a:r>
              <a:rPr lang="en-US" sz="1200" b="1" i="1" kern="1200" dirty="0">
                <a:effectLst/>
                <a:latin typeface="+mn-lt"/>
                <a:ea typeface="+mn-ea"/>
                <a:cs typeface="+mn-cs"/>
              </a:rPr>
              <a:t>all research</a:t>
            </a:r>
            <a:r>
              <a:rPr lang="en-US" sz="1200" kern="1200" dirty="0">
                <a:effectLst/>
                <a:latin typeface="+mn-lt"/>
                <a:ea typeface="+mn-ea"/>
                <a:cs typeface="+mn-cs"/>
              </a:rPr>
              <a:t> with human subjects.</a:t>
            </a:r>
            <a:r>
              <a:rPr lang="en-US" dirty="0"/>
              <a:t> </a:t>
            </a:r>
            <a:r>
              <a:rPr lang="en-US" sz="1200" kern="1200" dirty="0">
                <a:effectLst/>
                <a:latin typeface="+mn-lt"/>
                <a:ea typeface="+mn-ea"/>
                <a:cs typeface="+mn-cs"/>
              </a:rPr>
              <a:t> In turn, all human subject research must be reviewed and approved by an Institutional Review Board before it begins. Your research must meet certain standards and the protocol should address the following:  </a:t>
            </a:r>
            <a:r>
              <a:rPr lang="en-US" sz="1200" i="1" kern="1200" dirty="0">
                <a:solidFill>
                  <a:schemeClr val="tx1"/>
                </a:solidFill>
                <a:effectLst/>
                <a:latin typeface="+mn-lt"/>
                <a:ea typeface="+mn-ea"/>
                <a:cs typeface="+mn-cs"/>
              </a:rPr>
              <a:t>[Review</a:t>
            </a:r>
            <a:r>
              <a:rPr lang="en-US" sz="1200" i="1" kern="1200" baseline="0" dirty="0">
                <a:solidFill>
                  <a:schemeClr val="tx1"/>
                </a:solidFill>
                <a:effectLst/>
                <a:latin typeface="+mn-lt"/>
                <a:ea typeface="+mn-ea"/>
                <a:cs typeface="+mn-cs"/>
              </a:rPr>
              <a:t> slide content].</a:t>
            </a:r>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r>
              <a:rPr lang="en-US" sz="1200" i="1" kern="1200" dirty="0">
                <a:effectLst/>
                <a:latin typeface="+mn-lt"/>
                <a:ea typeface="+mn-ea"/>
                <a:cs typeface="+mn-cs"/>
              </a:rPr>
              <a:t>Note: Any research that involves human subjects or participants raises unique and complete ethical, legal, social and political issues.</a:t>
            </a:r>
            <a:r>
              <a:rPr lang="en-US" i="1" dirty="0"/>
              <a:t> </a:t>
            </a:r>
            <a:r>
              <a:rPr lang="en-US" sz="1200" i="1" kern="1200" dirty="0">
                <a:effectLst/>
                <a:latin typeface="+mn-lt"/>
                <a:ea typeface="+mn-ea"/>
                <a:cs typeface="+mn-cs"/>
              </a:rPr>
              <a:t> Its goals are to: protect human participants, to ensure that research is conducted in a way that serves interests of individuals, groups and/or society as a whole, and to examine specific research activities and projects for their ethical soundness, looking at issues such as the management of risk, protection of confidentiality and the process of informed consent.</a:t>
            </a:r>
            <a:endParaRPr lang="en-US" sz="1200" i="1" kern="1200" dirty="0">
              <a:latin typeface="+mn-lt"/>
              <a:cs typeface="Calibri"/>
            </a:endParaRPr>
          </a:p>
          <a:p>
            <a:r>
              <a:rPr lang="en-US" sz="1200" i="1" kern="1200" dirty="0">
                <a:solidFill>
                  <a:schemeClr val="tx1"/>
                </a:solidFill>
                <a:effectLst/>
                <a:latin typeface="+mn-lt"/>
                <a:ea typeface="+mn-ea"/>
                <a:cs typeface="+mn-cs"/>
              </a:rPr>
              <a:t> </a:t>
            </a:r>
          </a:p>
          <a:p>
            <a:r>
              <a:rPr lang="en-US" sz="1200" i="1" kern="1200" dirty="0">
                <a:solidFill>
                  <a:schemeClr val="tx1"/>
                </a:solidFill>
                <a:effectLst/>
                <a:latin typeface="+mn-lt"/>
                <a:ea typeface="+mn-ea"/>
                <a:cs typeface="+mn-cs"/>
              </a:rPr>
              <a:t>[Segue: the next few slides address other important elements to consider including in your protocol…]</a:t>
            </a:r>
          </a:p>
          <a:p>
            <a:pPr marL="173736" marR="0" lvl="0" indent="-173736" algn="l" defTabSz="457200" rtl="0" eaLnBrk="1" fontAlgn="auto" latinLnBrk="0" hangingPunct="1">
              <a:lnSpc>
                <a:spcPct val="100000"/>
              </a:lnSpc>
              <a:spcBef>
                <a:spcPts val="0"/>
              </a:spcBef>
              <a:spcAft>
                <a:spcPts val="0"/>
              </a:spcAft>
              <a:buClrTx/>
              <a:buSzTx/>
              <a:buFont typeface="Arial" pitchFamily="34" charset="0"/>
              <a:buChar char="•"/>
              <a:tabLst/>
              <a:defRPr/>
            </a:pP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11</a:t>
            </a:fld>
            <a:endParaRPr lang="en-US"/>
          </a:p>
        </p:txBody>
      </p:sp>
    </p:spTree>
    <p:extLst>
      <p:ext uri="{BB962C8B-B14F-4D97-AF65-F5344CB8AC3E}">
        <p14:creationId xmlns:p14="http://schemas.microsoft.com/office/powerpoint/2010/main" val="1675558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kern="1200" dirty="0">
                <a:solidFill>
                  <a:schemeClr val="tx1"/>
                </a:solidFill>
                <a:effectLst/>
                <a:latin typeface="+mn-lt"/>
                <a:ea typeface="+mn-ea"/>
                <a:cs typeface="+mn-cs"/>
              </a:rPr>
              <a:t>A </a:t>
            </a:r>
            <a:r>
              <a:rPr lang="en-US" sz="1200" b="1" kern="1200" dirty="0">
                <a:solidFill>
                  <a:schemeClr val="tx1"/>
                </a:solidFill>
                <a:effectLst/>
                <a:latin typeface="+mn-lt"/>
                <a:ea typeface="+mn-ea"/>
                <a:cs typeface="+mn-cs"/>
              </a:rPr>
              <a:t>timeline</a:t>
            </a:r>
            <a:r>
              <a:rPr lang="en-US" sz="1200" kern="1200" dirty="0">
                <a:solidFill>
                  <a:schemeClr val="tx1"/>
                </a:solidFill>
                <a:effectLst/>
                <a:latin typeface="+mn-lt"/>
                <a:ea typeface="+mn-ea"/>
                <a:cs typeface="+mn-cs"/>
              </a:rPr>
              <a:t> specifies a scheduled time for all study activities. And it shows how the activities are inter-dependent.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We’ve included the time line because it can be a valuable asset. It can help to keep you on task as you work to accomplish your study’s activities.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example shown in this slide is of Gantt chart.  It is a type of bar chart that depicts a project schedule. As you can see, the tasks to be performed are on the Y axis and the time intervals on the X-axis.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12</a:t>
            </a:fld>
            <a:endParaRPr lang="en-US"/>
          </a:p>
        </p:txBody>
      </p:sp>
    </p:spTree>
    <p:extLst>
      <p:ext uri="{BB962C8B-B14F-4D97-AF65-F5344CB8AC3E}">
        <p14:creationId xmlns:p14="http://schemas.microsoft.com/office/powerpoint/2010/main" val="1717409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budget</a:t>
            </a:r>
            <a:r>
              <a:rPr lang="en-US" sz="1200" kern="1200" dirty="0">
                <a:solidFill>
                  <a:schemeClr val="tx1"/>
                </a:solidFill>
                <a:effectLst/>
                <a:latin typeface="+mn-lt"/>
                <a:ea typeface="+mn-ea"/>
                <a:cs typeface="+mn-cs"/>
              </a:rPr>
              <a:t> section should contain a detailed item-wide breakdown of the funds requested, along with a justification for each item.</a:t>
            </a:r>
          </a:p>
          <a:p>
            <a:pPr marL="171450" lvl="0" indent="-171450">
              <a:buFont typeface="Arial"/>
              <a:buChar char="•"/>
            </a:pPr>
            <a:r>
              <a:rPr lang="en-US" sz="1200" i="1" kern="1200" dirty="0">
                <a:solidFill>
                  <a:schemeClr val="tx1"/>
                </a:solidFill>
                <a:effectLst/>
                <a:latin typeface="+mn-lt"/>
                <a:ea typeface="+mn-ea"/>
                <a:cs typeface="+mn-cs"/>
              </a:rPr>
              <a:t>[Review slide content]</a:t>
            </a:r>
            <a:endParaRPr lang="en-US" sz="12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REMEMBER – if you plan on publishing your results in a peer-review journal, many of them now have publication fees of &gt;$1000 USD</a:t>
            </a:r>
          </a:p>
          <a:p>
            <a:pPr marL="0" indent="0">
              <a:buFont typeface="Arial" pitchFamily="34" charset="0"/>
              <a:buNone/>
            </a:pPr>
            <a:endParaRPr lang="en-US" i="0" baseline="0" dirty="0"/>
          </a:p>
          <a:p>
            <a:pPr marL="0" indent="0">
              <a:buFont typeface="Arial" pitchFamily="34" charset="0"/>
              <a:buNone/>
            </a:pPr>
            <a:r>
              <a:rPr lang="en-US" i="1" baseline="0" dirty="0"/>
              <a:t>Note: </a:t>
            </a:r>
            <a:r>
              <a:rPr lang="en-US" i="1" dirty="0"/>
              <a:t>Not all of these budgets items will apply to all projects – may discuss examples with learners.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13</a:t>
            </a:fld>
            <a:endParaRPr lang="en-US"/>
          </a:p>
        </p:txBody>
      </p:sp>
    </p:spTree>
    <p:extLst>
      <p:ext uri="{BB962C8B-B14F-4D97-AF65-F5344CB8AC3E}">
        <p14:creationId xmlns:p14="http://schemas.microsoft.com/office/powerpoint/2010/main" val="3115694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section of the protocol answers the question… “With whom do you want to share your results? And how do you plan to go about doing it?”</a:t>
            </a:r>
          </a:p>
          <a:p>
            <a:r>
              <a:rPr lang="en-US" sz="1200" b="1" kern="1200" dirty="0">
                <a:solidFill>
                  <a:schemeClr val="tx1"/>
                </a:solidFill>
                <a:effectLst/>
                <a:latin typeface="+mn-lt"/>
                <a:ea typeface="+mn-ea"/>
                <a:cs typeface="+mn-cs"/>
              </a:rPr>
              <a:t>Dissemination plan </a:t>
            </a:r>
            <a:r>
              <a:rPr lang="en-US" sz="1200" b="0" kern="1200" dirty="0">
                <a:solidFill>
                  <a:schemeClr val="tx1"/>
                </a:solidFill>
                <a:effectLst/>
                <a:latin typeface="+mn-lt"/>
                <a:ea typeface="+mn-ea"/>
                <a:cs typeface="+mn-cs"/>
              </a:rPr>
              <a:t>r</a:t>
            </a:r>
            <a:r>
              <a:rPr lang="en-US" sz="1200" kern="1200" dirty="0">
                <a:solidFill>
                  <a:schemeClr val="tx1"/>
                </a:solidFill>
                <a:effectLst/>
                <a:latin typeface="+mn-lt"/>
                <a:ea typeface="+mn-ea"/>
                <a:cs typeface="+mn-cs"/>
              </a:rPr>
              <a:t>equires the following:</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Defining your target audience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Deciding on the techniques or methods you plan to use to share your results with the audience. This will influence your message and the format by which you will deliver your results:</a:t>
            </a:r>
          </a:p>
          <a:p>
            <a:pPr marL="457200" lvl="1" indent="-171450">
              <a:buFont typeface="Lucida Grande"/>
              <a:buChar char="-"/>
            </a:pPr>
            <a:r>
              <a:rPr lang="en-US" sz="1200" kern="1200" dirty="0">
                <a:solidFill>
                  <a:schemeClr val="tx1"/>
                </a:solidFill>
                <a:effectLst/>
                <a:latin typeface="+mn-lt"/>
                <a:ea typeface="+mn-ea"/>
                <a:cs typeface="+mn-cs"/>
              </a:rPr>
              <a:t>Will it be a Report to Health Program or Ministry of Health?</a:t>
            </a:r>
          </a:p>
          <a:p>
            <a:pPr marL="457200" lvl="1" indent="-171450">
              <a:buFont typeface="Lucida Grande"/>
              <a:buChar char="-"/>
            </a:pPr>
            <a:r>
              <a:rPr lang="en-US" sz="1200" kern="1200" dirty="0">
                <a:solidFill>
                  <a:schemeClr val="tx1"/>
                </a:solidFill>
                <a:effectLst/>
                <a:latin typeface="+mn-lt"/>
                <a:ea typeface="+mn-ea"/>
                <a:cs typeface="+mn-cs"/>
              </a:rPr>
              <a:t>Or a submission to a conference for an oral or poster presentation?</a:t>
            </a:r>
          </a:p>
          <a:p>
            <a:pPr marL="457200" lvl="1" indent="-171450">
              <a:buFont typeface="Lucida Grande"/>
              <a:buChar char="-"/>
            </a:pPr>
            <a:r>
              <a:rPr lang="en-US" sz="1200" kern="1200" dirty="0">
                <a:solidFill>
                  <a:schemeClr val="tx1"/>
                </a:solidFill>
                <a:effectLst/>
                <a:latin typeface="+mn-lt"/>
                <a:ea typeface="+mn-ea"/>
                <a:cs typeface="+mn-cs"/>
              </a:rPr>
              <a:t>Or a submission to a Journal for publication?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Note that there are different approaches or techniques used to reach different audiences. </a:t>
            </a:r>
          </a:p>
          <a:p>
            <a:pPr marL="457200" lvl="1" indent="-171450">
              <a:buFont typeface="Lucida Grande"/>
              <a:buChar char="-"/>
            </a:pPr>
            <a:r>
              <a:rPr lang="en-US" sz="1200" kern="1200" dirty="0">
                <a:solidFill>
                  <a:schemeClr val="tx1"/>
                </a:solidFill>
                <a:effectLst/>
                <a:latin typeface="+mn-lt"/>
                <a:ea typeface="+mn-ea"/>
                <a:cs typeface="+mn-cs"/>
              </a:rPr>
              <a:t>For example, the language used to give an oral presentation to residents of your community may be different from the language used when speaking to your professional colleagues at a conference. </a:t>
            </a:r>
          </a:p>
          <a:p>
            <a:endParaRPr lang="en-US" sz="1200" kern="1200" dirty="0">
              <a:solidFill>
                <a:schemeClr val="tx1"/>
              </a:solidFill>
              <a:effectLst/>
              <a:latin typeface="+mn-lt"/>
              <a:ea typeface="+mn-ea"/>
              <a:cs typeface="+mn-cs"/>
            </a:endParaRPr>
          </a:p>
          <a:p>
            <a:r>
              <a:rPr lang="en-US" sz="1200" i="1" kern="1200">
                <a:effectLst/>
                <a:latin typeface="+mn-lt"/>
                <a:ea typeface="+mn-ea"/>
                <a:cs typeface="+mn-cs"/>
              </a:rPr>
              <a:t>Note: </a:t>
            </a:r>
            <a:r>
              <a:rPr lang="en-US" sz="1200" i="1" kern="1200" dirty="0">
                <a:effectLst/>
                <a:latin typeface="+mn-lt"/>
                <a:ea typeface="+mn-ea"/>
                <a:cs typeface="+mn-cs"/>
              </a:rPr>
              <a:t>The more you find out about your audience, the more you can adapt your message to the interests, values, beliefs, and language level of the audience. It allows you to select the language and structure that is best suited to your particular audience. You are on a journey to find common ground in order to identify with your audience. One of the most useful strategies for adapting your topic and message to your audience is to use the process of identification. What do you and your audience have in common? And, conversely, how are you different? What ideas or examples in your speech can your audience identify with?</a:t>
            </a:r>
            <a:endParaRPr lang="en-US" sz="1200" i="1" kern="1200"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14</a:t>
            </a:fld>
            <a:endParaRPr lang="en-US"/>
          </a:p>
        </p:txBody>
      </p:sp>
    </p:spTree>
    <p:extLst>
      <p:ext uri="{BB962C8B-B14F-4D97-AF65-F5344CB8AC3E}">
        <p14:creationId xmlns:p14="http://schemas.microsoft.com/office/powerpoint/2010/main" val="21273079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cs typeface="Calibri"/>
              </a:rPr>
              <a:t>[Review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15</a:t>
            </a:fld>
            <a:endParaRPr lang="en-US"/>
          </a:p>
        </p:txBody>
      </p:sp>
    </p:spTree>
    <p:extLst>
      <p:ext uri="{BB962C8B-B14F-4D97-AF65-F5344CB8AC3E}">
        <p14:creationId xmlns:p14="http://schemas.microsoft.com/office/powerpoint/2010/main" val="14737578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Latin proverb – write everything down!</a:t>
            </a:r>
          </a:p>
          <a:p>
            <a:pPr marL="173355" indent="-173355">
              <a:buFont typeface="Arial" pitchFamily="34" charset="0"/>
              <a:buChar char="•"/>
            </a:pPr>
            <a:r>
              <a:rPr lang="en-US" i="1" dirty="0">
                <a:cs typeface="Calibri"/>
              </a:rPr>
              <a:t>[END]</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16</a:t>
            </a:fld>
            <a:endParaRPr lang="en-US"/>
          </a:p>
        </p:txBody>
      </p:sp>
    </p:spTree>
    <p:extLst>
      <p:ext uri="{BB962C8B-B14F-4D97-AF65-F5344CB8AC3E}">
        <p14:creationId xmlns:p14="http://schemas.microsoft.com/office/powerpoint/2010/main" val="281269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protocol is the blueprint for your study; it’s your RESEARCH PLAN.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It spells out your research question and addresses how you plan to answer it.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It documents all the study’s elements.  For example, it will include the title of the project, name of its principle investigator, research question, rationale, methods, and plan of analysis. </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And it can serve as a written agreement among all the investigators involved spelling out what exactly will be done, by whom and by what date.</a:t>
            </a:r>
          </a:p>
        </p:txBody>
      </p:sp>
      <p:sp>
        <p:nvSpPr>
          <p:cNvPr id="4" name="Slide Number Placeholder 3"/>
          <p:cNvSpPr>
            <a:spLocks noGrp="1"/>
          </p:cNvSpPr>
          <p:nvPr>
            <p:ph type="sldNum" sz="quarter" idx="10"/>
          </p:nvPr>
        </p:nvSpPr>
        <p:spPr/>
        <p:txBody>
          <a:bodyPr/>
          <a:lstStyle/>
          <a:p>
            <a:fld id="{1AD3D35E-2143-4448-BE2B-2320F89EEC49}" type="slidenum">
              <a:rPr lang="en-US" smtClean="0"/>
              <a:pPr/>
              <a:t>2</a:t>
            </a:fld>
            <a:endParaRPr lang="en-US"/>
          </a:p>
        </p:txBody>
      </p:sp>
    </p:spTree>
    <p:extLst>
      <p:ext uri="{BB962C8B-B14F-4D97-AF65-F5344CB8AC3E}">
        <p14:creationId xmlns:p14="http://schemas.microsoft.com/office/powerpoint/2010/main" val="2064504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a:buChar char="•"/>
            </a:pPr>
            <a:r>
              <a:rPr lang="en-US" i="1" dirty="0"/>
              <a:t>[Review slide content]</a:t>
            </a:r>
            <a:endParaRPr lang="en-US" dirty="0">
              <a:cs typeface="Calibri"/>
            </a:endParaRP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 MOP = a guidebook that details how things are done; a way of communicating policy and procedures</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 SOP = written document that lists the instructions, step-by-step, on how to complete a job task or carry out operations safely and effectively. Intended to assist in ensuring compliance and consistency with regulations, policies and procedures</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 IRB stands for Institutional Review Board = a committee that is designated to approve, monitor and review biomedical and behavioral research involving humans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a:t>
            </a:fld>
            <a:endParaRPr lang="en-US"/>
          </a:p>
        </p:txBody>
      </p:sp>
    </p:spTree>
    <p:extLst>
      <p:ext uri="{BB962C8B-B14F-4D97-AF65-F5344CB8AC3E}">
        <p14:creationId xmlns:p14="http://schemas.microsoft.com/office/powerpoint/2010/main" val="11246833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On this slide are listed the main components of a research protocol, and their purpose.</a:t>
            </a:r>
          </a:p>
          <a:p>
            <a:pPr marL="173736" indent="-173736">
              <a:buFont typeface="Arial"/>
              <a:buChar char="•"/>
            </a:pPr>
            <a:r>
              <a:rPr lang="en-US" i="1" dirty="0"/>
              <a:t>[Review slide content]</a:t>
            </a:r>
            <a:endParaRPr lang="en-US" sz="1200" i="1" kern="1200" dirty="0">
              <a:solidFill>
                <a:schemeClr val="tx1"/>
              </a:solidFill>
              <a:effectLst/>
              <a:latin typeface="+mn-lt"/>
              <a:ea typeface="+mn-ea"/>
              <a:cs typeface="+mn-cs"/>
            </a:endParaRPr>
          </a:p>
          <a:p>
            <a:pPr marL="173736" indent="-173736">
              <a:buFont typeface="Arial"/>
              <a:buChar char="•"/>
            </a:pPr>
            <a:r>
              <a:rPr lang="en-US" sz="1200" i="1" kern="1200" dirty="0">
                <a:solidFill>
                  <a:schemeClr val="tx1"/>
                </a:solidFill>
                <a:effectLst/>
                <a:latin typeface="+mn-lt"/>
                <a:ea typeface="+mn-ea"/>
                <a:cs typeface="+mn-cs"/>
              </a:rPr>
              <a:t>[SEGUE: Let’s now review each component in greater detail.]</a:t>
            </a:r>
          </a:p>
        </p:txBody>
      </p:sp>
      <p:sp>
        <p:nvSpPr>
          <p:cNvPr id="4" name="Slide Number Placeholder 3"/>
          <p:cNvSpPr>
            <a:spLocks noGrp="1"/>
          </p:cNvSpPr>
          <p:nvPr>
            <p:ph type="sldNum" sz="quarter" idx="10"/>
          </p:nvPr>
        </p:nvSpPr>
        <p:spPr/>
        <p:txBody>
          <a:bodyPr/>
          <a:lstStyle/>
          <a:p>
            <a:fld id="{1AD3D35E-2143-4448-BE2B-2320F89EEC49}" type="slidenum">
              <a:rPr lang="en-US" smtClean="0"/>
              <a:pPr/>
              <a:t>4</a:t>
            </a:fld>
            <a:endParaRPr lang="en-US"/>
          </a:p>
        </p:txBody>
      </p:sp>
    </p:spTree>
    <p:extLst>
      <p:ext uri="{BB962C8B-B14F-4D97-AF65-F5344CB8AC3E}">
        <p14:creationId xmlns:p14="http://schemas.microsoft.com/office/powerpoint/2010/main" val="819681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kern="1200" dirty="0">
                <a:solidFill>
                  <a:schemeClr val="tx1"/>
                </a:solidFill>
                <a:effectLst/>
                <a:latin typeface="+mn-lt"/>
                <a:ea typeface="+mn-ea"/>
                <a:cs typeface="+mn-cs"/>
              </a:rPr>
              <a:t>The first and most critical step in developing the research protocol is to compose the </a:t>
            </a:r>
            <a:r>
              <a:rPr lang="en-US" sz="1200" b="1" kern="1200" dirty="0">
                <a:solidFill>
                  <a:schemeClr val="tx1"/>
                </a:solidFill>
                <a:effectLst/>
                <a:latin typeface="+mn-lt"/>
                <a:ea typeface="+mn-ea"/>
                <a:cs typeface="+mn-cs"/>
              </a:rPr>
              <a:t>research question</a:t>
            </a:r>
            <a:r>
              <a:rPr lang="en-US" sz="1200" b="1" kern="1200" baseline="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RQ)</a:t>
            </a:r>
            <a:r>
              <a:rPr lang="en-US" sz="1200" kern="1200" dirty="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All the components of the protocol will flow from the RQ.</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Often, developing a good RQ proves to be the most difficult part of creating the protocol.</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RQ should define the study’s objective, and concisely state what the study intends to answer.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It should pass the “so what?” test – it should address why we care, and why the research is important.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And it should meet the FINER characteristics that we covered previously (feasible, interesting, novel, ethical, relevant).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5</a:t>
            </a:fld>
            <a:endParaRPr lang="en-US"/>
          </a:p>
        </p:txBody>
      </p:sp>
    </p:spTree>
    <p:extLst>
      <p:ext uri="{BB962C8B-B14F-4D97-AF65-F5344CB8AC3E}">
        <p14:creationId xmlns:p14="http://schemas.microsoft.com/office/powerpoint/2010/main" val="8153947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background</a:t>
            </a:r>
            <a:r>
              <a:rPr lang="en-US" sz="1200" kern="1200" dirty="0">
                <a:solidFill>
                  <a:schemeClr val="tx1"/>
                </a:solidFill>
                <a:effectLst/>
                <a:latin typeface="+mn-lt"/>
                <a:ea typeface="+mn-ea"/>
                <a:cs typeface="+mn-cs"/>
              </a:rPr>
              <a:t> section of a protocol should make a convincing argument about why the study is important.</a:t>
            </a:r>
          </a:p>
          <a:p>
            <a:pPr marL="173736" lvl="0" indent="-171450">
              <a:buFont typeface="Arial" panose="020B0604020202020204" pitchFamily="34" charset="0"/>
              <a:buChar char="•"/>
            </a:pPr>
            <a:r>
              <a:rPr lang="en-US" sz="1200" kern="1200" dirty="0">
                <a:solidFill>
                  <a:schemeClr val="tx1"/>
                </a:solidFill>
                <a:effectLst/>
                <a:latin typeface="+mn-lt"/>
                <a:ea typeface="+mn-ea"/>
                <a:cs typeface="+mn-cs"/>
              </a:rPr>
              <a:t>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gives context and provides a framework and rationale for the study letting us know what is known about the subject, reminding us why the RQ is significant</a:t>
            </a:r>
          </a:p>
          <a:p>
            <a:pPr marL="173736" lvl="1" indent="-171450">
              <a:buFont typeface="Arial" panose="020B0604020202020204" pitchFamily="34" charset="0"/>
              <a:buChar char="•"/>
            </a:pPr>
            <a:r>
              <a:rPr lang="en-US" sz="1200" kern="1200" dirty="0">
                <a:solidFill>
                  <a:schemeClr val="tx1"/>
                </a:solidFill>
                <a:effectLst/>
                <a:latin typeface="+mn-lt"/>
                <a:ea typeface="+mn-ea"/>
                <a:cs typeface="+mn-cs"/>
              </a:rPr>
              <a:t>It gives the reader insight on the answers the study will provide</a:t>
            </a:r>
          </a:p>
          <a:p>
            <a:pPr marL="173736" lvl="1" indent="-171450">
              <a:buFont typeface="Arial" panose="020B0604020202020204" pitchFamily="34" charset="0"/>
              <a:buChar char="•"/>
            </a:pPr>
            <a:r>
              <a:rPr lang="en-US" sz="1200" kern="1200" dirty="0">
                <a:solidFill>
                  <a:schemeClr val="tx1"/>
                </a:solidFill>
                <a:effectLst/>
                <a:latin typeface="+mn-lt"/>
                <a:ea typeface="+mn-ea"/>
                <a:cs typeface="+mn-cs"/>
              </a:rPr>
              <a:t>And it forecasts the potential impact of its findings on the program, its policy, and participants, etc. </a:t>
            </a:r>
          </a:p>
          <a:p>
            <a:pPr marL="457200" lvl="1" indent="-171450">
              <a:buFont typeface="Calibri" panose="020F0502020204030204" pitchFamily="34" charset="0"/>
              <a:buChar char="–"/>
            </a:pPr>
            <a:r>
              <a:rPr lang="en-US" sz="1200" kern="1200" dirty="0">
                <a:solidFill>
                  <a:schemeClr val="tx1"/>
                </a:solidFill>
                <a:effectLst/>
                <a:latin typeface="+mn-lt"/>
                <a:ea typeface="+mn-ea"/>
                <a:cs typeface="+mn-cs"/>
              </a:rPr>
              <a:t>If you have preliminary data from research or work you’ve already done, this is the section to add it to.</a:t>
            </a:r>
            <a:endParaRPr lang="en-US" sz="1200" kern="1200"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6</a:t>
            </a:fld>
            <a:endParaRPr lang="en-US"/>
          </a:p>
        </p:txBody>
      </p:sp>
    </p:spTree>
    <p:extLst>
      <p:ext uri="{BB962C8B-B14F-4D97-AF65-F5344CB8AC3E}">
        <p14:creationId xmlns:p14="http://schemas.microsoft.com/office/powerpoint/2010/main" val="4130981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a:t>
            </a:r>
            <a:r>
              <a:rPr lang="en-US" sz="1200" b="1" kern="1200" dirty="0">
                <a:solidFill>
                  <a:schemeClr val="tx1"/>
                </a:solidFill>
                <a:effectLst/>
                <a:latin typeface="+mn-lt"/>
                <a:ea typeface="+mn-ea"/>
                <a:cs typeface="+mn-cs"/>
              </a:rPr>
              <a:t>study design and methodology </a:t>
            </a:r>
            <a:r>
              <a:rPr lang="en-US" sz="1200" kern="1200" dirty="0">
                <a:solidFill>
                  <a:schemeClr val="tx1"/>
                </a:solidFill>
                <a:effectLst/>
                <a:latin typeface="+mn-lt"/>
                <a:ea typeface="+mn-ea"/>
                <a:cs typeface="+mn-cs"/>
              </a:rPr>
              <a:t>section should provide a detailed discussion of how you plan to collect your data and describe your study’s structure</a:t>
            </a:r>
          </a:p>
          <a:p>
            <a:pPr marL="171450" indent="-171450">
              <a:buFont typeface="Arial"/>
              <a:buChar char="•"/>
            </a:pPr>
            <a:r>
              <a:rPr lang="en-US" sz="1200" kern="1200" dirty="0">
                <a:effectLst/>
                <a:latin typeface="+mn-lt"/>
                <a:ea typeface="+mn-ea"/>
                <a:cs typeface="+mn-cs"/>
              </a:rPr>
              <a:t>Will the study be descriptive or will it analyze a </a:t>
            </a:r>
            <a:r>
              <a:rPr lang="en-US" dirty="0"/>
              <a:t>cause-and-effect</a:t>
            </a:r>
            <a:r>
              <a:rPr lang="en-US" sz="1200" kern="1200" dirty="0">
                <a:effectLst/>
                <a:latin typeface="+mn-lt"/>
                <a:ea typeface="+mn-ea"/>
                <a:cs typeface="+mn-cs"/>
              </a:rPr>
              <a:t> relationship?</a:t>
            </a:r>
            <a:r>
              <a:rPr lang="en-US" dirty="0"/>
              <a:t> </a:t>
            </a:r>
            <a:endParaRPr lang="en-US" sz="1200" kern="1200" dirty="0">
              <a:latin typeface="+mn-lt"/>
              <a:cs typeface="Calibri"/>
            </a:endParaRPr>
          </a:p>
          <a:p>
            <a:pPr marL="171450" lvl="0" indent="-171450">
              <a:buFont typeface="Arial"/>
              <a:buChar char="•"/>
            </a:pPr>
            <a:r>
              <a:rPr lang="en-US" sz="1200" kern="1200" dirty="0">
                <a:solidFill>
                  <a:schemeClr val="tx1"/>
                </a:solidFill>
                <a:effectLst/>
                <a:latin typeface="+mn-lt"/>
                <a:ea typeface="+mn-ea"/>
                <a:cs typeface="+mn-cs"/>
              </a:rPr>
              <a:t>Will it passively observe subjects or apply an intervention?</a:t>
            </a:r>
          </a:p>
          <a:p>
            <a:pPr marL="171450" lvl="0" indent="-171450">
              <a:buFont typeface="Arial"/>
              <a:buChar char="•"/>
            </a:pPr>
            <a:r>
              <a:rPr lang="en-US" sz="1200" kern="1200" dirty="0">
                <a:solidFill>
                  <a:schemeClr val="tx1"/>
                </a:solidFill>
                <a:effectLst/>
                <a:latin typeface="+mn-lt"/>
                <a:ea typeface="+mn-ea"/>
                <a:cs typeface="+mn-cs"/>
              </a:rPr>
              <a:t>Will measurements be made at one point in time or made repeatedly following the subjects over time?</a:t>
            </a:r>
          </a:p>
          <a:p>
            <a:pPr marL="171450" lvl="0" indent="-171450">
              <a:buFont typeface="Arial"/>
              <a:buChar char="•"/>
            </a:pPr>
            <a:r>
              <a:rPr lang="en-US" sz="1200" kern="1200" dirty="0">
                <a:solidFill>
                  <a:schemeClr val="tx1"/>
                </a:solidFill>
                <a:effectLst/>
                <a:latin typeface="+mn-lt"/>
                <a:ea typeface="+mn-ea"/>
                <a:cs typeface="+mn-cs"/>
              </a:rPr>
              <a:t>Or will new data be collected or data that’s been collected be used?</a:t>
            </a:r>
          </a:p>
          <a:p>
            <a:pPr marL="171450" lvl="0" indent="-171450">
              <a:buFont typeface="Arial"/>
              <a:buChar char="•"/>
            </a:pPr>
            <a:r>
              <a:rPr lang="en-US" sz="1200" kern="1200" dirty="0">
                <a:solidFill>
                  <a:schemeClr val="tx1"/>
                </a:solidFill>
                <a:effectLst/>
                <a:latin typeface="+mn-lt"/>
                <a:ea typeface="+mn-ea"/>
                <a:cs typeface="+mn-cs"/>
              </a:rPr>
              <a:t>Also, this section should be used to describe any study procedures that will be followed to capture the data [which may include any quality control measures taken]</a:t>
            </a:r>
          </a:p>
          <a:p>
            <a:pPr lvl="0"/>
            <a:endParaRPr lang="en-US" sz="1200" kern="1200" dirty="0">
              <a:solidFill>
                <a:schemeClr val="tx1"/>
              </a:solidFill>
              <a:effectLst/>
              <a:latin typeface="+mn-lt"/>
              <a:ea typeface="+mn-ea"/>
              <a:cs typeface="+mn-cs"/>
            </a:endParaRPr>
          </a:p>
          <a:p>
            <a:pPr lvl="0"/>
            <a:r>
              <a:rPr lang="en-US" sz="1200" b="1" i="1" kern="1200" dirty="0">
                <a:effectLst/>
                <a:latin typeface="+mn-lt"/>
                <a:ea typeface="+mn-ea"/>
                <a:cs typeface="+mn-cs"/>
              </a:rPr>
              <a:t>INTERACTION</a:t>
            </a:r>
            <a:r>
              <a:rPr lang="en-US" sz="1200" i="1" kern="1200" dirty="0">
                <a:effectLst/>
                <a:latin typeface="+mn-lt"/>
                <a:ea typeface="+mn-ea"/>
                <a:cs typeface="+mn-cs"/>
              </a:rPr>
              <a:t>: If enough time, may use time to trigger short discussion</a:t>
            </a:r>
            <a:endParaRPr lang="en-US" sz="1200" i="1" kern="1200" dirty="0">
              <a:latin typeface="+mn-lt"/>
              <a:cs typeface="Calibri"/>
            </a:endParaRPr>
          </a:p>
          <a:p>
            <a:r>
              <a:rPr lang="en-US" sz="1200" b="1" i="1" kern="1200" dirty="0">
                <a:effectLst/>
                <a:latin typeface="+mn-lt"/>
                <a:ea typeface="+mn-ea"/>
                <a:cs typeface="+mn-cs"/>
              </a:rPr>
              <a:t>Possible questions</a:t>
            </a:r>
            <a:r>
              <a:rPr lang="en-US" sz="1200" i="1" kern="1200" dirty="0">
                <a:effectLst/>
                <a:latin typeface="+mn-lt"/>
                <a:ea typeface="+mn-ea"/>
                <a:cs typeface="+mn-cs"/>
              </a:rPr>
              <a:t>:</a:t>
            </a:r>
            <a:r>
              <a:rPr lang="en-US" sz="1200" kern="1200" dirty="0">
                <a:effectLst/>
                <a:latin typeface="+mn-lt"/>
                <a:ea typeface="+mn-ea"/>
                <a:cs typeface="+mn-cs"/>
              </a:rPr>
              <a:t> Can you think of examples of a descriptive study? Analytic study? Will your study collect new data or use already collected data?</a:t>
            </a:r>
            <a:r>
              <a:rPr lang="en-US" dirty="0"/>
              <a:t>  </a:t>
            </a:r>
            <a:endParaRPr lang="en-US" sz="1200" kern="1200" dirty="0">
              <a:latin typeface="+mn-lt"/>
              <a:cs typeface="Calibri"/>
            </a:endParaRPr>
          </a:p>
          <a:p>
            <a:pPr marL="171450" indent="-171450">
              <a:buFont typeface="Arial"/>
              <a:buChar char="•"/>
            </a:pPr>
            <a:r>
              <a:rPr lang="en-US" sz="1200" b="1" i="1" kern="1200" dirty="0">
                <a:solidFill>
                  <a:schemeClr val="tx1"/>
                </a:solidFill>
                <a:effectLst/>
                <a:latin typeface="+mn-lt"/>
                <a:ea typeface="+mn-ea"/>
                <a:cs typeface="+mn-cs"/>
              </a:rPr>
              <a:t>Note</a:t>
            </a:r>
            <a:r>
              <a:rPr lang="en-US" sz="1200" i="1" kern="1200" dirty="0">
                <a:solidFill>
                  <a:schemeClr val="tx1"/>
                </a:solidFill>
                <a:effectLst/>
                <a:latin typeface="+mn-lt"/>
                <a:ea typeface="+mn-ea"/>
                <a:cs typeface="+mn-cs"/>
              </a:rPr>
              <a:t>: quality control refers to the efforts and procedure that survey researchers put in place to ensure the quality and accuracy of data being collected for a study</a:t>
            </a:r>
          </a:p>
          <a:p>
            <a:pPr marL="171450" indent="-171450">
              <a:buFont typeface="Arial"/>
              <a:buChar char="•"/>
            </a:pPr>
            <a:r>
              <a:rPr lang="en-US" sz="1200" b="1" i="1" kern="1200" dirty="0">
                <a:solidFill>
                  <a:schemeClr val="tx1"/>
                </a:solidFill>
                <a:effectLst/>
                <a:latin typeface="+mn-lt"/>
                <a:ea typeface="+mn-ea"/>
                <a:cs typeface="+mn-cs"/>
              </a:rPr>
              <a:t>Note</a:t>
            </a:r>
            <a:r>
              <a:rPr lang="en-US" sz="1200" i="1" kern="1200" dirty="0">
                <a:solidFill>
                  <a:schemeClr val="tx1"/>
                </a:solidFill>
                <a:effectLst/>
                <a:latin typeface="+mn-lt"/>
                <a:ea typeface="+mn-ea"/>
                <a:cs typeface="+mn-cs"/>
              </a:rPr>
              <a:t>: descriptive studies describe the characteristics of a population or phenomenon being studied; these studies describe situation, they do not make predictions, they do not determine cause and effect</a:t>
            </a:r>
          </a:p>
          <a:p>
            <a:pPr marL="171450" indent="-171450">
              <a:buFont typeface="Arial"/>
              <a:buChar char="•"/>
            </a:pPr>
            <a:r>
              <a:rPr lang="en-US" sz="1200" b="1" i="1" kern="1200" dirty="0">
                <a:solidFill>
                  <a:schemeClr val="tx1"/>
                </a:solidFill>
                <a:effectLst/>
                <a:latin typeface="+mn-lt"/>
                <a:ea typeface="+mn-ea"/>
                <a:cs typeface="+mn-cs"/>
              </a:rPr>
              <a:t>Note</a:t>
            </a:r>
            <a:r>
              <a:rPr lang="en-US" sz="1200" i="1" kern="1200" dirty="0">
                <a:solidFill>
                  <a:schemeClr val="tx1"/>
                </a:solidFill>
                <a:effectLst/>
                <a:latin typeface="+mn-lt"/>
                <a:ea typeface="+mn-ea"/>
                <a:cs typeface="+mn-cs"/>
              </a:rPr>
              <a:t>: cross-section study analyzes data collected from a population, or representative subset at a specific point in time</a:t>
            </a:r>
          </a:p>
          <a:p>
            <a:pPr marL="171450" indent="-171450">
              <a:buFont typeface="Arial"/>
              <a:buChar char="•"/>
            </a:pPr>
            <a:r>
              <a:rPr lang="en-US" sz="1200" b="1" i="1" kern="1200" dirty="0">
                <a:solidFill>
                  <a:schemeClr val="tx1"/>
                </a:solidFill>
                <a:effectLst/>
                <a:latin typeface="+mn-lt"/>
                <a:ea typeface="+mn-ea"/>
                <a:cs typeface="+mn-cs"/>
              </a:rPr>
              <a:t>Note</a:t>
            </a:r>
            <a:r>
              <a:rPr lang="en-US" sz="1200" i="1" kern="1200" dirty="0">
                <a:solidFill>
                  <a:schemeClr val="tx1"/>
                </a:solidFill>
                <a:effectLst/>
                <a:latin typeface="+mn-lt"/>
                <a:ea typeface="+mn-ea"/>
                <a:cs typeface="+mn-cs"/>
              </a:rPr>
              <a:t>: longitudinal study is a type of observational method in which data is collected for the same subjects repeatedly over a period of time</a:t>
            </a:r>
          </a:p>
          <a:p>
            <a:pPr marL="171450" indent="-171450">
              <a:buFont typeface="Arial"/>
              <a:buChar char="•"/>
            </a:pPr>
            <a:r>
              <a:rPr lang="en-US" sz="1200" b="1" i="1" kern="1200" dirty="0">
                <a:solidFill>
                  <a:schemeClr val="tx1"/>
                </a:solidFill>
                <a:effectLst/>
                <a:latin typeface="+mn-lt"/>
                <a:ea typeface="+mn-ea"/>
                <a:cs typeface="+mn-cs"/>
              </a:rPr>
              <a:t>Note</a:t>
            </a:r>
            <a:r>
              <a:rPr lang="en-US" sz="1200" i="1" kern="1200" dirty="0">
                <a:solidFill>
                  <a:schemeClr val="tx1"/>
                </a:solidFill>
                <a:effectLst/>
                <a:latin typeface="+mn-lt"/>
                <a:ea typeface="+mn-ea"/>
                <a:cs typeface="+mn-cs"/>
              </a:rPr>
              <a:t>: prospective and retrospective studies: differences are based on when subjects are enrolled in the study; in prospective studies subjects are enrolled before they have developed any of the outcomes of interest; in retrospective studies, the outcome has already happened; exposure status and outcome are ascertained retrospectively; investigators go back in time to identify person who are free of disease and at risk and then look at their exposure status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7</a:t>
            </a:fld>
            <a:endParaRPr lang="en-US"/>
          </a:p>
        </p:txBody>
      </p:sp>
    </p:spTree>
    <p:extLst>
      <p:ext uri="{BB962C8B-B14F-4D97-AF65-F5344CB8AC3E}">
        <p14:creationId xmlns:p14="http://schemas.microsoft.com/office/powerpoint/2010/main" val="14439557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subjects section of the protocol will define your study population…i.e., the persons you plan to include in your research.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It may contain your sampling framework and any inclusion or exclusion criteria. For example, if you plan to include only women or only individuals who identify as a specific ethnic group, you would include it here.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It will also describe how your subjects will be recruited.  Will they be approached or contacted about participating via mail, advertisement, telephone, or will they be referred by a health care professional?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“ideal” study usually involves a target population that is much too difficult and costly to recruit (i.e., entire population).  Therefore, selecting a study population usually involves a trade-off between generalizability of the results and the feasibility of the study. Further details on sampling will be covered in future modules.</a:t>
            </a:r>
          </a:p>
          <a:p>
            <a:pPr lvl="0"/>
            <a:endParaRPr lang="en-US" sz="1200" kern="1200" dirty="0">
              <a:solidFill>
                <a:schemeClr val="tx1"/>
              </a:solidFill>
              <a:effectLst/>
              <a:latin typeface="+mn-lt"/>
              <a:ea typeface="+mn-ea"/>
              <a:cs typeface="+mn-cs"/>
            </a:endParaRPr>
          </a:p>
          <a:p>
            <a:r>
              <a:rPr lang="en-US" sz="1200" b="1" i="1" kern="1200" dirty="0">
                <a:effectLst/>
                <a:latin typeface="+mn-lt"/>
                <a:ea typeface="+mn-ea"/>
                <a:cs typeface="+mn-cs"/>
              </a:rPr>
              <a:t>INTERACTION</a:t>
            </a:r>
            <a:r>
              <a:rPr lang="en-US" sz="1200" i="1" kern="1200" dirty="0">
                <a:effectLst/>
                <a:latin typeface="+mn-lt"/>
                <a:ea typeface="+mn-ea"/>
                <a:cs typeface="+mn-cs"/>
              </a:rPr>
              <a:t>:</a:t>
            </a:r>
            <a:r>
              <a:rPr lang="en-US" sz="1200" kern="1200" dirty="0">
                <a:effectLst/>
                <a:latin typeface="+mn-lt"/>
                <a:ea typeface="+mn-ea"/>
                <a:cs typeface="+mn-cs"/>
              </a:rPr>
              <a:t> Can you think of an example of a trade-off between study goals and cost/feasibility?</a:t>
            </a:r>
            <a:r>
              <a:rPr lang="en-US" dirty="0"/>
              <a:t> </a:t>
            </a:r>
            <a:r>
              <a:rPr lang="en-US" sz="1200" kern="1200" dirty="0">
                <a:effectLst/>
                <a:latin typeface="+mn-lt"/>
                <a:ea typeface="+mn-ea"/>
                <a:cs typeface="+mn-cs"/>
              </a:rPr>
              <a:t> For example, in a TB prevalence survey we would like to test every person in the country for TB, but that is not practical, so instead we test a sample of the population and extrapolate the results to the entire country.</a:t>
            </a:r>
            <a:endParaRPr lang="en-US" sz="1200" kern="1200"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8</a:t>
            </a:fld>
            <a:endParaRPr lang="en-US"/>
          </a:p>
        </p:txBody>
      </p:sp>
    </p:spTree>
    <p:extLst>
      <p:ext uri="{BB962C8B-B14F-4D97-AF65-F5344CB8AC3E}">
        <p14:creationId xmlns:p14="http://schemas.microsoft.com/office/powerpoint/2010/main" val="1087136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variables of a study are those attributes of an individual or group that you’d like to measure (e.g., age, place of residence, sex, health condition).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A few types are listed here:</a:t>
            </a:r>
          </a:p>
          <a:p>
            <a:pPr marL="457200" lvl="1" indent="-171450">
              <a:buFont typeface="Calibri" panose="020F0502020204030204" pitchFamily="34" charset="0"/>
              <a:buChar char="–"/>
            </a:pPr>
            <a:r>
              <a:rPr lang="en-US" sz="1200" b="1" kern="1200" dirty="0">
                <a:solidFill>
                  <a:schemeClr val="tx1"/>
                </a:solidFill>
                <a:effectLst/>
                <a:latin typeface="+mn-lt"/>
                <a:ea typeface="+mn-ea"/>
                <a:cs typeface="+mn-cs"/>
              </a:rPr>
              <a:t>Predictor</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def</a:t>
            </a:r>
            <a:r>
              <a:rPr lang="en-US" sz="1200" kern="1200" dirty="0">
                <a:solidFill>
                  <a:schemeClr val="tx1"/>
                </a:solidFill>
                <a:effectLst/>
                <a:latin typeface="+mn-lt"/>
                <a:ea typeface="+mn-ea"/>
                <a:cs typeface="+mn-cs"/>
              </a:rPr>
              <a:t>: the presumed “cause”]</a:t>
            </a:r>
          </a:p>
          <a:p>
            <a:pPr marL="457200" lvl="1" indent="-171450">
              <a:buFont typeface="Calibri" panose="020F0502020204030204" pitchFamily="34" charset="0"/>
              <a:buChar char="–"/>
            </a:pPr>
            <a:r>
              <a:rPr lang="en-US" sz="1200" b="1" kern="1200" dirty="0">
                <a:solidFill>
                  <a:schemeClr val="tx1"/>
                </a:solidFill>
                <a:effectLst/>
                <a:latin typeface="+mn-lt"/>
                <a:ea typeface="+mn-ea"/>
                <a:cs typeface="+mn-cs"/>
              </a:rPr>
              <a:t>Covariates</a:t>
            </a:r>
            <a:r>
              <a:rPr lang="en-US" sz="1200" kern="1200" dirty="0">
                <a:solidFill>
                  <a:schemeClr val="tx1"/>
                </a:solidFill>
                <a:effectLst/>
                <a:latin typeface="+mn-lt"/>
                <a:ea typeface="+mn-ea"/>
                <a:cs typeface="+mn-cs"/>
              </a:rPr>
              <a:t> </a:t>
            </a:r>
            <a:r>
              <a:rPr lang="mr-IN" sz="120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two types:</a:t>
            </a:r>
            <a:r>
              <a:rPr lang="en-US" sz="1200" kern="1200" baseline="0" dirty="0">
                <a:solidFill>
                  <a:schemeClr val="tx1"/>
                </a:solidFill>
                <a:effectLst/>
                <a:latin typeface="+mn-lt"/>
                <a:ea typeface="+mn-ea"/>
                <a:cs typeface="+mn-cs"/>
              </a:rPr>
              <a:t> 1) Confounder</a:t>
            </a:r>
            <a:r>
              <a:rPr lang="en-US" sz="1200" kern="1200" dirty="0">
                <a:solidFill>
                  <a:schemeClr val="tx1"/>
                </a:solidFill>
                <a:effectLst/>
                <a:latin typeface="+mn-lt"/>
                <a:ea typeface="+mn-ea"/>
                <a:cs typeface="+mn-cs"/>
              </a:rPr>
              <a:t> (a variable that obscures the effects of another variable); and 2) Effect modifier.  </a:t>
            </a:r>
          </a:p>
          <a:p>
            <a:pPr marL="457200" lvl="1" indent="-171450">
              <a:buFont typeface="Calibri" panose="020F0502020204030204" pitchFamily="34" charset="0"/>
              <a:buChar char="–"/>
            </a:pPr>
            <a:r>
              <a:rPr lang="en-US" sz="1200" b="1" kern="1200" dirty="0">
                <a:solidFill>
                  <a:schemeClr val="tx1"/>
                </a:solidFill>
                <a:effectLst/>
                <a:latin typeface="+mn-lt"/>
                <a:ea typeface="+mn-ea"/>
                <a:cs typeface="+mn-cs"/>
              </a:rPr>
              <a:t>Outcome</a:t>
            </a:r>
            <a:r>
              <a:rPr lang="en-US" sz="1200" kern="1200" dirty="0">
                <a:solidFill>
                  <a:schemeClr val="tx1"/>
                </a:solidFill>
                <a:effectLst/>
                <a:latin typeface="+mn-lt"/>
                <a:ea typeface="+mn-ea"/>
                <a:cs typeface="+mn-cs"/>
              </a:rPr>
              <a:t>. The presumed “effect”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 your study protocols, you should provide definitions of the variables you intend to use.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Most studies will have a number of variables that predict the outcomes (e.g., age, sex, race, health history). These are collected in order to tease out the true relationship between the predictor and the outcome of interest.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Confounding variables are those that affect both the predictor and the outcome and may confuse the interpretation of the findings.</a:t>
            </a:r>
          </a:p>
          <a:p>
            <a:pPr lvl="0"/>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For example</a:t>
            </a:r>
            <a:r>
              <a:rPr lang="en-US" sz="1200" kern="1200" dirty="0">
                <a:solidFill>
                  <a:schemeClr val="tx1"/>
                </a:solidFill>
                <a:effectLst/>
                <a:latin typeface="+mn-lt"/>
                <a:ea typeface="+mn-ea"/>
                <a:cs typeface="+mn-cs"/>
              </a:rPr>
              <a:t>, in the statement smoking cigarettes cause cancer, what is the predictor variable (smoking cigarettes) and what is the outcome variable (cancer)?</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Can you think of any examples of how a variable can be defined?  For example – what attributes would you use to define a TB patient?  [smear positive, culture positive any bacteriological confirmation, CXR, anyone started on treatment, anyone currently being treated for TB; based on 4 symptoms (current cough, night sweats, weight loss, fever)</a:t>
            </a:r>
          </a:p>
          <a:p>
            <a:r>
              <a:rPr lang="en-US" sz="1200" kern="1200" dirty="0">
                <a:solidFill>
                  <a:schemeClr val="tx1"/>
                </a:solidFill>
                <a:effectLst/>
                <a:latin typeface="+mn-lt"/>
                <a:ea typeface="+mn-ea"/>
                <a:cs typeface="+mn-cs"/>
              </a:rPr>
              <a:t> </a:t>
            </a:r>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Note: Dependent variables represent the output or outcome; independent variables represent the input or causes </a:t>
            </a:r>
          </a:p>
        </p:txBody>
      </p:sp>
      <p:sp>
        <p:nvSpPr>
          <p:cNvPr id="4" name="Slide Number Placeholder 3"/>
          <p:cNvSpPr>
            <a:spLocks noGrp="1"/>
          </p:cNvSpPr>
          <p:nvPr>
            <p:ph type="sldNum" sz="quarter" idx="10"/>
          </p:nvPr>
        </p:nvSpPr>
        <p:spPr/>
        <p:txBody>
          <a:bodyPr/>
          <a:lstStyle/>
          <a:p>
            <a:fld id="{1AD3D35E-2143-4448-BE2B-2320F89EEC49}" type="slidenum">
              <a:rPr lang="en-US" smtClean="0"/>
              <a:pPr/>
              <a:t>9</a:t>
            </a:fld>
            <a:endParaRPr lang="en-US"/>
          </a:p>
        </p:txBody>
      </p:sp>
    </p:spTree>
    <p:extLst>
      <p:ext uri="{BB962C8B-B14F-4D97-AF65-F5344CB8AC3E}">
        <p14:creationId xmlns:p14="http://schemas.microsoft.com/office/powerpoint/2010/main" val="146065421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pic>
        <p:nvPicPr>
          <p:cNvPr id="12" name="Picture 11"/>
          <p:cNvPicPr>
            <a:picLocks noChangeAspect="1"/>
          </p:cNvPicPr>
          <p:nvPr userDrawn="1"/>
        </p:nvPicPr>
        <p:blipFill>
          <a:blip r:embed="rId2"/>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1/17/2019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1/17/2019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1/17/2019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pPr/>
              <a:t>1/17/2019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2.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pPr/>
              <a:t>1/17/2019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pPr/>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Developing a </a:t>
            </a:r>
            <a:br>
              <a:rPr lang="en-US" dirty="0"/>
            </a:br>
            <a:r>
              <a:rPr lang="en-US" dirty="0"/>
              <a:t>Research Protocol</a:t>
            </a:r>
          </a:p>
        </p:txBody>
      </p:sp>
      <p:sp>
        <p:nvSpPr>
          <p:cNvPr id="3" name="Subtitle 2"/>
          <p:cNvSpPr>
            <a:spLocks noGrp="1"/>
          </p:cNvSpPr>
          <p:nvPr>
            <p:ph type="subTitle" idx="1"/>
          </p:nvPr>
        </p:nvSpPr>
        <p:spPr>
          <a:xfrm>
            <a:off x="1371600" y="3657600"/>
            <a:ext cx="6400800" cy="1828800"/>
          </a:xfrm>
        </p:spPr>
        <p:txBody>
          <a:bodyPr/>
          <a:lstStyle/>
          <a:p>
            <a:r>
              <a:rPr lang="en-US" dirty="0"/>
              <a:t>CDC Operations Research Course</a:t>
            </a:r>
          </a:p>
          <a:p>
            <a:r>
              <a:rPr lang="en-US" dirty="0"/>
              <a:t>Add place and date</a:t>
            </a:r>
          </a:p>
          <a:p>
            <a:r>
              <a:rPr lang="en-US" dirty="0"/>
              <a:t>Add presenter name &amp; affiliation</a:t>
            </a:r>
          </a:p>
        </p:txBody>
      </p:sp>
    </p:spTree>
    <p:extLst>
      <p:ext uri="{BB962C8B-B14F-4D97-AF65-F5344CB8AC3E}">
        <p14:creationId xmlns:p14="http://schemas.microsoft.com/office/powerpoint/2010/main" val="14120418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Statistical analysis plan</a:t>
            </a:r>
          </a:p>
        </p:txBody>
      </p:sp>
      <p:sp>
        <p:nvSpPr>
          <p:cNvPr id="3" name="Content Placeholder 2"/>
          <p:cNvSpPr>
            <a:spLocks noGrp="1"/>
          </p:cNvSpPr>
          <p:nvPr>
            <p:ph idx="1"/>
          </p:nvPr>
        </p:nvSpPr>
        <p:spPr/>
        <p:txBody>
          <a:bodyPr/>
          <a:lstStyle/>
          <a:p>
            <a:r>
              <a:rPr lang="en-US" dirty="0"/>
              <a:t>Describes how measurements will be analyzed to answer the research question(s)</a:t>
            </a:r>
          </a:p>
          <a:p>
            <a:r>
              <a:rPr lang="en-US" dirty="0"/>
              <a:t>Involves specifying a </a:t>
            </a:r>
            <a:r>
              <a:rPr lang="en-US" b="1" dirty="0"/>
              <a:t>hypothesis </a:t>
            </a:r>
            <a:r>
              <a:rPr lang="en-US" dirty="0"/>
              <a:t>(analytical studies)</a:t>
            </a:r>
          </a:p>
          <a:p>
            <a:r>
              <a:rPr lang="en-US" dirty="0"/>
              <a:t>Provides the basis for the </a:t>
            </a:r>
            <a:r>
              <a:rPr lang="en-US" u="sng" dirty="0"/>
              <a:t>statistical testing </a:t>
            </a:r>
            <a:r>
              <a:rPr lang="en-US" dirty="0"/>
              <a:t>that will be conducted and the required </a:t>
            </a:r>
            <a:r>
              <a:rPr lang="en-US" u="sng" dirty="0"/>
              <a:t>sample size</a:t>
            </a:r>
            <a:r>
              <a:rPr lang="en-US" dirty="0"/>
              <a:t> for the study</a:t>
            </a:r>
          </a:p>
        </p:txBody>
      </p:sp>
    </p:spTree>
    <p:extLst>
      <p:ext uri="{BB962C8B-B14F-4D97-AF65-F5344CB8AC3E}">
        <p14:creationId xmlns:p14="http://schemas.microsoft.com/office/powerpoint/2010/main" val="13298730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Ethical concerns</a:t>
            </a:r>
          </a:p>
        </p:txBody>
      </p:sp>
      <p:sp>
        <p:nvSpPr>
          <p:cNvPr id="3" name="Content Placeholder 2"/>
          <p:cNvSpPr>
            <a:spLocks noGrp="1"/>
          </p:cNvSpPr>
          <p:nvPr>
            <p:ph idx="1"/>
          </p:nvPr>
        </p:nvSpPr>
        <p:spPr/>
        <p:txBody>
          <a:bodyPr/>
          <a:lstStyle/>
          <a:p>
            <a:r>
              <a:rPr lang="en-US" dirty="0"/>
              <a:t>Intrinsically essential but also necessary for institutional review board approval of the protocol</a:t>
            </a:r>
          </a:p>
          <a:p>
            <a:r>
              <a:rPr lang="en-US" dirty="0"/>
              <a:t>Needs to address:</a:t>
            </a:r>
          </a:p>
          <a:p>
            <a:pPr lvl="1"/>
            <a:r>
              <a:rPr lang="en-US" dirty="0"/>
              <a:t>Possible risks and benefits to subjects</a:t>
            </a:r>
          </a:p>
          <a:p>
            <a:pPr lvl="1"/>
            <a:r>
              <a:rPr lang="en-US" dirty="0"/>
              <a:t>Informed consent?</a:t>
            </a:r>
          </a:p>
          <a:p>
            <a:pPr lvl="1"/>
            <a:r>
              <a:rPr lang="en-US" dirty="0"/>
              <a:t>Incentives?</a:t>
            </a:r>
          </a:p>
          <a:p>
            <a:pPr lvl="1"/>
            <a:r>
              <a:rPr lang="en-US" dirty="0"/>
              <a:t>Confidentiality</a:t>
            </a:r>
          </a:p>
          <a:p>
            <a:pPr lvl="1"/>
            <a:r>
              <a:rPr lang="en-US" dirty="0"/>
              <a:t>Assurance that care will not be influenced </a:t>
            </a:r>
          </a:p>
        </p:txBody>
      </p:sp>
    </p:spTree>
    <p:extLst>
      <p:ext uri="{BB962C8B-B14F-4D97-AF65-F5344CB8AC3E}">
        <p14:creationId xmlns:p14="http://schemas.microsoft.com/office/powerpoint/2010/main" val="159435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Timeline</a:t>
            </a:r>
          </a:p>
        </p:txBody>
      </p:sp>
      <p:sp>
        <p:nvSpPr>
          <p:cNvPr id="3" name="Content Placeholder 2"/>
          <p:cNvSpPr>
            <a:spLocks noGrp="1"/>
          </p:cNvSpPr>
          <p:nvPr>
            <p:ph idx="1"/>
          </p:nvPr>
        </p:nvSpPr>
        <p:spPr/>
        <p:txBody>
          <a:bodyPr/>
          <a:lstStyle/>
          <a:p>
            <a:r>
              <a:rPr lang="en-US" dirty="0"/>
              <a:t>Specifies time for all study procedures</a:t>
            </a:r>
          </a:p>
          <a:p>
            <a:r>
              <a:rPr lang="en-US" dirty="0"/>
              <a:t>Example: Gantt chart = all major steps in the study presented in a timeline grid</a:t>
            </a:r>
          </a:p>
        </p:txBody>
      </p:sp>
      <p:pic>
        <p:nvPicPr>
          <p:cNvPr id="10" name="Picture 9"/>
          <p:cNvPicPr>
            <a:picLocks noChangeAspect="1"/>
          </p:cNvPicPr>
          <p:nvPr/>
        </p:nvPicPr>
        <p:blipFill>
          <a:blip r:embed="rId3"/>
          <a:stretch>
            <a:fillRect/>
          </a:stretch>
        </p:blipFill>
        <p:spPr>
          <a:xfrm>
            <a:off x="901699" y="3613150"/>
            <a:ext cx="7581211" cy="1758950"/>
          </a:xfrm>
          <a:prstGeom prst="rect">
            <a:avLst/>
          </a:prstGeom>
        </p:spPr>
      </p:pic>
    </p:spTree>
    <p:extLst>
      <p:ext uri="{BB962C8B-B14F-4D97-AF65-F5344CB8AC3E}">
        <p14:creationId xmlns:p14="http://schemas.microsoft.com/office/powerpoint/2010/main" val="11559740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Budget</a:t>
            </a:r>
          </a:p>
        </p:txBody>
      </p:sp>
      <p:sp>
        <p:nvSpPr>
          <p:cNvPr id="3" name="Content Placeholder 2"/>
          <p:cNvSpPr>
            <a:spLocks noGrp="1"/>
          </p:cNvSpPr>
          <p:nvPr>
            <p:ph idx="1"/>
          </p:nvPr>
        </p:nvSpPr>
        <p:spPr/>
        <p:txBody>
          <a:bodyPr/>
          <a:lstStyle/>
          <a:p>
            <a:r>
              <a:rPr lang="en-US" dirty="0"/>
              <a:t>Create total budget for project</a:t>
            </a:r>
          </a:p>
          <a:p>
            <a:r>
              <a:rPr lang="en-US" dirty="0"/>
              <a:t>Justification often needed for major line items</a:t>
            </a:r>
          </a:p>
          <a:p>
            <a:r>
              <a:rPr lang="en-US" dirty="0"/>
              <a:t>Key items to include (as applicable)</a:t>
            </a:r>
          </a:p>
          <a:p>
            <a:pPr lvl="1"/>
            <a:r>
              <a:rPr lang="en-US" dirty="0"/>
              <a:t>Personnel </a:t>
            </a:r>
          </a:p>
          <a:p>
            <a:pPr lvl="1"/>
            <a:r>
              <a:rPr lang="en-US" dirty="0"/>
              <a:t>Costs for intervention activities</a:t>
            </a:r>
          </a:p>
          <a:p>
            <a:pPr lvl="1"/>
            <a:r>
              <a:rPr lang="en-US" dirty="0"/>
              <a:t>Data collection and analysis costs</a:t>
            </a:r>
          </a:p>
          <a:p>
            <a:pPr lvl="1"/>
            <a:r>
              <a:rPr lang="en-US" dirty="0"/>
              <a:t>Administration, communication, logistics</a:t>
            </a:r>
          </a:p>
          <a:p>
            <a:pPr lvl="1"/>
            <a:r>
              <a:rPr lang="en-US" dirty="0"/>
              <a:t>Dissemination (conference, publication fees, etc.)</a:t>
            </a:r>
          </a:p>
        </p:txBody>
      </p:sp>
    </p:spTree>
    <p:extLst>
      <p:ext uri="{BB962C8B-B14F-4D97-AF65-F5344CB8AC3E}">
        <p14:creationId xmlns:p14="http://schemas.microsoft.com/office/powerpoint/2010/main" val="2316712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Dissemination plan</a:t>
            </a:r>
          </a:p>
        </p:txBody>
      </p:sp>
      <p:sp>
        <p:nvSpPr>
          <p:cNvPr id="3" name="Content Placeholder 2"/>
          <p:cNvSpPr>
            <a:spLocks noGrp="1"/>
          </p:cNvSpPr>
          <p:nvPr>
            <p:ph idx="1"/>
          </p:nvPr>
        </p:nvSpPr>
        <p:spPr/>
        <p:txBody>
          <a:bodyPr/>
          <a:lstStyle/>
          <a:p>
            <a:r>
              <a:rPr lang="en-US" dirty="0"/>
              <a:t>Define the target audience for your study – who do you want to hear your results?</a:t>
            </a:r>
          </a:p>
          <a:p>
            <a:r>
              <a:rPr lang="en-US" dirty="0"/>
              <a:t>Decide on techniques for sharing your results with the target audience:</a:t>
            </a:r>
          </a:p>
          <a:p>
            <a:pPr lvl="1"/>
            <a:r>
              <a:rPr lang="en-US" dirty="0"/>
              <a:t>Report to Health </a:t>
            </a:r>
            <a:r>
              <a:rPr lang="en-US" dirty="0" err="1"/>
              <a:t>Programme</a:t>
            </a:r>
            <a:r>
              <a:rPr lang="en-US" dirty="0"/>
              <a:t>/Ministry</a:t>
            </a:r>
          </a:p>
          <a:p>
            <a:pPr lvl="1"/>
            <a:r>
              <a:rPr lang="en-US" dirty="0"/>
              <a:t>Conference for presentation</a:t>
            </a:r>
          </a:p>
          <a:p>
            <a:pPr lvl="1"/>
            <a:r>
              <a:rPr lang="en-US" dirty="0"/>
              <a:t>Journal for publication</a:t>
            </a:r>
          </a:p>
        </p:txBody>
      </p:sp>
    </p:spTree>
    <p:extLst>
      <p:ext uri="{BB962C8B-B14F-4D97-AF65-F5344CB8AC3E}">
        <p14:creationId xmlns:p14="http://schemas.microsoft.com/office/powerpoint/2010/main" val="9824466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important issues</a:t>
            </a:r>
          </a:p>
        </p:txBody>
      </p:sp>
      <p:sp>
        <p:nvSpPr>
          <p:cNvPr id="3" name="Content Placeholder 2"/>
          <p:cNvSpPr>
            <a:spLocks noGrp="1"/>
          </p:cNvSpPr>
          <p:nvPr>
            <p:ph idx="1"/>
          </p:nvPr>
        </p:nvSpPr>
        <p:spPr/>
        <p:txBody>
          <a:bodyPr/>
          <a:lstStyle/>
          <a:p>
            <a:r>
              <a:rPr lang="en-US" dirty="0"/>
              <a:t>Not necessary for study protocol </a:t>
            </a:r>
            <a:r>
              <a:rPr lang="en-US" i="1" dirty="0"/>
              <a:t>per se</a:t>
            </a:r>
            <a:r>
              <a:rPr lang="en-US" dirty="0"/>
              <a:t>, but important to outline clearly:</a:t>
            </a:r>
          </a:p>
          <a:p>
            <a:pPr lvl="1"/>
            <a:r>
              <a:rPr lang="en-US" dirty="0"/>
              <a:t>Roles and responsibilities </a:t>
            </a:r>
          </a:p>
          <a:p>
            <a:pPr lvl="1"/>
            <a:r>
              <a:rPr lang="en-US" dirty="0"/>
              <a:t>Timeline of </a:t>
            </a:r>
            <a:r>
              <a:rPr lang="en-US" u="sng" dirty="0"/>
              <a:t>who</a:t>
            </a:r>
            <a:r>
              <a:rPr lang="en-US" dirty="0"/>
              <a:t> will do </a:t>
            </a:r>
            <a:r>
              <a:rPr lang="en-US" u="sng" dirty="0"/>
              <a:t>what</a:t>
            </a:r>
            <a:r>
              <a:rPr lang="en-US" dirty="0"/>
              <a:t> by </a:t>
            </a:r>
            <a:r>
              <a:rPr lang="en-US" u="sng" dirty="0"/>
              <a:t>when</a:t>
            </a:r>
          </a:p>
        </p:txBody>
      </p:sp>
      <p:pic>
        <p:nvPicPr>
          <p:cNvPr id="4" name="Picture 4" descr="A picture containing object&#10;&#10;Description generated with very high confidence">
            <a:extLst>
              <a:ext uri="{FF2B5EF4-FFF2-40B4-BE49-F238E27FC236}">
                <a16:creationId xmlns:a16="http://schemas.microsoft.com/office/drawing/2014/main" id="{9A279408-DB75-4B31-9F53-8F62FD9FCCBB}"/>
              </a:ext>
            </a:extLst>
          </p:cNvPr>
          <p:cNvPicPr>
            <a:picLocks noChangeAspect="1"/>
          </p:cNvPicPr>
          <p:nvPr/>
        </p:nvPicPr>
        <p:blipFill>
          <a:blip r:embed="rId3"/>
          <a:stretch>
            <a:fillRect/>
          </a:stretch>
        </p:blipFill>
        <p:spPr>
          <a:xfrm>
            <a:off x="2122098" y="3924522"/>
            <a:ext cx="4195312" cy="2200730"/>
          </a:xfrm>
          <a:prstGeom prst="rect">
            <a:avLst/>
          </a:prstGeom>
        </p:spPr>
      </p:pic>
    </p:spTree>
    <p:extLst>
      <p:ext uri="{BB962C8B-B14F-4D97-AF65-F5344CB8AC3E}">
        <p14:creationId xmlns:p14="http://schemas.microsoft.com/office/powerpoint/2010/main" val="10699324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Remember</a:t>
            </a:r>
            <a:r>
              <a:rPr lang="is-IS" dirty="0"/>
              <a:t>…</a:t>
            </a:r>
            <a:endParaRPr lang="en-US" dirty="0"/>
          </a:p>
        </p:txBody>
      </p:sp>
      <p:sp>
        <p:nvSpPr>
          <p:cNvPr id="3" name="Content Placeholder 2"/>
          <p:cNvSpPr>
            <a:spLocks noGrp="1"/>
          </p:cNvSpPr>
          <p:nvPr>
            <p:ph idx="1"/>
          </p:nvPr>
        </p:nvSpPr>
        <p:spPr/>
        <p:txBody>
          <a:bodyPr/>
          <a:lstStyle/>
          <a:p>
            <a:pPr marL="0" indent="0" algn="ctr">
              <a:buNone/>
            </a:pPr>
            <a:r>
              <a:rPr lang="en-US" dirty="0"/>
              <a:t>“</a:t>
            </a:r>
            <a:r>
              <a:rPr lang="en-US" dirty="0" err="1"/>
              <a:t>Verba</a:t>
            </a:r>
            <a:r>
              <a:rPr lang="en-US" dirty="0"/>
              <a:t> </a:t>
            </a:r>
            <a:r>
              <a:rPr lang="en-US" dirty="0" err="1"/>
              <a:t>volant</a:t>
            </a:r>
            <a:r>
              <a:rPr lang="en-US" dirty="0"/>
              <a:t>, </a:t>
            </a:r>
            <a:r>
              <a:rPr lang="en-US" dirty="0" err="1"/>
              <a:t>scripta</a:t>
            </a:r>
            <a:r>
              <a:rPr lang="en-US" dirty="0"/>
              <a:t> </a:t>
            </a:r>
            <a:r>
              <a:rPr lang="en-US" dirty="0" err="1"/>
              <a:t>manent</a:t>
            </a:r>
            <a:r>
              <a:rPr lang="en-US" dirty="0"/>
              <a:t>”</a:t>
            </a:r>
          </a:p>
          <a:p>
            <a:pPr marL="0" indent="0" algn="ctr">
              <a:buNone/>
            </a:pPr>
            <a:r>
              <a:rPr lang="en-US" i="1" dirty="0"/>
              <a:t>Spoken words fly away, written words remain</a:t>
            </a:r>
          </a:p>
          <a:p>
            <a:pPr marL="0" indent="0" algn="ctr">
              <a:buNone/>
            </a:pPr>
            <a:endParaRPr lang="en-US" dirty="0"/>
          </a:p>
          <a:p>
            <a:pPr marL="0" indent="0" algn="ctr">
              <a:buNone/>
            </a:pPr>
            <a:r>
              <a:rPr lang="en-US" dirty="0"/>
              <a:t>“Nothing has really happened</a:t>
            </a:r>
          </a:p>
          <a:p>
            <a:pPr marL="0" indent="0" algn="ctr">
              <a:buNone/>
            </a:pPr>
            <a:r>
              <a:rPr lang="en-US" dirty="0"/>
              <a:t>until it has been recorded.”</a:t>
            </a:r>
          </a:p>
          <a:p>
            <a:pPr marL="0" indent="0" algn="ctr">
              <a:buNone/>
            </a:pPr>
            <a:r>
              <a:rPr lang="en-US" i="1" dirty="0"/>
              <a:t>- Virginia Woolf</a:t>
            </a:r>
          </a:p>
          <a:p>
            <a:pPr marL="0" indent="0">
              <a:buNone/>
            </a:pPr>
            <a:endParaRPr lang="en-US" dirty="0"/>
          </a:p>
        </p:txBody>
      </p:sp>
    </p:spTree>
    <p:extLst>
      <p:ext uri="{BB962C8B-B14F-4D97-AF65-F5344CB8AC3E}">
        <p14:creationId xmlns:p14="http://schemas.microsoft.com/office/powerpoint/2010/main" val="17460130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protocol?</a:t>
            </a:r>
          </a:p>
        </p:txBody>
      </p:sp>
      <p:sp>
        <p:nvSpPr>
          <p:cNvPr id="3" name="Content Placeholder 2"/>
          <p:cNvSpPr>
            <a:spLocks noGrp="1"/>
          </p:cNvSpPr>
          <p:nvPr>
            <p:ph idx="1"/>
          </p:nvPr>
        </p:nvSpPr>
        <p:spPr>
          <a:xfrm>
            <a:off x="457200" y="1600200"/>
            <a:ext cx="8229600" cy="4906108"/>
          </a:xfrm>
        </p:spPr>
        <p:txBody>
          <a:bodyPr/>
          <a:lstStyle/>
          <a:p>
            <a:r>
              <a:rPr lang="en-US" dirty="0"/>
              <a:t>Blueprint for the study</a:t>
            </a:r>
          </a:p>
          <a:p>
            <a:r>
              <a:rPr lang="en-US" dirty="0"/>
              <a:t>Spells out the specific research question the study will answer and exactly how it will do it</a:t>
            </a:r>
          </a:p>
          <a:p>
            <a:r>
              <a:rPr lang="en-US" dirty="0"/>
              <a:t>Provides written documentation of all aspects of the study</a:t>
            </a:r>
          </a:p>
          <a:p>
            <a:r>
              <a:rPr lang="en-US" dirty="0"/>
              <a:t>Serves as a </a:t>
            </a:r>
            <a:r>
              <a:rPr lang="en-US" u="sng" dirty="0"/>
              <a:t>written agreement </a:t>
            </a:r>
            <a:r>
              <a:rPr lang="en-US" dirty="0"/>
              <a:t>among all investigators as to exactly what will be done</a:t>
            </a:r>
          </a:p>
        </p:txBody>
      </p:sp>
    </p:spTree>
    <p:extLst>
      <p:ext uri="{BB962C8B-B14F-4D97-AF65-F5344CB8AC3E}">
        <p14:creationId xmlns:p14="http://schemas.microsoft.com/office/powerpoint/2010/main" val="11117494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is a protocol important?</a:t>
            </a:r>
          </a:p>
        </p:txBody>
      </p:sp>
      <p:sp>
        <p:nvSpPr>
          <p:cNvPr id="3" name="Content Placeholder 2"/>
          <p:cNvSpPr>
            <a:spLocks noGrp="1"/>
          </p:cNvSpPr>
          <p:nvPr>
            <p:ph idx="1"/>
          </p:nvPr>
        </p:nvSpPr>
        <p:spPr/>
        <p:txBody>
          <a:bodyPr/>
          <a:lstStyle/>
          <a:p>
            <a:r>
              <a:rPr lang="en-US" dirty="0"/>
              <a:t>Helps the investigator organize the study in a </a:t>
            </a:r>
            <a:r>
              <a:rPr lang="en-US" u="sng" dirty="0"/>
              <a:t>logical</a:t>
            </a:r>
            <a:r>
              <a:rPr lang="en-US" dirty="0"/>
              <a:t>, </a:t>
            </a:r>
            <a:r>
              <a:rPr lang="en-US" u="sng" dirty="0"/>
              <a:t>focused</a:t>
            </a:r>
            <a:r>
              <a:rPr lang="en-US" dirty="0"/>
              <a:t>, </a:t>
            </a:r>
            <a:r>
              <a:rPr lang="en-US" u="sng" dirty="0"/>
              <a:t>feasible</a:t>
            </a:r>
            <a:r>
              <a:rPr lang="en-US" dirty="0"/>
              <a:t>, </a:t>
            </a:r>
            <a:r>
              <a:rPr lang="en-US" u="sng" dirty="0"/>
              <a:t>efficient</a:t>
            </a:r>
            <a:r>
              <a:rPr lang="en-US" dirty="0"/>
              <a:t> way</a:t>
            </a:r>
          </a:p>
          <a:p>
            <a:r>
              <a:rPr lang="en-US" dirty="0"/>
              <a:t>Necessary for applying for grant funding and Institutional Review Board (IRB) approval</a:t>
            </a:r>
          </a:p>
          <a:p>
            <a:r>
              <a:rPr lang="en-US" dirty="0"/>
              <a:t>Can be used in the final reporting of the study</a:t>
            </a:r>
          </a:p>
          <a:p>
            <a:r>
              <a:rPr lang="en-US" dirty="0"/>
              <a:t>May be supplemented by a “manual of operations” or “manual of procedures” (MOP) that contains detailed standard operating procedures (SOPs)</a:t>
            </a:r>
          </a:p>
        </p:txBody>
      </p:sp>
    </p:spTree>
    <p:extLst>
      <p:ext uri="{BB962C8B-B14F-4D97-AF65-F5344CB8AC3E}">
        <p14:creationId xmlns:p14="http://schemas.microsoft.com/office/powerpoint/2010/main" val="3357131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Anatomy of a protocol</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766421655"/>
              </p:ext>
            </p:extLst>
          </p:nvPr>
        </p:nvGraphicFramePr>
        <p:xfrm>
          <a:off x="457201" y="1600200"/>
          <a:ext cx="8229599" cy="5135880"/>
        </p:xfrm>
        <a:graphic>
          <a:graphicData uri="http://schemas.openxmlformats.org/drawingml/2006/table">
            <a:tbl>
              <a:tblPr firstRow="1" bandRow="1">
                <a:tableStyleId>{72833802-FEF1-4C79-8D5D-14CF1EAF98D9}</a:tableStyleId>
              </a:tblPr>
              <a:tblGrid>
                <a:gridCol w="3482535">
                  <a:extLst>
                    <a:ext uri="{9D8B030D-6E8A-4147-A177-3AD203B41FA5}">
                      <a16:colId xmlns:a16="http://schemas.microsoft.com/office/drawing/2014/main" val="20000"/>
                    </a:ext>
                  </a:extLst>
                </a:gridCol>
                <a:gridCol w="4747064">
                  <a:extLst>
                    <a:ext uri="{9D8B030D-6E8A-4147-A177-3AD203B41FA5}">
                      <a16:colId xmlns:a16="http://schemas.microsoft.com/office/drawing/2014/main" val="20001"/>
                    </a:ext>
                  </a:extLst>
                </a:gridCol>
              </a:tblGrid>
              <a:tr h="370840">
                <a:tc>
                  <a:txBody>
                    <a:bodyPr/>
                    <a:lstStyle/>
                    <a:p>
                      <a:r>
                        <a:rPr lang="en-US" dirty="0"/>
                        <a:t>Protocol component</a:t>
                      </a:r>
                    </a:p>
                  </a:txBody>
                  <a:tcPr/>
                </a:tc>
                <a:tc>
                  <a:txBody>
                    <a:bodyPr/>
                    <a:lstStyle/>
                    <a:p>
                      <a:r>
                        <a:rPr lang="en-US" dirty="0"/>
                        <a:t>Purpose</a:t>
                      </a:r>
                    </a:p>
                  </a:txBody>
                  <a:tcPr/>
                </a:tc>
                <a:extLst>
                  <a:ext uri="{0D108BD9-81ED-4DB2-BD59-A6C34878D82A}">
                    <a16:rowId xmlns:a16="http://schemas.microsoft.com/office/drawing/2014/main" val="10000"/>
                  </a:ext>
                </a:extLst>
              </a:tr>
              <a:tr h="370840">
                <a:tc>
                  <a:txBody>
                    <a:bodyPr/>
                    <a:lstStyle/>
                    <a:p>
                      <a:r>
                        <a:rPr lang="en-US" dirty="0"/>
                        <a:t>Research question</a:t>
                      </a:r>
                    </a:p>
                  </a:txBody>
                  <a:tcPr/>
                </a:tc>
                <a:tc>
                  <a:txBody>
                    <a:bodyPr/>
                    <a:lstStyle/>
                    <a:p>
                      <a:r>
                        <a:rPr lang="en-US" dirty="0"/>
                        <a:t>Should precisely state question the study intends to answer</a:t>
                      </a:r>
                    </a:p>
                  </a:txBody>
                  <a:tcPr/>
                </a:tc>
                <a:extLst>
                  <a:ext uri="{0D108BD9-81ED-4DB2-BD59-A6C34878D82A}">
                    <a16:rowId xmlns:a16="http://schemas.microsoft.com/office/drawing/2014/main" val="10001"/>
                  </a:ext>
                </a:extLst>
              </a:tr>
              <a:tr h="370840">
                <a:tc>
                  <a:txBody>
                    <a:bodyPr/>
                    <a:lstStyle/>
                    <a:p>
                      <a:r>
                        <a:rPr lang="en-US" dirty="0"/>
                        <a:t>Background</a:t>
                      </a:r>
                      <a:r>
                        <a:rPr lang="en-US" baseline="0" dirty="0"/>
                        <a:t> and significance</a:t>
                      </a:r>
                      <a:endParaRPr lang="en-US" dirty="0"/>
                    </a:p>
                  </a:txBody>
                  <a:tcPr/>
                </a:tc>
                <a:tc>
                  <a:txBody>
                    <a:bodyPr/>
                    <a:lstStyle/>
                    <a:p>
                      <a:r>
                        <a:rPr lang="en-US" dirty="0"/>
                        <a:t>Why is the</a:t>
                      </a:r>
                      <a:r>
                        <a:rPr lang="en-US" baseline="0" dirty="0"/>
                        <a:t> study important?</a:t>
                      </a:r>
                      <a:endParaRPr lang="en-US" dirty="0"/>
                    </a:p>
                  </a:txBody>
                  <a:tcPr/>
                </a:tc>
                <a:extLst>
                  <a:ext uri="{0D108BD9-81ED-4DB2-BD59-A6C34878D82A}">
                    <a16:rowId xmlns:a16="http://schemas.microsoft.com/office/drawing/2014/main" val="10002"/>
                  </a:ext>
                </a:extLst>
              </a:tr>
              <a:tr h="370840">
                <a:tc>
                  <a:txBody>
                    <a:bodyPr/>
                    <a:lstStyle/>
                    <a:p>
                      <a:r>
                        <a:rPr lang="en-US" dirty="0"/>
                        <a:t>Design and methodology</a:t>
                      </a:r>
                    </a:p>
                  </a:txBody>
                  <a:tcPr/>
                </a:tc>
                <a:tc>
                  <a:txBody>
                    <a:bodyPr/>
                    <a:lstStyle/>
                    <a:p>
                      <a:r>
                        <a:rPr lang="en-US" dirty="0"/>
                        <a:t>How is the study structured and what methods</a:t>
                      </a:r>
                      <a:r>
                        <a:rPr lang="en-US" baseline="0" dirty="0"/>
                        <a:t> will be used</a:t>
                      </a:r>
                      <a:r>
                        <a:rPr lang="en-US" dirty="0"/>
                        <a:t>?</a:t>
                      </a:r>
                    </a:p>
                  </a:txBody>
                  <a:tcPr/>
                </a:tc>
                <a:extLst>
                  <a:ext uri="{0D108BD9-81ED-4DB2-BD59-A6C34878D82A}">
                    <a16:rowId xmlns:a16="http://schemas.microsoft.com/office/drawing/2014/main" val="10003"/>
                  </a:ext>
                </a:extLst>
              </a:tr>
              <a:tr h="370840">
                <a:tc>
                  <a:txBody>
                    <a:bodyPr/>
                    <a:lstStyle/>
                    <a:p>
                      <a:r>
                        <a:rPr lang="en-US" dirty="0"/>
                        <a:t>Subjects</a:t>
                      </a:r>
                    </a:p>
                  </a:txBody>
                  <a:tcPr/>
                </a:tc>
                <a:tc>
                  <a:txBody>
                    <a:bodyPr/>
                    <a:lstStyle/>
                    <a:p>
                      <a:r>
                        <a:rPr lang="en-US" dirty="0"/>
                        <a:t>Who are the</a:t>
                      </a:r>
                      <a:r>
                        <a:rPr lang="en-US" baseline="0" dirty="0"/>
                        <a:t> study subjects and how will they be selected?</a:t>
                      </a:r>
                      <a:endParaRPr lang="en-US" dirty="0"/>
                    </a:p>
                  </a:txBody>
                  <a:tcPr/>
                </a:tc>
                <a:extLst>
                  <a:ext uri="{0D108BD9-81ED-4DB2-BD59-A6C34878D82A}">
                    <a16:rowId xmlns:a16="http://schemas.microsoft.com/office/drawing/2014/main" val="10004"/>
                  </a:ext>
                </a:extLst>
              </a:tr>
              <a:tr h="370840">
                <a:tc>
                  <a:txBody>
                    <a:bodyPr/>
                    <a:lstStyle/>
                    <a:p>
                      <a:r>
                        <a:rPr lang="en-US" dirty="0"/>
                        <a:t>Variables</a:t>
                      </a:r>
                    </a:p>
                  </a:txBody>
                  <a:tcPr/>
                </a:tc>
                <a:tc>
                  <a:txBody>
                    <a:bodyPr/>
                    <a:lstStyle/>
                    <a:p>
                      <a:r>
                        <a:rPr lang="en-US" dirty="0"/>
                        <a:t>What measurements will be made?</a:t>
                      </a:r>
                    </a:p>
                  </a:txBody>
                  <a:tcPr/>
                </a:tc>
                <a:extLst>
                  <a:ext uri="{0D108BD9-81ED-4DB2-BD59-A6C34878D82A}">
                    <a16:rowId xmlns:a16="http://schemas.microsoft.com/office/drawing/2014/main" val="10005"/>
                  </a:ext>
                </a:extLst>
              </a:tr>
              <a:tr h="370840">
                <a:tc>
                  <a:txBody>
                    <a:bodyPr/>
                    <a:lstStyle/>
                    <a:p>
                      <a:r>
                        <a:rPr lang="en-US" dirty="0"/>
                        <a:t>Statistical</a:t>
                      </a:r>
                      <a:r>
                        <a:rPr lang="en-US" baseline="0" dirty="0"/>
                        <a:t> plan</a:t>
                      </a:r>
                      <a:endParaRPr lang="en-US" dirty="0"/>
                    </a:p>
                  </a:txBody>
                  <a:tcPr/>
                </a:tc>
                <a:tc>
                  <a:txBody>
                    <a:bodyPr/>
                    <a:lstStyle/>
                    <a:p>
                      <a:r>
                        <a:rPr lang="en-US" dirty="0"/>
                        <a:t>How will the measurements be analyzed to answer the question(s)?</a:t>
                      </a:r>
                    </a:p>
                  </a:txBody>
                  <a:tcPr/>
                </a:tc>
                <a:extLst>
                  <a:ext uri="{0D108BD9-81ED-4DB2-BD59-A6C34878D82A}">
                    <a16:rowId xmlns:a16="http://schemas.microsoft.com/office/drawing/2014/main" val="10006"/>
                  </a:ext>
                </a:extLst>
              </a:tr>
              <a:tr h="370840">
                <a:tc>
                  <a:txBody>
                    <a:bodyPr/>
                    <a:lstStyle/>
                    <a:p>
                      <a:r>
                        <a:rPr lang="en-US" dirty="0"/>
                        <a:t>Other important elements</a:t>
                      </a:r>
                    </a:p>
                  </a:txBody>
                  <a:tcPr/>
                </a:tc>
                <a:tc>
                  <a:txBody>
                    <a:bodyPr/>
                    <a:lstStyle/>
                    <a:p>
                      <a:pPr marL="285750" indent="-285750">
                        <a:buFontTx/>
                        <a:buChar char="-"/>
                      </a:pPr>
                      <a:r>
                        <a:rPr lang="en-US" dirty="0"/>
                        <a:t>Ethical concerns</a:t>
                      </a:r>
                    </a:p>
                    <a:p>
                      <a:pPr marL="285750" indent="-285750">
                        <a:buFontTx/>
                        <a:buChar char="-"/>
                      </a:pPr>
                      <a:r>
                        <a:rPr lang="en-US" dirty="0"/>
                        <a:t>Timeline</a:t>
                      </a:r>
                    </a:p>
                    <a:p>
                      <a:pPr marL="285750" indent="-285750">
                        <a:buFontTx/>
                        <a:buChar char="-"/>
                      </a:pPr>
                      <a:r>
                        <a:rPr lang="en-US" dirty="0"/>
                        <a:t>Budget</a:t>
                      </a:r>
                    </a:p>
                    <a:p>
                      <a:pPr marL="285750" marR="0" indent="-285750" algn="l" defTabSz="914400" rtl="0" eaLnBrk="1" fontAlgn="auto" latinLnBrk="0" hangingPunct="1">
                        <a:lnSpc>
                          <a:spcPct val="100000"/>
                        </a:lnSpc>
                        <a:spcBef>
                          <a:spcPts val="0"/>
                        </a:spcBef>
                        <a:spcAft>
                          <a:spcPts val="0"/>
                        </a:spcAft>
                        <a:buClrTx/>
                        <a:buSzTx/>
                        <a:buFontTx/>
                        <a:buChar char="-"/>
                        <a:tabLst/>
                        <a:defRPr/>
                      </a:pPr>
                      <a:r>
                        <a:rPr lang="en-US" dirty="0"/>
                        <a:t>Dissemination </a:t>
                      </a:r>
                      <a:r>
                        <a:rPr lang="en-US" baseline="0" dirty="0"/>
                        <a:t>plan</a:t>
                      </a:r>
                    </a:p>
                    <a:p>
                      <a:pPr marL="285750" marR="0" indent="-285750" algn="l" defTabSz="914400" rtl="0" eaLnBrk="1" fontAlgn="auto" latinLnBrk="0" hangingPunct="1">
                        <a:lnSpc>
                          <a:spcPct val="100000"/>
                        </a:lnSpc>
                        <a:spcBef>
                          <a:spcPts val="0"/>
                        </a:spcBef>
                        <a:spcAft>
                          <a:spcPts val="0"/>
                        </a:spcAft>
                        <a:buClrTx/>
                        <a:buSzTx/>
                        <a:buFontTx/>
                        <a:buChar char="-"/>
                        <a:tabLst/>
                        <a:defRPr/>
                      </a:pPr>
                      <a:r>
                        <a:rPr lang="en-US" baseline="0" dirty="0"/>
                        <a:t>References</a:t>
                      </a:r>
                      <a:endParaRPr lang="en-US" dirty="0"/>
                    </a:p>
                  </a:txBody>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072832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39825"/>
          </a:xfrm>
        </p:spPr>
        <p:txBody>
          <a:bodyPr/>
          <a:lstStyle/>
          <a:p>
            <a:r>
              <a:rPr lang="en-US" dirty="0"/>
              <a:t>Research question</a:t>
            </a:r>
          </a:p>
        </p:txBody>
      </p:sp>
      <p:sp>
        <p:nvSpPr>
          <p:cNvPr id="3" name="Content Placeholder 2"/>
          <p:cNvSpPr>
            <a:spLocks noGrp="1"/>
          </p:cNvSpPr>
          <p:nvPr>
            <p:ph idx="1"/>
          </p:nvPr>
        </p:nvSpPr>
        <p:spPr>
          <a:xfrm>
            <a:off x="457200" y="1183074"/>
            <a:ext cx="8229600" cy="4973595"/>
          </a:xfrm>
        </p:spPr>
        <p:txBody>
          <a:bodyPr/>
          <a:lstStyle/>
          <a:p>
            <a:r>
              <a:rPr lang="en-US" dirty="0"/>
              <a:t>The critical initial step in developing protocol</a:t>
            </a:r>
          </a:p>
          <a:p>
            <a:r>
              <a:rPr lang="en-US" dirty="0"/>
              <a:t>Defines the objective(s) of study</a:t>
            </a:r>
          </a:p>
          <a:p>
            <a:r>
              <a:rPr lang="en-US" dirty="0"/>
              <a:t>Should pass the “so what?” test</a:t>
            </a:r>
          </a:p>
          <a:p>
            <a:r>
              <a:rPr lang="en-US" dirty="0"/>
              <a:t>Should meet FINER characteristics</a:t>
            </a:r>
          </a:p>
          <a:p>
            <a:pPr lvl="1"/>
            <a:r>
              <a:rPr lang="en-US" dirty="0"/>
              <a:t>Feasible</a:t>
            </a:r>
          </a:p>
          <a:p>
            <a:pPr lvl="1"/>
            <a:r>
              <a:rPr lang="en-US" dirty="0"/>
              <a:t>Interesting</a:t>
            </a:r>
          </a:p>
          <a:p>
            <a:pPr lvl="1"/>
            <a:r>
              <a:rPr lang="en-US" dirty="0"/>
              <a:t>Novel</a:t>
            </a:r>
          </a:p>
          <a:p>
            <a:pPr lvl="1"/>
            <a:r>
              <a:rPr lang="en-US" dirty="0"/>
              <a:t>Ethical</a:t>
            </a:r>
          </a:p>
          <a:p>
            <a:pPr lvl="1"/>
            <a:r>
              <a:rPr lang="en-US" dirty="0"/>
              <a:t>Relevant</a:t>
            </a:r>
          </a:p>
        </p:txBody>
      </p:sp>
    </p:spTree>
    <p:extLst>
      <p:ext uri="{BB962C8B-B14F-4D97-AF65-F5344CB8AC3E}">
        <p14:creationId xmlns:p14="http://schemas.microsoft.com/office/powerpoint/2010/main" val="294363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and significance</a:t>
            </a:r>
          </a:p>
        </p:txBody>
      </p:sp>
      <p:sp>
        <p:nvSpPr>
          <p:cNvPr id="3" name="Content Placeholder 2"/>
          <p:cNvSpPr>
            <a:spLocks noGrp="1"/>
          </p:cNvSpPr>
          <p:nvPr>
            <p:ph idx="1"/>
          </p:nvPr>
        </p:nvSpPr>
        <p:spPr/>
        <p:txBody>
          <a:bodyPr/>
          <a:lstStyle/>
          <a:p>
            <a:r>
              <a:rPr lang="en-US" dirty="0"/>
              <a:t>Gives context and rationale for study</a:t>
            </a:r>
          </a:p>
          <a:p>
            <a:pPr lvl="1"/>
            <a:r>
              <a:rPr lang="en-US" dirty="0"/>
              <a:t>What is already known? Cite previous work</a:t>
            </a:r>
          </a:p>
          <a:p>
            <a:pPr lvl="1"/>
            <a:r>
              <a:rPr lang="en-US" dirty="0"/>
              <a:t>Why is this research question important?</a:t>
            </a:r>
          </a:p>
          <a:p>
            <a:pPr lvl="1"/>
            <a:r>
              <a:rPr lang="en-US" dirty="0"/>
              <a:t>What answers will the study provide?</a:t>
            </a:r>
          </a:p>
          <a:p>
            <a:pPr lvl="1"/>
            <a:r>
              <a:rPr lang="en-US" dirty="0"/>
              <a:t>What impact will this information have?</a:t>
            </a:r>
          </a:p>
          <a:p>
            <a:pPr lvl="1"/>
            <a:r>
              <a:rPr lang="en-US" dirty="0"/>
              <a:t>Add preliminary data if you have any!</a:t>
            </a:r>
          </a:p>
        </p:txBody>
      </p:sp>
    </p:spTree>
    <p:extLst>
      <p:ext uri="{BB962C8B-B14F-4D97-AF65-F5344CB8AC3E}">
        <p14:creationId xmlns:p14="http://schemas.microsoft.com/office/powerpoint/2010/main" val="12472184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 and methodology</a:t>
            </a:r>
          </a:p>
        </p:txBody>
      </p:sp>
      <p:sp>
        <p:nvSpPr>
          <p:cNvPr id="3" name="Content Placeholder 2"/>
          <p:cNvSpPr>
            <a:spLocks noGrp="1"/>
          </p:cNvSpPr>
          <p:nvPr>
            <p:ph idx="1"/>
          </p:nvPr>
        </p:nvSpPr>
        <p:spPr/>
        <p:txBody>
          <a:bodyPr/>
          <a:lstStyle/>
          <a:p>
            <a:r>
              <a:rPr lang="en-US" dirty="0"/>
              <a:t>Describes how study will be structured</a:t>
            </a:r>
          </a:p>
          <a:p>
            <a:pPr lvl="1"/>
            <a:r>
              <a:rPr lang="en-US" dirty="0"/>
              <a:t>Descriptive or analytic?</a:t>
            </a:r>
          </a:p>
          <a:p>
            <a:pPr lvl="1"/>
            <a:r>
              <a:rPr lang="en-US" dirty="0"/>
              <a:t>Observational study or intervention trial?</a:t>
            </a:r>
          </a:p>
          <a:p>
            <a:pPr lvl="1"/>
            <a:r>
              <a:rPr lang="en-US" dirty="0"/>
              <a:t>Cross-sectional or longitudinal?</a:t>
            </a:r>
          </a:p>
          <a:p>
            <a:pPr lvl="1"/>
            <a:r>
              <a:rPr lang="en-US" dirty="0"/>
              <a:t>Prospective or retrospective?</a:t>
            </a:r>
          </a:p>
          <a:p>
            <a:r>
              <a:rPr lang="en-US" dirty="0"/>
              <a:t>Defines the study procedures that will be followed to capture the requisite data</a:t>
            </a:r>
          </a:p>
          <a:p>
            <a:pPr lvl="1"/>
            <a:r>
              <a:rPr lang="en-US" dirty="0"/>
              <a:t>Includes quality control measures to be taken</a:t>
            </a:r>
          </a:p>
        </p:txBody>
      </p:sp>
    </p:spTree>
    <p:extLst>
      <p:ext uri="{BB962C8B-B14F-4D97-AF65-F5344CB8AC3E}">
        <p14:creationId xmlns:p14="http://schemas.microsoft.com/office/powerpoint/2010/main" val="1265813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Subjects</a:t>
            </a:r>
          </a:p>
        </p:txBody>
      </p:sp>
      <p:sp>
        <p:nvSpPr>
          <p:cNvPr id="3" name="Content Placeholder 2"/>
          <p:cNvSpPr>
            <a:spLocks noGrp="1"/>
          </p:cNvSpPr>
          <p:nvPr>
            <p:ph idx="1"/>
          </p:nvPr>
        </p:nvSpPr>
        <p:spPr/>
        <p:txBody>
          <a:bodyPr/>
          <a:lstStyle/>
          <a:p>
            <a:r>
              <a:rPr lang="en-US" dirty="0"/>
              <a:t>Defines the target population of who will be included as subjects in the study</a:t>
            </a:r>
          </a:p>
          <a:p>
            <a:pPr lvl="1"/>
            <a:r>
              <a:rPr lang="en-US" dirty="0"/>
              <a:t>Sampling framework</a:t>
            </a:r>
          </a:p>
          <a:p>
            <a:pPr lvl="1"/>
            <a:r>
              <a:rPr lang="en-US" dirty="0"/>
              <a:t>Inclusion criteria</a:t>
            </a:r>
          </a:p>
          <a:p>
            <a:pPr lvl="1"/>
            <a:r>
              <a:rPr lang="en-US" dirty="0"/>
              <a:t>Exclusion criteria</a:t>
            </a:r>
          </a:p>
          <a:p>
            <a:r>
              <a:rPr lang="en-US" dirty="0"/>
              <a:t>Describes how subjects will be recruited</a:t>
            </a:r>
          </a:p>
          <a:p>
            <a:pPr lvl="1"/>
            <a:endParaRPr lang="en-US" dirty="0"/>
          </a:p>
          <a:p>
            <a:pPr lvl="1"/>
            <a:endParaRPr lang="en-US" dirty="0"/>
          </a:p>
        </p:txBody>
      </p:sp>
    </p:spTree>
    <p:extLst>
      <p:ext uri="{BB962C8B-B14F-4D97-AF65-F5344CB8AC3E}">
        <p14:creationId xmlns:p14="http://schemas.microsoft.com/office/powerpoint/2010/main" val="19986925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Variables</a:t>
            </a:r>
          </a:p>
        </p:txBody>
      </p:sp>
      <p:sp>
        <p:nvSpPr>
          <p:cNvPr id="3" name="Content Placeholder 2"/>
          <p:cNvSpPr>
            <a:spLocks noGrp="1"/>
          </p:cNvSpPr>
          <p:nvPr>
            <p:ph idx="1"/>
          </p:nvPr>
        </p:nvSpPr>
        <p:spPr/>
        <p:txBody>
          <a:bodyPr/>
          <a:lstStyle/>
          <a:p>
            <a:r>
              <a:rPr lang="en-US" dirty="0"/>
              <a:t>Describes what the study will measure</a:t>
            </a:r>
          </a:p>
          <a:p>
            <a:pPr lvl="1"/>
            <a:r>
              <a:rPr lang="en-US" dirty="0"/>
              <a:t>Predictor (or exposure) variables</a:t>
            </a:r>
          </a:p>
          <a:p>
            <a:pPr lvl="1"/>
            <a:r>
              <a:rPr lang="en-US"/>
              <a:t>Covariates</a:t>
            </a:r>
            <a:endParaRPr lang="en-US" dirty="0"/>
          </a:p>
          <a:p>
            <a:pPr lvl="1"/>
            <a:r>
              <a:rPr lang="en-US" dirty="0"/>
              <a:t>Outcome variables</a:t>
            </a:r>
          </a:p>
          <a:p>
            <a:r>
              <a:rPr lang="en-US" dirty="0"/>
              <a:t>Definitions of the variables</a:t>
            </a:r>
          </a:p>
        </p:txBody>
      </p:sp>
    </p:spTree>
    <p:extLst>
      <p:ext uri="{BB962C8B-B14F-4D97-AF65-F5344CB8AC3E}">
        <p14:creationId xmlns:p14="http://schemas.microsoft.com/office/powerpoint/2010/main" val="719833167"/>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4009</TotalTime>
  <Words>2270</Words>
  <Application>Microsoft Office PowerPoint</Application>
  <PresentationFormat>On-screen Show (4:3)</PresentationFormat>
  <Paragraphs>226</Paragraphs>
  <Slides>16</Slides>
  <Notes>16</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16</vt:i4>
      </vt:variant>
    </vt:vector>
  </HeadingPairs>
  <TitlesOfParts>
    <vt:vector size="29" baseType="lpstr">
      <vt:lpstr>MS PGothic</vt:lpstr>
      <vt:lpstr>Arial</vt:lpstr>
      <vt:lpstr>Avenir Book</vt:lpstr>
      <vt:lpstr>Calibri</vt:lpstr>
      <vt:lpstr>Courier New</vt:lpstr>
      <vt:lpstr>Garamond</vt:lpstr>
      <vt:lpstr>Lucida Grande</vt:lpstr>
      <vt:lpstr>Mangal</vt:lpstr>
      <vt:lpstr>Times New Roman</vt:lpstr>
      <vt:lpstr>Verdana</vt:lpstr>
      <vt:lpstr>Wingdings</vt:lpstr>
      <vt:lpstr>CDC OR Style options 1 and 2</vt:lpstr>
      <vt:lpstr>Custom Design</vt:lpstr>
      <vt:lpstr>Developing a  Research Protocol</vt:lpstr>
      <vt:lpstr>What is a protocol?</vt:lpstr>
      <vt:lpstr>Why is a protocol important?</vt:lpstr>
      <vt:lpstr>Anatomy of a protocol</vt:lpstr>
      <vt:lpstr>Research question</vt:lpstr>
      <vt:lpstr>Background and significance</vt:lpstr>
      <vt:lpstr>Design and methodology</vt:lpstr>
      <vt:lpstr>Subjects</vt:lpstr>
      <vt:lpstr>Variables</vt:lpstr>
      <vt:lpstr>Statistical analysis plan</vt:lpstr>
      <vt:lpstr>Ethical concerns</vt:lpstr>
      <vt:lpstr>Timeline</vt:lpstr>
      <vt:lpstr>Budget</vt:lpstr>
      <vt:lpstr>Dissemination plan</vt:lpstr>
      <vt:lpstr>Other important issues</vt:lpstr>
      <vt:lpstr>Remember…</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191</cp:revision>
  <dcterms:created xsi:type="dcterms:W3CDTF">2016-12-10T01:14:11Z</dcterms:created>
  <dcterms:modified xsi:type="dcterms:W3CDTF">2019-01-18T02:45:55Z</dcterms:modified>
</cp:coreProperties>
</file>