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2"/>
  </p:notesMasterIdLst>
  <p:sldIdLst>
    <p:sldId id="256" r:id="rId2"/>
    <p:sldId id="259"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5" r:id="rId20"/>
    <p:sldId id="283" r:id="rId21"/>
    <p:sldId id="284" r:id="rId22"/>
    <p:sldId id="286" r:id="rId23"/>
    <p:sldId id="288" r:id="rId24"/>
    <p:sldId id="289" r:id="rId25"/>
    <p:sldId id="290" r:id="rId26"/>
    <p:sldId id="291" r:id="rId27"/>
    <p:sldId id="292" r:id="rId28"/>
    <p:sldId id="293" r:id="rId29"/>
    <p:sldId id="294" r:id="rId30"/>
    <p:sldId id="287" r:id="rId3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ecily Miller"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BB0F"/>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78" autoAdjust="0"/>
    <p:restoredTop sz="69837" autoAdjust="0"/>
  </p:normalViewPr>
  <p:slideViewPr>
    <p:cSldViewPr snapToGrid="0" snapToObjects="1">
      <p:cViewPr varScale="1">
        <p:scale>
          <a:sx n="50" d="100"/>
          <a:sy n="50" d="100"/>
        </p:scale>
        <p:origin x="42" y="456"/>
      </p:cViewPr>
      <p:guideLst>
        <p:guide orient="horz" pos="2160"/>
        <p:guide pos="2880"/>
      </p:guideLst>
    </p:cSldViewPr>
  </p:slideViewPr>
  <p:notesTextViewPr>
    <p:cViewPr>
      <p:scale>
        <a:sx n="100" d="100"/>
        <a:sy n="100" d="100"/>
      </p:scale>
      <p:origin x="0" y="0"/>
    </p:cViewPr>
  </p:notesTextViewPr>
  <p:sorterViewPr>
    <p:cViewPr varScale="1">
      <p:scale>
        <a:sx n="1" d="1"/>
        <a:sy n="1" d="1"/>
      </p:scale>
      <p:origin x="0" y="0"/>
    </p:cViewPr>
  </p:sorterViewPr>
  <p:notesViewPr>
    <p:cSldViewPr snapToGrid="0" snapToObjects="1">
      <p:cViewPr>
        <p:scale>
          <a:sx n="187" d="100"/>
          <a:sy n="187" d="100"/>
        </p:scale>
        <p:origin x="-80" y="442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38" Type="http://schemas.microsoft.com/office/2016/11/relationships/changesInfo" Target="changesInfos/changesInfo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687724B6-D45E-40BA-826A-3295A3D9C2B8}"/>
    <pc:docChg chg="modSld">
      <pc:chgData name="" userId="" providerId="" clId="Web-{687724B6-D45E-40BA-826A-3295A3D9C2B8}" dt="2018-12-20T21:34:25.373" v="39"/>
      <pc:docMkLst>
        <pc:docMk/>
      </pc:docMkLst>
      <pc:sldChg chg="modSp">
        <pc:chgData name="" userId="" providerId="" clId="Web-{687724B6-D45E-40BA-826A-3295A3D9C2B8}" dt="2018-12-20T21:26:50.371" v="0" actId="1076"/>
        <pc:sldMkLst>
          <pc:docMk/>
          <pc:sldMk cId="2611810918" sldId="278"/>
        </pc:sldMkLst>
        <pc:spChg chg="mod">
          <ac:chgData name="" userId="" providerId="" clId="Web-{687724B6-D45E-40BA-826A-3295A3D9C2B8}" dt="2018-12-20T21:26:50.371" v="0" actId="1076"/>
          <ac:spMkLst>
            <pc:docMk/>
            <pc:sldMk cId="2611810918" sldId="278"/>
            <ac:spMk id="22530" creationId="{00000000-0000-0000-0000-000000000000}"/>
          </ac:spMkLst>
        </pc:spChg>
      </pc:sldChg>
      <pc:sldChg chg="modSp">
        <pc:chgData name="" userId="" providerId="" clId="Web-{687724B6-D45E-40BA-826A-3295A3D9C2B8}" dt="2018-12-20T21:27:08.980" v="1" actId="1076"/>
        <pc:sldMkLst>
          <pc:docMk/>
          <pc:sldMk cId="2551137101" sldId="279"/>
        </pc:sldMkLst>
        <pc:spChg chg="mod">
          <ac:chgData name="" userId="" providerId="" clId="Web-{687724B6-D45E-40BA-826A-3295A3D9C2B8}" dt="2018-12-20T21:27:08.980" v="1" actId="1076"/>
          <ac:spMkLst>
            <pc:docMk/>
            <pc:sldMk cId="2551137101" sldId="279"/>
            <ac:spMk id="23554" creationId="{00000000-0000-0000-0000-000000000000}"/>
          </ac:spMkLst>
        </pc:spChg>
      </pc:sldChg>
      <pc:sldChg chg="modSp">
        <pc:chgData name="" userId="" providerId="" clId="Web-{687724B6-D45E-40BA-826A-3295A3D9C2B8}" dt="2018-12-20T21:27:59.996" v="4" actId="20577"/>
        <pc:sldMkLst>
          <pc:docMk/>
          <pc:sldMk cId="2716548206" sldId="280"/>
        </pc:sldMkLst>
        <pc:spChg chg="mod">
          <ac:chgData name="" userId="" providerId="" clId="Web-{687724B6-D45E-40BA-826A-3295A3D9C2B8}" dt="2018-12-20T21:27:59.996" v="4" actId="20577"/>
          <ac:spMkLst>
            <pc:docMk/>
            <pc:sldMk cId="2716548206" sldId="280"/>
            <ac:spMk id="24579" creationId="{00000000-0000-0000-0000-000000000000}"/>
          </ac:spMkLst>
        </pc:spChg>
      </pc:sldChg>
      <pc:sldChg chg="modSp">
        <pc:chgData name="" userId="" providerId="" clId="Web-{687724B6-D45E-40BA-826A-3295A3D9C2B8}" dt="2018-12-20T21:28:32.153" v="18" actId="1076"/>
        <pc:sldMkLst>
          <pc:docMk/>
          <pc:sldMk cId="2580785221" sldId="281"/>
        </pc:sldMkLst>
        <pc:spChg chg="mod">
          <ac:chgData name="" userId="" providerId="" clId="Web-{687724B6-D45E-40BA-826A-3295A3D9C2B8}" dt="2018-12-20T21:28:22.637" v="16" actId="1076"/>
          <ac:spMkLst>
            <pc:docMk/>
            <pc:sldMk cId="2580785221" sldId="281"/>
            <ac:spMk id="25602" creationId="{00000000-0000-0000-0000-000000000000}"/>
          </ac:spMkLst>
        </pc:spChg>
        <pc:spChg chg="mod">
          <ac:chgData name="" userId="" providerId="" clId="Web-{687724B6-D45E-40BA-826A-3295A3D9C2B8}" dt="2018-12-20T21:28:32.153" v="18" actId="1076"/>
          <ac:spMkLst>
            <pc:docMk/>
            <pc:sldMk cId="2580785221" sldId="281"/>
            <ac:spMk id="25603" creationId="{00000000-0000-0000-0000-000000000000}"/>
          </ac:spMkLst>
        </pc:spChg>
      </pc:sldChg>
      <pc:sldChg chg="modNotes">
        <pc:chgData name="" userId="" providerId="" clId="Web-{687724B6-D45E-40BA-826A-3295A3D9C2B8}" dt="2018-12-20T21:29:32.544" v="19"/>
        <pc:sldMkLst>
          <pc:docMk/>
          <pc:sldMk cId="2617977912" sldId="284"/>
        </pc:sldMkLst>
      </pc:sldChg>
      <pc:sldChg chg="modSp">
        <pc:chgData name="" userId="" providerId="" clId="Web-{687724B6-D45E-40BA-826A-3295A3D9C2B8}" dt="2018-12-20T21:33:06.092" v="34" actId="20577"/>
        <pc:sldMkLst>
          <pc:docMk/>
          <pc:sldMk cId="2408849255" sldId="287"/>
        </pc:sldMkLst>
        <pc:spChg chg="mod">
          <ac:chgData name="" userId="" providerId="" clId="Web-{687724B6-D45E-40BA-826A-3295A3D9C2B8}" dt="2018-12-20T21:33:06.092" v="34" actId="20577"/>
          <ac:spMkLst>
            <pc:docMk/>
            <pc:sldMk cId="2408849255" sldId="287"/>
            <ac:spMk id="5" creationId="{00000000-0000-0000-0000-000000000000}"/>
          </ac:spMkLst>
        </pc:spChg>
      </pc:sldChg>
      <pc:sldChg chg="modSp">
        <pc:chgData name="" userId="" providerId="" clId="Web-{687724B6-D45E-40BA-826A-3295A3D9C2B8}" dt="2018-12-20T21:31:05.544" v="26" actId="20577"/>
        <pc:sldMkLst>
          <pc:docMk/>
          <pc:sldMk cId="135370385" sldId="288"/>
        </pc:sldMkLst>
        <pc:spChg chg="mod">
          <ac:chgData name="" userId="" providerId="" clId="Web-{687724B6-D45E-40BA-826A-3295A3D9C2B8}" dt="2018-12-20T21:30:35.060" v="21" actId="20577"/>
          <ac:spMkLst>
            <pc:docMk/>
            <pc:sldMk cId="135370385" sldId="288"/>
            <ac:spMk id="4098" creationId="{00000000-0000-0000-0000-000000000000}"/>
          </ac:spMkLst>
        </pc:spChg>
        <pc:spChg chg="mod">
          <ac:chgData name="" userId="" providerId="" clId="Web-{687724B6-D45E-40BA-826A-3295A3D9C2B8}" dt="2018-12-20T21:31:05.544" v="26" actId="20577"/>
          <ac:spMkLst>
            <pc:docMk/>
            <pc:sldMk cId="135370385" sldId="288"/>
            <ac:spMk id="4099" creationId="{00000000-0000-0000-0000-000000000000}"/>
          </ac:spMkLst>
        </pc:spChg>
      </pc:sldChg>
      <pc:sldChg chg="modSp modNotes">
        <pc:chgData name="" userId="" providerId="" clId="Web-{687724B6-D45E-40BA-826A-3295A3D9C2B8}" dt="2018-12-20T21:34:25.373" v="39"/>
        <pc:sldMkLst>
          <pc:docMk/>
          <pc:sldMk cId="3856881818" sldId="290"/>
        </pc:sldMkLst>
        <pc:picChg chg="mod">
          <ac:chgData name="" userId="" providerId="" clId="Web-{687724B6-D45E-40BA-826A-3295A3D9C2B8}" dt="2018-12-20T21:33:48.795" v="35" actId="1076"/>
          <ac:picMkLst>
            <pc:docMk/>
            <pc:sldMk cId="3856881818" sldId="290"/>
            <ac:picMk id="6148" creationId="{00000000-0000-0000-0000-000000000000}"/>
          </ac:picMkLst>
        </pc:picChg>
      </pc:sldChg>
      <pc:sldChg chg="modSp">
        <pc:chgData name="" userId="" providerId="" clId="Web-{687724B6-D45E-40BA-826A-3295A3D9C2B8}" dt="2018-12-20T21:32:11.294" v="28" actId="20577"/>
        <pc:sldMkLst>
          <pc:docMk/>
          <pc:sldMk cId="3363303417" sldId="292"/>
        </pc:sldMkLst>
        <pc:spChg chg="mod">
          <ac:chgData name="" userId="" providerId="" clId="Web-{687724B6-D45E-40BA-826A-3295A3D9C2B8}" dt="2018-12-20T21:32:11.294" v="28" actId="20577"/>
          <ac:spMkLst>
            <pc:docMk/>
            <pc:sldMk cId="3363303417" sldId="292"/>
            <ac:spMk id="8194" creationId="{00000000-0000-0000-0000-000000000000}"/>
          </ac:spMkLst>
        </pc:spChg>
      </pc:sldChg>
      <pc:sldChg chg="modSp">
        <pc:chgData name="" userId="" providerId="" clId="Web-{687724B6-D45E-40BA-826A-3295A3D9C2B8}" dt="2018-12-20T21:32:35.466" v="32" actId="20577"/>
        <pc:sldMkLst>
          <pc:docMk/>
          <pc:sldMk cId="3612492746" sldId="293"/>
        </pc:sldMkLst>
        <pc:spChg chg="mod">
          <ac:chgData name="" userId="" providerId="" clId="Web-{687724B6-D45E-40BA-826A-3295A3D9C2B8}" dt="2018-12-20T21:32:20.763" v="30" actId="20577"/>
          <ac:spMkLst>
            <pc:docMk/>
            <pc:sldMk cId="3612492746" sldId="293"/>
            <ac:spMk id="9218" creationId="{00000000-0000-0000-0000-000000000000}"/>
          </ac:spMkLst>
        </pc:spChg>
        <pc:spChg chg="mod">
          <ac:chgData name="" userId="" providerId="" clId="Web-{687724B6-D45E-40BA-826A-3295A3D9C2B8}" dt="2018-12-20T21:32:35.466" v="32" actId="20577"/>
          <ac:spMkLst>
            <pc:docMk/>
            <pc:sldMk cId="3612492746" sldId="293"/>
            <ac:spMk id="9219"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3B6D3F2-2AF4-3A4B-9AC9-4FB05A8EA7F2}" type="datetimeFigureOut">
              <a:rPr lang="en-US" smtClean="0"/>
              <a:pPr/>
              <a:t>1/18/2019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25C380-B638-F340-ABB0-9AD85CDBBEED}" type="slidenum">
              <a:rPr lang="en-US" smtClean="0"/>
              <a:pPr/>
              <a:t>‹#›</a:t>
            </a:fld>
            <a:endParaRPr lang="en-US"/>
          </a:p>
        </p:txBody>
      </p:sp>
    </p:spTree>
    <p:extLst>
      <p:ext uri="{BB962C8B-B14F-4D97-AF65-F5344CB8AC3E}">
        <p14:creationId xmlns:p14="http://schemas.microsoft.com/office/powerpoint/2010/main" val="39015726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nihtraining.com/ohsrsite/guidelines/nuremberg.html" TargetMode="External"/><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phrp.nihtraining.com/glossary.php"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phrp.nihtraining.com/glossary.php"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Body)"/>
              </a:rPr>
              <a:t>Title: W1L21 Research Ethics</a:t>
            </a:r>
          </a:p>
          <a:p>
            <a:r>
              <a:rPr lang="en-US" b="1" dirty="0">
                <a:latin typeface="Calibri (Body)"/>
              </a:rPr>
              <a:t>Time:</a:t>
            </a:r>
            <a:r>
              <a:rPr lang="en-US" b="1" baseline="0" dirty="0">
                <a:latin typeface="Calibri (Body)"/>
              </a:rPr>
              <a:t> 30 minutes (22 slides + 8 optional slides)</a:t>
            </a:r>
          </a:p>
          <a:p>
            <a:r>
              <a:rPr lang="en-US" b="1" baseline="0" dirty="0">
                <a:latin typeface="Calibri (Body)"/>
              </a:rPr>
              <a:t>Reading: </a:t>
            </a:r>
            <a:r>
              <a:rPr lang="en-US" b="1" baseline="0" dirty="0" err="1">
                <a:latin typeface="Calibri (Body)"/>
              </a:rPr>
              <a:t>Hulley</a:t>
            </a:r>
            <a:r>
              <a:rPr lang="en-US" b="1" baseline="0" dirty="0">
                <a:latin typeface="Calibri (Body)"/>
              </a:rPr>
              <a:t> chapter 14</a:t>
            </a:r>
            <a:endParaRPr lang="en-US" b="1" dirty="0">
              <a:latin typeface="Calibri (Body)"/>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1</a:t>
            </a:fld>
            <a:endParaRPr lang="en-US"/>
          </a:p>
        </p:txBody>
      </p:sp>
    </p:spTree>
    <p:extLst>
      <p:ext uri="{BB962C8B-B14F-4D97-AF65-F5344CB8AC3E}">
        <p14:creationId xmlns:p14="http://schemas.microsoft.com/office/powerpoint/2010/main" val="1571851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57D6EE7B-8B8D-6049-8331-2C06F6C48171}" type="slidenum">
              <a:rPr lang="en-US" sz="1200">
                <a:latin typeface="Calibri"/>
              </a:rPr>
              <a:pPr/>
              <a:t>10</a:t>
            </a:fld>
            <a:endParaRPr lang="en-US" sz="1200" dirty="0">
              <a:latin typeface="Calibri"/>
            </a:endParaRPr>
          </a:p>
        </p:txBody>
      </p:sp>
      <p:sp>
        <p:nvSpPr>
          <p:cNvPr id="41987" name="Rectangle 2"/>
          <p:cNvSpPr>
            <a:spLocks noGrp="1" noRot="1" noChangeAspect="1" noChangeArrowheads="1" noTextEdit="1"/>
          </p:cNvSpPr>
          <p:nvPr>
            <p:ph type="sldImg"/>
          </p:nvPr>
        </p:nvSpPr>
        <p:spPr>
          <a:xfrm>
            <a:off x="1143000" y="685800"/>
            <a:ext cx="4572000" cy="3429000"/>
          </a:xfrm>
          <a:ln/>
        </p:spPr>
      </p:sp>
      <p:sp>
        <p:nvSpPr>
          <p:cNvPr id="41988"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0C24FD1D-6FD3-8B43-B044-84CA5E060FEF}" type="slidenum">
              <a:rPr lang="en-US" sz="1200">
                <a:latin typeface="Calibri"/>
              </a:rPr>
              <a:pPr/>
              <a:t>11</a:t>
            </a:fld>
            <a:endParaRPr lang="en-US" sz="1200" dirty="0">
              <a:latin typeface="Calibri"/>
            </a:endParaRPr>
          </a:p>
        </p:txBody>
      </p:sp>
      <p:sp>
        <p:nvSpPr>
          <p:cNvPr id="43011" name="Rectangle 2"/>
          <p:cNvSpPr>
            <a:spLocks noGrp="1" noRot="1" noChangeAspect="1" noChangeArrowheads="1" noTextEdit="1"/>
          </p:cNvSpPr>
          <p:nvPr>
            <p:ph type="sldImg"/>
          </p:nvPr>
        </p:nvSpPr>
        <p:spPr>
          <a:xfrm>
            <a:off x="1143000" y="685800"/>
            <a:ext cx="4572000" cy="3429000"/>
          </a:xfrm>
          <a:ln/>
        </p:spPr>
      </p:sp>
      <p:sp>
        <p:nvSpPr>
          <p:cNvPr id="43012"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C77C2FE4-ACDE-194E-A0F1-2AD801E23F25}" type="slidenum">
              <a:rPr lang="en-US" sz="1200">
                <a:latin typeface="Calibri"/>
              </a:rPr>
              <a:pPr/>
              <a:t>12</a:t>
            </a:fld>
            <a:endParaRPr lang="en-US" sz="1200" dirty="0">
              <a:latin typeface="Calibri"/>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AB87A07E-6C81-1D41-BD58-851E671EB026}" type="slidenum">
              <a:rPr lang="en-US" sz="1200">
                <a:latin typeface="Calibri"/>
              </a:rPr>
              <a:pPr/>
              <a:t>13</a:t>
            </a:fld>
            <a:endParaRPr lang="en-US" sz="1200" dirty="0">
              <a:latin typeface="Calibri"/>
            </a:endParaRPr>
          </a:p>
        </p:txBody>
      </p:sp>
      <p:sp>
        <p:nvSpPr>
          <p:cNvPr id="45059" name="Rectangle 2"/>
          <p:cNvSpPr>
            <a:spLocks noGrp="1" noRot="1" noChangeAspect="1" noChangeArrowheads="1" noTextEdit="1"/>
          </p:cNvSpPr>
          <p:nvPr>
            <p:ph type="sldImg"/>
          </p:nvPr>
        </p:nvSpPr>
        <p:spPr>
          <a:xfrm>
            <a:off x="1143000" y="685800"/>
            <a:ext cx="4572000" cy="3429000"/>
          </a:xfrm>
          <a:ln/>
        </p:spPr>
      </p:sp>
      <p:sp>
        <p:nvSpPr>
          <p:cNvPr id="45060"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1E87E509-82D6-A64D-A2D6-D4AEC2A0D037}" type="slidenum">
              <a:rPr lang="en-US" sz="1200">
                <a:latin typeface="Calibri"/>
              </a:rPr>
              <a:pPr/>
              <a:t>14</a:t>
            </a:fld>
            <a:endParaRPr lang="en-US" sz="1200" dirty="0">
              <a:latin typeface="Calibri"/>
            </a:endParaRPr>
          </a:p>
        </p:txBody>
      </p:sp>
      <p:sp>
        <p:nvSpPr>
          <p:cNvPr id="46083" name="Rectangle 2"/>
          <p:cNvSpPr>
            <a:spLocks noGrp="1" noRot="1" noChangeAspect="1" noChangeArrowheads="1" noTextEdit="1"/>
          </p:cNvSpPr>
          <p:nvPr>
            <p:ph type="sldImg"/>
          </p:nvPr>
        </p:nvSpPr>
        <p:spPr>
          <a:xfrm>
            <a:off x="1143000" y="685800"/>
            <a:ext cx="4572000" cy="3429000"/>
          </a:xfrm>
          <a:ln/>
        </p:spPr>
      </p:sp>
      <p:sp>
        <p:nvSpPr>
          <p:cNvPr id="46084"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A3A93D54-B0B0-5943-9ACC-2EEE2E6FC78B}" type="slidenum">
              <a:rPr lang="en-US" sz="1200">
                <a:latin typeface="Calibri"/>
              </a:rPr>
              <a:pPr/>
              <a:t>15</a:t>
            </a:fld>
            <a:endParaRPr lang="en-US" sz="1200" dirty="0">
              <a:latin typeface="Calibri"/>
            </a:endParaRPr>
          </a:p>
        </p:txBody>
      </p:sp>
      <p:sp>
        <p:nvSpPr>
          <p:cNvPr id="47107" name="Rectangle 2"/>
          <p:cNvSpPr>
            <a:spLocks noGrp="1" noRot="1" noChangeAspect="1" noChangeArrowheads="1" noTextEdit="1"/>
          </p:cNvSpPr>
          <p:nvPr>
            <p:ph type="sldImg"/>
          </p:nvPr>
        </p:nvSpPr>
        <p:spPr>
          <a:xfrm>
            <a:off x="1143000" y="685800"/>
            <a:ext cx="4572000" cy="3429000"/>
          </a:xfrm>
          <a:ln/>
        </p:spPr>
      </p:sp>
      <p:sp>
        <p:nvSpPr>
          <p:cNvPr id="47108"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[Review slide content]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3CE103C7-6C19-5349-A372-CD2E13487AD2}" type="slidenum">
              <a:rPr lang="en-US" sz="1200">
                <a:latin typeface="Calibri"/>
              </a:rPr>
              <a:pPr/>
              <a:t>16</a:t>
            </a:fld>
            <a:endParaRPr lang="en-US" sz="1200" dirty="0">
              <a:latin typeface="Calibri"/>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indent="-171450">
              <a:buFont typeface="Arial"/>
              <a:buChar char="•"/>
            </a:pPr>
            <a:r>
              <a:rPr lang="en-US" i="1" dirty="0">
                <a:latin typeface="+mn-lt"/>
              </a:rPr>
              <a:t>[Review slide content]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0878EE37-D9A1-6641-93BB-413302C63C86}" type="slidenum">
              <a:rPr lang="en-US" sz="1200">
                <a:latin typeface="Calibri"/>
              </a:rPr>
              <a:pPr/>
              <a:t>17</a:t>
            </a:fld>
            <a:endParaRPr lang="en-US" sz="1200" dirty="0">
              <a:latin typeface="Calibri"/>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indent="-171450">
              <a:buFont typeface="Arial"/>
              <a:buChar char="•"/>
            </a:pPr>
            <a:r>
              <a:rPr lang="en-US" i="1" dirty="0">
                <a:latin typeface="+mn-lt"/>
              </a:rPr>
              <a:t>[Review slide content]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A4101782-5531-8044-949A-1696517121F4}" type="slidenum">
              <a:rPr lang="en-US" sz="1200">
                <a:latin typeface="Calibri"/>
              </a:rPr>
              <a:pPr/>
              <a:t>18</a:t>
            </a:fld>
            <a:endParaRPr lang="en-US" sz="1200" dirty="0">
              <a:latin typeface="Calibri"/>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[Review slide content]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t>[Review slide content]</a:t>
            </a:r>
          </a:p>
          <a:p>
            <a:pPr marL="171450" indent="-171450">
              <a:buFont typeface="Arial"/>
              <a:buChar char="•"/>
            </a:pPr>
            <a:r>
              <a:rPr lang="en-US" i="1"/>
              <a:t>Note</a:t>
            </a:r>
            <a:r>
              <a:rPr lang="en-US" i="1" dirty="0"/>
              <a:t>:</a:t>
            </a:r>
            <a:r>
              <a:rPr lang="en-US" i="1" baseline="0" dirty="0"/>
              <a:t> m</a:t>
            </a:r>
            <a:r>
              <a:rPr lang="en-US" i="1" dirty="0"/>
              <a:t>ore details and case discussions can be found in </a:t>
            </a:r>
            <a:r>
              <a:rPr lang="en-US" i="1" dirty="0" err="1"/>
              <a:t>Hulley</a:t>
            </a:r>
            <a:r>
              <a:rPr lang="en-US" i="1" dirty="0"/>
              <a:t> chapter 14.</a:t>
            </a:r>
          </a:p>
        </p:txBody>
      </p:sp>
      <p:sp>
        <p:nvSpPr>
          <p:cNvPr id="4" name="Slide Number Placeholder 3"/>
          <p:cNvSpPr>
            <a:spLocks noGrp="1"/>
          </p:cNvSpPr>
          <p:nvPr>
            <p:ph type="sldNum" sz="quarter" idx="10"/>
          </p:nvPr>
        </p:nvSpPr>
        <p:spPr/>
        <p:txBody>
          <a:bodyPr/>
          <a:lstStyle/>
          <a:p>
            <a:fld id="{E025C380-B638-F340-ABB0-9AD85CDBBEED}" type="slidenum">
              <a:rPr lang="en-US" smtClean="0"/>
              <a:pPr/>
              <a:t>19</a:t>
            </a:fld>
            <a:endParaRPr lang="en-US"/>
          </a:p>
        </p:txBody>
      </p:sp>
    </p:spTree>
    <p:extLst>
      <p:ext uri="{BB962C8B-B14F-4D97-AF65-F5344CB8AC3E}">
        <p14:creationId xmlns:p14="http://schemas.microsoft.com/office/powerpoint/2010/main" val="299623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36819C54-F0EB-8F46-98E8-A0F0D3FD4CEC}" type="slidenum">
              <a:rPr lang="en-US" sz="1200">
                <a:latin typeface="Calibri"/>
              </a:rPr>
              <a:pPr/>
              <a:t>2</a:t>
            </a:fld>
            <a:endParaRPr lang="en-US" sz="1200" dirty="0">
              <a:latin typeface="Calibri"/>
            </a:endParaRPr>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 typeface="Arial"/>
              <a:buChar char="•"/>
            </a:pPr>
            <a:r>
              <a:rPr lang="en-US" dirty="0">
                <a:latin typeface="+mn-lt"/>
              </a:rPr>
              <a:t>This session will cover the following topics: </a:t>
            </a:r>
            <a:r>
              <a:rPr lang="en-US" i="1" dirty="0">
                <a:latin typeface="+mn-lt"/>
              </a:rPr>
              <a:t>[Review slide content]</a:t>
            </a:r>
            <a:endParaRPr lang="en-US" dirty="0">
              <a:latin typeface="+mn-lt"/>
            </a:endParaRP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dirty="0">
                <a:latin typeface="+mn-lt"/>
              </a:rPr>
              <a:t>Research Ethics is an essential part of your study. It cannot be compromised or overlooked. The established ethical principles protect the rights and welfare of research participants.</a:t>
            </a:r>
          </a:p>
          <a:p>
            <a:pPr marL="171450" indent="-171450">
              <a:buFont typeface="Arial"/>
              <a:buChar char="•"/>
            </a:pPr>
            <a:r>
              <a:rPr lang="en-US" i="1" dirty="0">
                <a:latin typeface="+mn-lt"/>
              </a:rPr>
              <a:t>[Note:</a:t>
            </a:r>
            <a:r>
              <a:rPr lang="en-US" i="1" baseline="0" dirty="0">
                <a:latin typeface="+mn-lt"/>
              </a:rPr>
              <a:t> optional historical information and discussion slide included at end of slide set.]</a:t>
            </a:r>
            <a:endParaRPr lang="en-US" i="1" dirty="0">
              <a:latin typeface="+mn-lt"/>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139B1AE6-12CF-774A-A67F-753FCF2A4E31}" type="slidenum">
              <a:rPr lang="en-US" sz="1200">
                <a:latin typeface="Calibri"/>
              </a:rPr>
              <a:pPr/>
              <a:t>20</a:t>
            </a:fld>
            <a:endParaRPr lang="en-US" sz="1200" dirty="0">
              <a:latin typeface="Calibri"/>
            </a:endParaRPr>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indent="-171450">
              <a:buFont typeface="Arial"/>
              <a:buChar char="•"/>
            </a:pPr>
            <a:r>
              <a:rPr lang="en-US" i="1" dirty="0">
                <a:latin typeface="+mn-lt"/>
              </a:rPr>
              <a:t>[Review slide content]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dirty="0">
                <a:latin typeface="Calibri (Body)"/>
              </a:rPr>
              <a:t>Close with discussion session.</a:t>
            </a:r>
          </a:p>
        </p:txBody>
      </p:sp>
      <p:sp>
        <p:nvSpPr>
          <p:cNvPr id="4" name="Slide Number Placeholder 3"/>
          <p:cNvSpPr>
            <a:spLocks noGrp="1"/>
          </p:cNvSpPr>
          <p:nvPr>
            <p:ph type="sldNum" sz="quarter" idx="10"/>
          </p:nvPr>
        </p:nvSpPr>
        <p:spPr/>
        <p:txBody>
          <a:bodyPr/>
          <a:lstStyle/>
          <a:p>
            <a:fld id="{E025C380-B638-F340-ABB0-9AD85CDBBEED}" type="slidenum">
              <a:rPr lang="en-US" smtClean="0"/>
              <a:pPr/>
              <a:t>21</a:t>
            </a:fld>
            <a:endParaRPr lang="en-US"/>
          </a:p>
        </p:txBody>
      </p:sp>
    </p:spTree>
    <p:extLst>
      <p:ext uri="{BB962C8B-B14F-4D97-AF65-F5344CB8AC3E}">
        <p14:creationId xmlns:p14="http://schemas.microsoft.com/office/powerpoint/2010/main" val="41734296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22</a:t>
            </a:fld>
            <a:endParaRPr lang="en-US"/>
          </a:p>
        </p:txBody>
      </p:sp>
    </p:spTree>
    <p:extLst>
      <p:ext uri="{BB962C8B-B14F-4D97-AF65-F5344CB8AC3E}">
        <p14:creationId xmlns:p14="http://schemas.microsoft.com/office/powerpoint/2010/main" val="18057450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[Review slide content]</a:t>
            </a:r>
            <a:endParaRPr lang="en-US" dirty="0">
              <a:latin typeface="+mn-lt"/>
            </a:endParaRPr>
          </a:p>
        </p:txBody>
      </p:sp>
      <p:sp>
        <p:nvSpPr>
          <p:cNvPr id="31748" name="Slide Number Placeholder 3"/>
          <p:cNvSpPr>
            <a:spLocks noGrp="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C4690048-AB14-774F-9CC6-877BB89B6792}" type="slidenum">
              <a:rPr lang="en-US" sz="1200">
                <a:latin typeface="Calibri"/>
              </a:rPr>
              <a:pPr/>
              <a:t>23</a:t>
            </a:fld>
            <a:endParaRPr lang="en-US" sz="1200" dirty="0">
              <a:latin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22CA19D8-FA56-9742-BB07-D1F1868863E1}" type="slidenum">
              <a:rPr lang="en-US" sz="1200">
                <a:latin typeface="Calibri"/>
              </a:rPr>
              <a:pPr/>
              <a:t>24</a:t>
            </a:fld>
            <a:endParaRPr lang="en-US" sz="1200" dirty="0">
              <a:latin typeface="Calibri"/>
            </a:endParaRPr>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lnSpc>
                <a:spcPct val="90000"/>
              </a:lnSpc>
              <a:buFont typeface="Arial" pitchFamily="34" charset="0"/>
              <a:buNone/>
            </a:pPr>
            <a:r>
              <a:rPr lang="en-US" sz="1200" b="1" dirty="0">
                <a:latin typeface="+mn-lt"/>
              </a:rPr>
              <a:t>Nazi Medical War Crimes (1939–1945)</a:t>
            </a:r>
          </a:p>
          <a:p>
            <a:pPr marL="171450" indent="-171450">
              <a:lnSpc>
                <a:spcPct val="90000"/>
              </a:lnSpc>
              <a:buFont typeface="Arial"/>
              <a:buChar char="•"/>
            </a:pPr>
            <a:r>
              <a:rPr lang="en-US" sz="1200" dirty="0">
                <a:latin typeface="+mn-lt"/>
              </a:rPr>
              <a:t>“Medical experiments” were performed on thousands of concentration camp prisoners and included deadly studies and tortures such as injecting people with gasoline and live viruses, immersing people in ice water, and forcing people to ingest poisons.</a:t>
            </a:r>
          </a:p>
          <a:p>
            <a:pPr marL="171450" indent="-171450">
              <a:lnSpc>
                <a:spcPct val="90000"/>
              </a:lnSpc>
              <a:buFont typeface="Arial"/>
              <a:buChar char="•"/>
            </a:pPr>
            <a:r>
              <a:rPr lang="en-US" sz="1200" dirty="0">
                <a:latin typeface="+mn-lt"/>
              </a:rPr>
              <a:t>Although not the first example of harmful research on unwilling human subjects, the experiments conducted by Nazi physicians during World War II were unprecedented in their scope and the degree of harm and suffering to which human beings were subjected.</a:t>
            </a:r>
          </a:p>
          <a:p>
            <a:pPr marL="171450" indent="-171450">
              <a:lnSpc>
                <a:spcPct val="90000"/>
              </a:lnSpc>
              <a:buFont typeface="Arial"/>
              <a:buChar char="•"/>
            </a:pPr>
            <a:r>
              <a:rPr lang="en-US" sz="1200" dirty="0">
                <a:latin typeface="+mn-lt"/>
              </a:rPr>
              <a:t>In December 1946, the War Crimes Tribunal at Nuremberg indicted 20 physicians and 3 administrators for their willing participation in the systematic torture, mutilation, and killing of prisoners in experiments. The Nuremberg Military Tribunals found that the defendants had:</a:t>
            </a:r>
          </a:p>
          <a:p>
            <a:pPr marL="630936" indent="-171450">
              <a:lnSpc>
                <a:spcPct val="90000"/>
              </a:lnSpc>
              <a:buFont typeface="Arial"/>
              <a:buChar char="•"/>
            </a:pPr>
            <a:r>
              <a:rPr lang="en-US" sz="1200" dirty="0">
                <a:latin typeface="+mn-lt"/>
              </a:rPr>
              <a:t>Corrupted the ethics of the medical and scientific professions</a:t>
            </a:r>
          </a:p>
          <a:p>
            <a:pPr marL="630936" indent="-171450">
              <a:lnSpc>
                <a:spcPct val="90000"/>
              </a:lnSpc>
              <a:buFont typeface="Arial"/>
              <a:buChar char="•"/>
            </a:pPr>
            <a:r>
              <a:rPr lang="en-US" sz="1200" dirty="0">
                <a:latin typeface="+mn-lt"/>
              </a:rPr>
              <a:t>Repeatedly and deliberately violated the rights of the subjects</a:t>
            </a:r>
          </a:p>
          <a:p>
            <a:pPr marL="171450" indent="-171450">
              <a:lnSpc>
                <a:spcPct val="90000"/>
              </a:lnSpc>
              <a:buFont typeface="Arial"/>
              <a:buChar char="•"/>
            </a:pPr>
            <a:r>
              <a:rPr lang="en-US" sz="1200" dirty="0">
                <a:latin typeface="+mn-lt"/>
              </a:rPr>
              <a:t>The actions of these defendants were condemned as crimes against humanity. Sixteen of the twenty-three physicians/administrators were found guilty and imprisoned, and seven were sentenced to death.</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4580924C-D03B-E24E-A424-AA49ACFF2272}" type="slidenum">
              <a:rPr lang="en-US" sz="1200">
                <a:latin typeface="Calibri"/>
              </a:rPr>
              <a:pPr/>
              <a:t>25</a:t>
            </a:fld>
            <a:endParaRPr lang="en-US" sz="1200" dirty="0">
              <a:latin typeface="Calibri"/>
            </a:endParaRPr>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90000"/>
              </a:lnSpc>
            </a:pPr>
            <a:r>
              <a:rPr lang="en-US" sz="1200" b="1" dirty="0">
                <a:latin typeface="+mn-lt"/>
              </a:rPr>
              <a:t>The Nuremburg Code</a:t>
            </a:r>
            <a:endParaRPr lang="en-US" sz="1200" dirty="0">
              <a:latin typeface="+mn-lt"/>
            </a:endParaRPr>
          </a:p>
          <a:p>
            <a:pPr marL="171450" indent="-171450">
              <a:lnSpc>
                <a:spcPct val="90000"/>
              </a:lnSpc>
              <a:buFont typeface="Arial"/>
              <a:buChar char="•"/>
            </a:pPr>
            <a:r>
              <a:rPr lang="en-US" sz="1200" dirty="0">
                <a:latin typeface="+mn-lt"/>
              </a:rPr>
              <a:t>In the August 1947 verdict, the judges included a section called </a:t>
            </a:r>
            <a:r>
              <a:rPr lang="en-US" sz="1200" b="1" dirty="0">
                <a:latin typeface="+mn-lt"/>
              </a:rPr>
              <a:t>Permissible Medical Experiments</a:t>
            </a:r>
            <a:r>
              <a:rPr lang="en-US" sz="1200" dirty="0">
                <a:latin typeface="+mn-lt"/>
              </a:rPr>
              <a:t>. This section became known as the </a:t>
            </a:r>
            <a:r>
              <a:rPr lang="en-US" sz="1200" dirty="0">
                <a:latin typeface="+mn-lt"/>
                <a:hlinkClick r:id="rId3"/>
              </a:rPr>
              <a:t>Nuremberg Code</a:t>
            </a:r>
            <a:r>
              <a:rPr lang="en-US" dirty="0"/>
              <a:t> </a:t>
            </a:r>
            <a:r>
              <a:rPr lang="en-US" sz="1200" dirty="0">
                <a:latin typeface="+mn-lt"/>
              </a:rPr>
              <a:t> the first international code of research ethics.</a:t>
            </a:r>
            <a:endParaRPr lang="en-US" sz="1200" dirty="0">
              <a:latin typeface="+mn-lt"/>
              <a:cs typeface="Calibri"/>
            </a:endParaRPr>
          </a:p>
          <a:p>
            <a:pPr marL="171450" indent="-171450">
              <a:lnSpc>
                <a:spcPct val="90000"/>
              </a:lnSpc>
              <a:buFont typeface="Arial"/>
              <a:buChar char="•"/>
            </a:pPr>
            <a:r>
              <a:rPr lang="en-US" sz="1200" dirty="0">
                <a:latin typeface="+mn-lt"/>
              </a:rPr>
              <a:t>This set of directives established the basic principles that must be observed in order to satisfy moral, ethical, and legal concepts in the conduct of human subject research. The Code has been the model for many professional and governmental codes since the 1950s and has, in effect, served as the first international standard for the conduct of research.</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i="1" dirty="0">
                <a:latin typeface="+mn-lt"/>
              </a:rPr>
              <a:t>[Review slide content]</a:t>
            </a:r>
            <a:endParaRPr lang="en-US" dirty="0">
              <a:latin typeface="+mn-lt"/>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26</a:t>
            </a:fld>
            <a:endParaRPr lang="en-US"/>
          </a:p>
        </p:txBody>
      </p:sp>
    </p:spTree>
    <p:extLst>
      <p:ext uri="{BB962C8B-B14F-4D97-AF65-F5344CB8AC3E}">
        <p14:creationId xmlns:p14="http://schemas.microsoft.com/office/powerpoint/2010/main" val="21501864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27C029C7-F020-A04D-9D7D-4078737C45CF}" type="slidenum">
              <a:rPr lang="en-US" sz="1200">
                <a:latin typeface="Calibri"/>
              </a:rPr>
              <a:pPr/>
              <a:t>27</a:t>
            </a:fld>
            <a:endParaRPr lang="en-US" sz="1200" dirty="0">
              <a:latin typeface="Calibri"/>
            </a:endParaRPr>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r>
              <a:rPr lang="en-US" sz="1200" b="1" dirty="0">
                <a:latin typeface="+mn-lt"/>
              </a:rPr>
              <a:t>The Syphilis Study at Tuskegee</a:t>
            </a:r>
            <a:endParaRPr lang="en-US" sz="1200" dirty="0">
              <a:latin typeface="+mn-lt"/>
            </a:endParaRPr>
          </a:p>
          <a:p>
            <a:pPr marL="173736" indent="-173736">
              <a:lnSpc>
                <a:spcPct val="80000"/>
              </a:lnSpc>
              <a:buFont typeface="Arial"/>
              <a:buChar char="•"/>
            </a:pPr>
            <a:r>
              <a:rPr lang="en-US" sz="1200" dirty="0">
                <a:latin typeface="+mn-lt"/>
              </a:rPr>
              <a:t>Arguably the most notorious example in the United States of the violation of the rights and welfare of human subjects was the long-term study of black males conducted by the United States Public Health Service in Tuskegee, Alabama. This study of the natural history of untreated syphilis was initiated in the 1930s and continued until 1972.</a:t>
            </a:r>
          </a:p>
          <a:p>
            <a:pPr marL="173736" indent="-173736">
              <a:lnSpc>
                <a:spcPct val="80000"/>
              </a:lnSpc>
              <a:buFont typeface="Arial"/>
              <a:buChar char="•"/>
            </a:pPr>
            <a:r>
              <a:rPr lang="en-US" sz="1200" dirty="0">
                <a:latin typeface="+mn-lt"/>
              </a:rPr>
              <a:t>The Syphilis Study at Tuskegee involved approximately 600 African-American men: about 400 with syphilis (cases) and about 200 without syphilis (controls). These men were recruited without </a:t>
            </a:r>
            <a:r>
              <a:rPr lang="en-US" sz="1200" dirty="0">
                <a:latin typeface="+mn-lt"/>
                <a:hlinkClick r:id="rId3"/>
              </a:rPr>
              <a:t>informed consent</a:t>
            </a:r>
            <a:r>
              <a:rPr lang="en-US" sz="1200" dirty="0">
                <a:latin typeface="+mn-lt"/>
              </a:rPr>
              <a:t> and, in fact, were led to believe that some of the procedures done in the interest of research (e.g., spinal taps) were actually “special free treatment.”</a:t>
            </a:r>
          </a:p>
          <a:p>
            <a:pPr marL="173736" indent="-173736">
              <a:lnSpc>
                <a:spcPct val="80000"/>
              </a:lnSpc>
              <a:buFont typeface="Arial"/>
              <a:buChar char="•"/>
            </a:pPr>
            <a:r>
              <a:rPr lang="en-US" sz="1200" dirty="0">
                <a:latin typeface="+mn-lt"/>
              </a:rPr>
              <a:t>By 1936, it was apparent that many more infected men than controls had developed complications, and 10 years later, reports indicated that the death rate among those with syphilis was about twice as high as it was among the controls. In the 1940s, penicillin was found to be effective in the treatment of syphilis. The Syphilis Study at Tuskegee continued, however, and the men were neither informed about nor treated with the antibiotic.</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C457E150-3B74-354D-909D-274926EB9A19}" type="slidenum">
              <a:rPr lang="en-US" sz="1200">
                <a:latin typeface="Calibri"/>
              </a:rPr>
              <a:pPr/>
              <a:t>28</a:t>
            </a:fld>
            <a:endParaRPr lang="en-US" sz="1200" dirty="0">
              <a:latin typeface="Calibri"/>
            </a:endParaRPr>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7A10028C-F3F4-7A4A-AD8B-AE68A1228F87}" type="slidenum">
              <a:rPr lang="en-US" sz="1200">
                <a:latin typeface="Calibri"/>
              </a:rPr>
              <a:pPr/>
              <a:t>29</a:t>
            </a:fld>
            <a:endParaRPr lang="en-US" sz="1200" dirty="0">
              <a:latin typeface="Calibri"/>
            </a:endParaRPr>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3736" indent="-173736">
              <a:buFont typeface="Arial"/>
              <a:buChar char="•"/>
            </a:pPr>
            <a:r>
              <a:rPr lang="en-US" dirty="0">
                <a:latin typeface="+mn-lt"/>
              </a:rPr>
              <a:t>The National Research Act was signed into law in 1974.</a:t>
            </a:r>
          </a:p>
          <a:p>
            <a:pPr marL="173736" indent="-173736">
              <a:buFont typeface="Arial"/>
              <a:buChar char="•"/>
            </a:pPr>
            <a:r>
              <a:rPr lang="en-US" dirty="0">
                <a:latin typeface="+mn-lt"/>
              </a:rPr>
              <a:t>Created the National Commission for the Protection of Human Subjects of Research.</a:t>
            </a:r>
          </a:p>
          <a:p>
            <a:pPr marL="173736" indent="-173736">
              <a:buFont typeface="Arial"/>
              <a:buChar char="•"/>
            </a:pPr>
            <a:r>
              <a:rPr lang="en-US" dirty="0">
                <a:latin typeface="+mn-lt"/>
              </a:rPr>
              <a:t>Identifies the basic ethical principles which should underlie the design and conduct of research on human beings.</a:t>
            </a:r>
          </a:p>
          <a:p>
            <a:pPr marL="173736" indent="-173736">
              <a:buFont typeface="Arial"/>
              <a:buChar char="•"/>
            </a:pPr>
            <a:r>
              <a:rPr lang="en-US" dirty="0">
                <a:latin typeface="+mn-lt"/>
              </a:rPr>
              <a:t>Belmont report established as a result to interpret the guidelines.</a:t>
            </a:r>
          </a:p>
          <a:p>
            <a:pPr marL="173355" indent="-173355">
              <a:buFont typeface="Arial"/>
              <a:buChar char="•"/>
            </a:pPr>
            <a:r>
              <a:rPr lang="en-US" dirty="0">
                <a:latin typeface="+mn-lt"/>
              </a:rPr>
              <a:t>Health and Human Services Policy was also developed</a:t>
            </a:r>
            <a:r>
              <a:rPr lang="en-US" dirty="0"/>
              <a:t>; its ethical</a:t>
            </a:r>
            <a:r>
              <a:rPr lang="en-US" dirty="0">
                <a:latin typeface="+mn-lt"/>
              </a:rPr>
              <a:t> standards must be applied to all US government </a:t>
            </a:r>
            <a:r>
              <a:rPr lang="en-US" dirty="0"/>
              <a:t>research</a:t>
            </a:r>
            <a:r>
              <a:rPr lang="en-US" dirty="0">
                <a:latin typeface="+mn-lt"/>
              </a:rPr>
              <a:t> on human beings.</a:t>
            </a:r>
            <a:endParaRPr lang="en-US" dirty="0">
              <a:latin typeface="+mn-lt"/>
              <a:cs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3</a:t>
            </a:fld>
            <a:endParaRPr lang="en-US"/>
          </a:p>
        </p:txBody>
      </p:sp>
    </p:spTree>
    <p:extLst>
      <p:ext uri="{BB962C8B-B14F-4D97-AF65-F5344CB8AC3E}">
        <p14:creationId xmlns:p14="http://schemas.microsoft.com/office/powerpoint/2010/main" val="28735993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i="1" baseline="0" dirty="0"/>
              <a:t>Discussion with participants focused on special considerations or concerns with example groups listed.</a:t>
            </a:r>
          </a:p>
          <a:p>
            <a:pPr marL="171450" indent="-171450">
              <a:buFont typeface="Arial"/>
              <a:buChar char="•"/>
            </a:pPr>
            <a:r>
              <a:rPr lang="en-US" sz="1200" i="1" kern="1200">
                <a:solidFill>
                  <a:schemeClr val="tx1"/>
                </a:solidFill>
                <a:effectLst/>
                <a:latin typeface="+mn-lt"/>
                <a:ea typeface="+mn-ea"/>
                <a:cs typeface="+mn-cs"/>
              </a:rPr>
              <a:t>[END]</a:t>
            </a:r>
            <a:endParaRPr lang="en-US" i="1" dirty="0"/>
          </a:p>
        </p:txBody>
      </p:sp>
      <p:sp>
        <p:nvSpPr>
          <p:cNvPr id="4" name="Slide Number Placeholder 3"/>
          <p:cNvSpPr>
            <a:spLocks noGrp="1"/>
          </p:cNvSpPr>
          <p:nvPr>
            <p:ph type="sldNum" sz="quarter" idx="10"/>
          </p:nvPr>
        </p:nvSpPr>
        <p:spPr/>
        <p:txBody>
          <a:bodyPr/>
          <a:lstStyle/>
          <a:p>
            <a:fld id="{E025C380-B638-F340-ABB0-9AD85CDBBEED}" type="slidenum">
              <a:rPr lang="en-US" smtClean="0"/>
              <a:pPr/>
              <a:t>30</a:t>
            </a:fld>
            <a:endParaRPr lang="en-US"/>
          </a:p>
        </p:txBody>
      </p:sp>
    </p:spTree>
    <p:extLst>
      <p:ext uri="{BB962C8B-B14F-4D97-AF65-F5344CB8AC3E}">
        <p14:creationId xmlns:p14="http://schemas.microsoft.com/office/powerpoint/2010/main" val="16591050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D96F2EC4-9F69-4B42-84D3-73E5B031ABB4}" type="slidenum">
              <a:rPr lang="en-US" sz="1200">
                <a:latin typeface="Calibri"/>
              </a:rPr>
              <a:pPr/>
              <a:t>4</a:t>
            </a:fld>
            <a:endParaRPr lang="en-US" sz="1200" dirty="0">
              <a:latin typeface="Calibri"/>
            </a:endParaRPr>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indent="-171450">
              <a:buFont typeface="Arial"/>
              <a:buChar char="•"/>
            </a:pPr>
            <a:r>
              <a:rPr lang="en-US" dirty="0">
                <a:latin typeface="+mn-lt"/>
              </a:rPr>
              <a:t>Recognizing that all persons have the right to make their own decisions about research participation, informed and voluntary</a:t>
            </a:r>
            <a:r>
              <a:rPr lang="en-US" baseline="0" dirty="0">
                <a:latin typeface="+mn-lt"/>
              </a:rPr>
              <a:t> consent should be obtained.  This includes the right to also discontinue participation at any time.  The principle of respect that guides informed consent should also protect the interests of participants who have impaired decision-making capacity.</a:t>
            </a:r>
          </a:p>
          <a:p>
            <a:pPr marL="171450" indent="-171450">
              <a:buFont typeface="Arial"/>
              <a:buChar char="•"/>
            </a:pPr>
            <a:r>
              <a:rPr lang="en-US" baseline="0" dirty="0">
                <a:latin typeface="+mn-lt"/>
              </a:rPr>
              <a:t>The principle of beneficence requires that scientific knowledge to be gained must outweigh the inconvenience/risk to participants and the risks must be minimized.  Risks are not just physical, but include psychosocial harm such as breaches of confidentiality, stigma and discrimination.</a:t>
            </a:r>
          </a:p>
          <a:p>
            <a:pPr marL="171450" indent="-171450">
              <a:buFont typeface="Arial"/>
              <a:buChar char="•"/>
            </a:pPr>
            <a:r>
              <a:rPr lang="en-US" dirty="0">
                <a:latin typeface="+mn-lt"/>
              </a:rPr>
              <a:t>The principle of justice maintains that the burden of research be distributed fairly. D</a:t>
            </a:r>
            <a:r>
              <a:rPr lang="en-US" baseline="0" dirty="0">
                <a:latin typeface="+mn-lt"/>
              </a:rPr>
              <a:t>isadvantaged or vulnerable populations should not be selectively targeted if other populations would also be suitable to address the research question.</a:t>
            </a:r>
            <a:r>
              <a:rPr lang="en-US" dirty="0"/>
              <a:t> </a:t>
            </a:r>
            <a:r>
              <a:rPr lang="en-US" baseline="0" dirty="0">
                <a:latin typeface="+mn-lt"/>
              </a:rPr>
              <a:t> Studying vulnerable groups primarily because of easy access, cooperation, and follow-up takes unfair advantage of them.</a:t>
            </a:r>
            <a:r>
              <a:rPr lang="en-US" dirty="0"/>
              <a:t> </a:t>
            </a:r>
            <a:r>
              <a:rPr lang="en-US" baseline="0" dirty="0">
                <a:latin typeface="+mn-lt"/>
              </a:rPr>
              <a:t> The benefits of participation should also be fairly distributed with equitable access (</a:t>
            </a:r>
            <a:r>
              <a:rPr lang="en-US" dirty="0"/>
              <a:t>example,</a:t>
            </a:r>
            <a:r>
              <a:rPr lang="en-US" baseline="0" dirty="0">
                <a:latin typeface="+mn-lt"/>
              </a:rPr>
              <a:t> includes women and children, or have clear justification why not represented).</a:t>
            </a:r>
            <a:endParaRPr lang="en-US" dirty="0">
              <a:latin typeface="+mn-lt"/>
              <a:cs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0C90184F-B328-8B4D-827D-EFD0720DF1F2}" type="slidenum">
              <a:rPr lang="en-US" sz="1200">
                <a:latin typeface="Calibri"/>
              </a:rPr>
              <a:pPr/>
              <a:t>5</a:t>
            </a:fld>
            <a:endParaRPr lang="en-US" sz="1200" dirty="0">
              <a:latin typeface="Calibri"/>
            </a:endParaRPr>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0" indent="0">
              <a:buFont typeface="Arial"/>
              <a:buNone/>
            </a:pPr>
            <a:r>
              <a:rPr lang="en-US" sz="1200" b="1" dirty="0">
                <a:latin typeface="+mn-lt"/>
              </a:rPr>
              <a:t>Basic HHS Policy for Protection of Human Research Subjects</a:t>
            </a:r>
          </a:p>
          <a:p>
            <a:pPr marL="173736" indent="-173736">
              <a:buFont typeface="Arial"/>
              <a:buChar char="•"/>
            </a:pPr>
            <a:r>
              <a:rPr lang="en-US" sz="1200" b="1" dirty="0">
                <a:latin typeface="+mn-lt"/>
              </a:rPr>
              <a:t>Subpart A </a:t>
            </a:r>
            <a:r>
              <a:rPr lang="en-US" sz="1200" dirty="0">
                <a:latin typeface="+mn-lt"/>
              </a:rPr>
              <a:t>- also called </a:t>
            </a:r>
            <a:r>
              <a:rPr lang="en-US" sz="1200" b="1" dirty="0">
                <a:latin typeface="+mn-lt"/>
              </a:rPr>
              <a:t>“The Common Rule”</a:t>
            </a:r>
            <a:r>
              <a:rPr lang="en-US" sz="1200" dirty="0">
                <a:latin typeface="+mn-lt"/>
              </a:rPr>
              <a:t>, describes the required protections for all human subjects.</a:t>
            </a:r>
          </a:p>
          <a:p>
            <a:pPr marL="173736" indent="-173736">
              <a:buFont typeface="Arial"/>
              <a:buChar char="•"/>
            </a:pPr>
            <a:r>
              <a:rPr lang="en-US" sz="1200" b="0" dirty="0">
                <a:solidFill>
                  <a:schemeClr val="bg2"/>
                </a:solidFill>
                <a:latin typeface="+mn-lt"/>
              </a:rPr>
              <a:t>D</a:t>
            </a:r>
            <a:r>
              <a:rPr lang="en-US" sz="1200" dirty="0">
                <a:solidFill>
                  <a:schemeClr val="bg2"/>
                </a:solidFill>
                <a:latin typeface="+mn-lt"/>
              </a:rPr>
              <a:t>efines a </a:t>
            </a:r>
            <a:r>
              <a:rPr lang="en-US" sz="1200" i="1" dirty="0">
                <a:solidFill>
                  <a:schemeClr val="bg2"/>
                </a:solidFill>
                <a:latin typeface="+mn-lt"/>
              </a:rPr>
              <a:t>human subject</a:t>
            </a:r>
            <a:r>
              <a:rPr lang="en-US" sz="1200" dirty="0">
                <a:solidFill>
                  <a:schemeClr val="bg2"/>
                </a:solidFill>
                <a:latin typeface="+mn-lt"/>
              </a:rPr>
              <a:t> as “a living individual about whom an </a:t>
            </a:r>
            <a:r>
              <a:rPr lang="en-US" sz="1200" dirty="0">
                <a:solidFill>
                  <a:schemeClr val="bg2"/>
                </a:solidFill>
                <a:latin typeface="+mn-lt"/>
                <a:hlinkClick r:id="rId3"/>
              </a:rPr>
              <a:t>investigator</a:t>
            </a:r>
            <a:r>
              <a:rPr lang="en-US" sz="1200" dirty="0">
                <a:solidFill>
                  <a:schemeClr val="bg2"/>
                </a:solidFill>
                <a:latin typeface="+mn-lt"/>
              </a:rPr>
              <a:t>... conducting research obtains: 1)</a:t>
            </a:r>
            <a:r>
              <a:rPr lang="en-US" sz="1200" baseline="0" dirty="0">
                <a:solidFill>
                  <a:schemeClr val="bg2"/>
                </a:solidFill>
                <a:latin typeface="+mn-lt"/>
              </a:rPr>
              <a:t> </a:t>
            </a:r>
            <a:r>
              <a:rPr lang="en-US" sz="1200" dirty="0">
                <a:solidFill>
                  <a:schemeClr val="bg2"/>
                </a:solidFill>
                <a:latin typeface="+mn-lt"/>
              </a:rPr>
              <a:t>Data through intervention or interaction </a:t>
            </a:r>
            <a:r>
              <a:rPr lang="en-US" sz="1200" dirty="0">
                <a:latin typeface="+mn-lt"/>
              </a:rPr>
              <a:t>with the individual, or 2)</a:t>
            </a:r>
            <a:r>
              <a:rPr lang="en-US" sz="1200" baseline="0" dirty="0">
                <a:latin typeface="+mn-lt"/>
              </a:rPr>
              <a:t> </a:t>
            </a:r>
            <a:r>
              <a:rPr lang="en-US" sz="1200" dirty="0">
                <a:latin typeface="+mn-lt"/>
              </a:rPr>
              <a:t>Identifiable private information”.</a:t>
            </a:r>
          </a:p>
          <a:p>
            <a:pPr marL="173736" indent="-173736">
              <a:buFont typeface="Arial"/>
              <a:buChar char="•"/>
            </a:pPr>
            <a:r>
              <a:rPr lang="en-US" sz="1200" b="0" dirty="0">
                <a:latin typeface="+mn-lt"/>
              </a:rPr>
              <a:t>De</a:t>
            </a:r>
            <a:r>
              <a:rPr lang="en-US" sz="1200" dirty="0">
                <a:latin typeface="+mn-lt"/>
              </a:rPr>
              <a:t>fines </a:t>
            </a:r>
            <a:r>
              <a:rPr lang="en-US" sz="1200" i="1" dirty="0">
                <a:latin typeface="+mn-lt"/>
              </a:rPr>
              <a:t>research</a:t>
            </a:r>
            <a:r>
              <a:rPr lang="en-US" sz="1200" dirty="0">
                <a:latin typeface="+mn-lt"/>
              </a:rPr>
              <a:t> as “a systematic investigation… designed to develop or contribute to generalizable knowledge”.</a:t>
            </a:r>
          </a:p>
          <a:p>
            <a:pPr marL="173355" indent="-173355">
              <a:buFont typeface="Arial"/>
              <a:buChar char="•"/>
            </a:pPr>
            <a:r>
              <a:rPr lang="en-US" sz="1200" dirty="0">
                <a:latin typeface="+mn-lt"/>
              </a:rPr>
              <a:t>This definition includes: Research development</a:t>
            </a:r>
            <a:r>
              <a:rPr lang="en-US" sz="1200" baseline="0" dirty="0">
                <a:latin typeface="+mn-lt"/>
              </a:rPr>
              <a:t> and</a:t>
            </a:r>
            <a:r>
              <a:rPr lang="en-US" sz="1200" dirty="0">
                <a:latin typeface="+mn-lt"/>
              </a:rPr>
              <a:t> </a:t>
            </a:r>
            <a:r>
              <a:rPr lang="en-US" dirty="0"/>
              <a:t>testing</a:t>
            </a:r>
            <a:r>
              <a:rPr lang="en-US" sz="1200" dirty="0">
                <a:latin typeface="+mn-lt"/>
              </a:rPr>
              <a:t> </a:t>
            </a:r>
            <a:r>
              <a:rPr lang="en-US" dirty="0"/>
              <a:t>evaluation</a:t>
            </a:r>
            <a:r>
              <a:rPr lang="en-US" sz="1200" dirty="0">
                <a:latin typeface="+mn-lt"/>
              </a:rPr>
              <a:t>.</a:t>
            </a:r>
            <a:endParaRPr lang="en-US" sz="1200" dirty="0">
              <a:latin typeface="+mn-lt"/>
              <a:cs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p>
          <a:p>
            <a:pPr marL="0" marR="0" indent="0" algn="l" defTabSz="457200" rtl="0" eaLnBrk="1" fontAlgn="auto" latinLnBrk="0" hangingPunct="1">
              <a:lnSpc>
                <a:spcPct val="100000"/>
              </a:lnSpc>
              <a:spcBef>
                <a:spcPts val="0"/>
              </a:spcBef>
              <a:spcAft>
                <a:spcPts val="0"/>
              </a:spcAft>
              <a:buClrTx/>
              <a:buSzTx/>
              <a:buFont typeface="Arial"/>
              <a:buNone/>
              <a:tabLst/>
              <a:defRPr/>
            </a:pPr>
            <a:endParaRPr lang="en-US" sz="1200" i="1" kern="1200" dirty="0">
              <a:solidFill>
                <a:schemeClr val="tx1"/>
              </a:solidFill>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200" i="1" kern="1200" dirty="0">
                <a:solidFill>
                  <a:schemeClr val="tx1"/>
                </a:solidFill>
                <a:latin typeface="+mn-lt"/>
                <a:ea typeface="+mn-ea"/>
                <a:cs typeface="+mn-cs"/>
              </a:rPr>
              <a:t>Source:</a:t>
            </a:r>
            <a:r>
              <a:rPr lang="en-US" sz="1200" kern="1200" dirty="0">
                <a:solidFill>
                  <a:schemeClr val="tx1"/>
                </a:solidFill>
                <a:latin typeface="+mn-lt"/>
                <a:ea typeface="+mn-ea"/>
                <a:cs typeface="+mn-cs"/>
              </a:rPr>
              <a:t> The Population Council, Inc. (2008). </a:t>
            </a:r>
            <a:r>
              <a:rPr lang="en-US" sz="1200" i="1" kern="1200" dirty="0">
                <a:solidFill>
                  <a:schemeClr val="tx1"/>
                </a:solidFill>
                <a:latin typeface="+mn-lt"/>
                <a:ea typeface="+mn-ea"/>
                <a:cs typeface="+mn-cs"/>
              </a:rPr>
              <a:t>Operations Research for Managers of Reproductive Health Programs.</a:t>
            </a:r>
            <a:endParaRPr lang="en-US" sz="1200" i="1" dirty="0">
              <a:latin typeface="+mn-lt"/>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6</a:t>
            </a:fld>
            <a:endParaRPr lang="en-US"/>
          </a:p>
        </p:txBody>
      </p:sp>
    </p:spTree>
    <p:extLst>
      <p:ext uri="{BB962C8B-B14F-4D97-AF65-F5344CB8AC3E}">
        <p14:creationId xmlns:p14="http://schemas.microsoft.com/office/powerpoint/2010/main" val="5264059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B2421D0C-162C-A84E-8A96-0A0D7BB46ED4}" type="slidenum">
              <a:rPr lang="en-US" sz="1200">
                <a:latin typeface="Calibri"/>
              </a:rPr>
              <a:pPr/>
              <a:t>7</a:t>
            </a:fld>
            <a:endParaRPr lang="en-US" sz="1200" dirty="0">
              <a:latin typeface="Calibri"/>
            </a:endParaRPr>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
        <p:nvSpPr>
          <p:cNvPr id="4" name="Slide Number Placeholder 3"/>
          <p:cNvSpPr>
            <a:spLocks noGrp="1"/>
          </p:cNvSpPr>
          <p:nvPr>
            <p:ph type="sldNum" sz="quarter" idx="10"/>
          </p:nvPr>
        </p:nvSpPr>
        <p:spPr/>
        <p:txBody>
          <a:bodyPr/>
          <a:lstStyle/>
          <a:p>
            <a:fld id="{E025C380-B638-F340-ABB0-9AD85CDBBEED}" type="slidenum">
              <a:rPr lang="en-US" smtClean="0"/>
              <a:pPr/>
              <a:t>8</a:t>
            </a:fld>
            <a:endParaRPr lang="en-US"/>
          </a:p>
        </p:txBody>
      </p:sp>
    </p:spTree>
    <p:extLst>
      <p:ext uri="{BB962C8B-B14F-4D97-AF65-F5344CB8AC3E}">
        <p14:creationId xmlns:p14="http://schemas.microsoft.com/office/powerpoint/2010/main" val="32414121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3100">
                <a:solidFill>
                  <a:schemeClr val="tx1"/>
                </a:solidFill>
                <a:latin typeface="Arial" charset="0"/>
                <a:ea typeface="ＭＳ Ｐゴシック" charset="0"/>
              </a:defRPr>
            </a:lvl1pPr>
            <a:lvl2pPr marL="729057" indent="-280406">
              <a:defRPr sz="3100">
                <a:solidFill>
                  <a:schemeClr val="tx1"/>
                </a:solidFill>
                <a:latin typeface="Arial" charset="0"/>
                <a:ea typeface="ＭＳ Ｐゴシック" charset="0"/>
              </a:defRPr>
            </a:lvl2pPr>
            <a:lvl3pPr marL="1121626" indent="-224325">
              <a:defRPr sz="3100">
                <a:solidFill>
                  <a:schemeClr val="tx1"/>
                </a:solidFill>
                <a:latin typeface="Arial" charset="0"/>
                <a:ea typeface="ＭＳ Ｐゴシック" charset="0"/>
              </a:defRPr>
            </a:lvl3pPr>
            <a:lvl4pPr marL="1570276" indent="-224325">
              <a:defRPr sz="3100">
                <a:solidFill>
                  <a:schemeClr val="tx1"/>
                </a:solidFill>
                <a:latin typeface="Arial" charset="0"/>
                <a:ea typeface="ＭＳ Ｐゴシック" charset="0"/>
              </a:defRPr>
            </a:lvl4pPr>
            <a:lvl5pPr marL="2018927" indent="-224325">
              <a:defRPr sz="3100">
                <a:solidFill>
                  <a:schemeClr val="tx1"/>
                </a:solidFill>
                <a:latin typeface="Arial" charset="0"/>
                <a:ea typeface="ＭＳ Ｐゴシック" charset="0"/>
              </a:defRPr>
            </a:lvl5pPr>
            <a:lvl6pPr marL="2467577" indent="-224325" eaLnBrk="0" fontAlgn="base" hangingPunct="0">
              <a:spcBef>
                <a:spcPct val="0"/>
              </a:spcBef>
              <a:spcAft>
                <a:spcPct val="0"/>
              </a:spcAft>
              <a:defRPr sz="3100">
                <a:solidFill>
                  <a:schemeClr val="tx1"/>
                </a:solidFill>
                <a:latin typeface="Arial" charset="0"/>
                <a:ea typeface="ＭＳ Ｐゴシック" charset="0"/>
              </a:defRPr>
            </a:lvl6pPr>
            <a:lvl7pPr marL="2916227" indent="-224325" eaLnBrk="0" fontAlgn="base" hangingPunct="0">
              <a:spcBef>
                <a:spcPct val="0"/>
              </a:spcBef>
              <a:spcAft>
                <a:spcPct val="0"/>
              </a:spcAft>
              <a:defRPr sz="3100">
                <a:solidFill>
                  <a:schemeClr val="tx1"/>
                </a:solidFill>
                <a:latin typeface="Arial" charset="0"/>
                <a:ea typeface="ＭＳ Ｐゴシック" charset="0"/>
              </a:defRPr>
            </a:lvl7pPr>
            <a:lvl8pPr marL="3364878" indent="-224325" eaLnBrk="0" fontAlgn="base" hangingPunct="0">
              <a:spcBef>
                <a:spcPct val="0"/>
              </a:spcBef>
              <a:spcAft>
                <a:spcPct val="0"/>
              </a:spcAft>
              <a:defRPr sz="3100">
                <a:solidFill>
                  <a:schemeClr val="tx1"/>
                </a:solidFill>
                <a:latin typeface="Arial" charset="0"/>
                <a:ea typeface="ＭＳ Ｐゴシック" charset="0"/>
              </a:defRPr>
            </a:lvl8pPr>
            <a:lvl9pPr marL="3813528" indent="-224325" eaLnBrk="0" fontAlgn="base" hangingPunct="0">
              <a:spcBef>
                <a:spcPct val="0"/>
              </a:spcBef>
              <a:spcAft>
                <a:spcPct val="0"/>
              </a:spcAft>
              <a:defRPr sz="3100">
                <a:solidFill>
                  <a:schemeClr val="tx1"/>
                </a:solidFill>
                <a:latin typeface="Arial" charset="0"/>
                <a:ea typeface="ＭＳ Ｐゴシック" charset="0"/>
              </a:defRPr>
            </a:lvl9pPr>
          </a:lstStyle>
          <a:p>
            <a:fld id="{4D8336B3-CDAA-7446-8D1D-9D82D34E9E3B}" type="slidenum">
              <a:rPr lang="en-US" sz="1200">
                <a:latin typeface="Calibri"/>
              </a:rPr>
              <a:pPr/>
              <a:t>9</a:t>
            </a:fld>
            <a:endParaRPr lang="en-US" sz="1200" dirty="0">
              <a:latin typeface="Calibri"/>
            </a:endParaRPr>
          </a:p>
        </p:txBody>
      </p:sp>
      <p:sp>
        <p:nvSpPr>
          <p:cNvPr id="40963" name="Rectangle 2"/>
          <p:cNvSpPr>
            <a:spLocks noGrp="1" noRot="1" noChangeAspect="1" noChangeArrowheads="1" noTextEdit="1"/>
          </p:cNvSpPr>
          <p:nvPr>
            <p:ph type="sldImg"/>
          </p:nvPr>
        </p:nvSpPr>
        <p:spPr>
          <a:xfrm>
            <a:off x="1143000" y="685800"/>
            <a:ext cx="4572000" cy="3429000"/>
          </a:xfrm>
          <a:ln/>
        </p:spPr>
      </p:sp>
      <p:sp>
        <p:nvSpPr>
          <p:cNvPr id="40964" name="Rectangle 3"/>
          <p:cNvSpPr>
            <a:spLocks noGrp="1" noChangeArrowheads="1"/>
          </p:cNvSpPr>
          <p:nvPr>
            <p:ph type="body" idx="1"/>
          </p:nvPr>
        </p:nvSpPr>
        <p:spPr>
          <a:xfrm>
            <a:off x="686421" y="4344025"/>
            <a:ext cx="5485158" cy="4114488"/>
          </a:xfr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0" dirty="0">
                <a:latin typeface="+mn-lt"/>
              </a:rPr>
              <a:t>Commitment</a:t>
            </a:r>
            <a:r>
              <a:rPr lang="en-US" sz="1200" i="0" baseline="0" dirty="0">
                <a:latin typeface="+mn-lt"/>
              </a:rPr>
              <a:t> to ethical conduct in care for all those affected by TB, including in how research is conducted, remains part of the foundation of global guidance.</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0" baseline="0" dirty="0">
                <a:latin typeface="+mn-lt"/>
              </a:rPr>
              <a:t>2017 update publication on ethics in TB is published by WHO and available online. </a:t>
            </a:r>
            <a:r>
              <a:rPr lang="en-US" sz="1200" i="0" u="sng" baseline="0" dirty="0">
                <a:solidFill>
                  <a:srgbClr val="3366FF"/>
                </a:solidFill>
                <a:latin typeface="+mn-lt"/>
              </a:rPr>
              <a:t>http://</a:t>
            </a:r>
            <a:r>
              <a:rPr lang="en-US" sz="1200" i="0" u="sng" baseline="0" dirty="0" err="1">
                <a:solidFill>
                  <a:srgbClr val="3366FF"/>
                </a:solidFill>
                <a:latin typeface="+mn-lt"/>
              </a:rPr>
              <a:t>www.who.int</a:t>
            </a:r>
            <a:r>
              <a:rPr lang="en-US" sz="1200" i="0" u="sng" baseline="0" dirty="0">
                <a:solidFill>
                  <a:srgbClr val="3366FF"/>
                </a:solidFill>
                <a:latin typeface="+mn-lt"/>
              </a:rPr>
              <a:t>/</a:t>
            </a:r>
            <a:r>
              <a:rPr lang="en-US" sz="1200" i="0" u="sng" baseline="0" dirty="0" err="1">
                <a:solidFill>
                  <a:srgbClr val="3366FF"/>
                </a:solidFill>
                <a:latin typeface="+mn-lt"/>
              </a:rPr>
              <a:t>tb</a:t>
            </a:r>
            <a:r>
              <a:rPr lang="en-US" sz="1200" i="0" u="sng" baseline="0" dirty="0">
                <a:solidFill>
                  <a:srgbClr val="3366FF"/>
                </a:solidFill>
                <a:latin typeface="+mn-lt"/>
              </a:rPr>
              <a:t>/publications/2017/ethics-guidance/en/</a:t>
            </a:r>
          </a:p>
          <a:p>
            <a:pPr marL="171450" marR="0" indent="-171450" algn="l" defTabSz="457200" rtl="0" eaLnBrk="1" fontAlgn="auto" latinLnBrk="0" hangingPunct="1">
              <a:lnSpc>
                <a:spcPct val="100000"/>
              </a:lnSpc>
              <a:spcBef>
                <a:spcPts val="0"/>
              </a:spcBef>
              <a:spcAft>
                <a:spcPts val="0"/>
              </a:spcAft>
              <a:buClrTx/>
              <a:buSzTx/>
              <a:buFont typeface="Arial"/>
              <a:buChar char="•"/>
              <a:tabLst/>
              <a:defRPr/>
            </a:pPr>
            <a:r>
              <a:rPr lang="en-US" sz="1200" i="1" dirty="0">
                <a:latin typeface="+mn-lt"/>
              </a:rPr>
              <a:t>[Review slide content]</a:t>
            </a:r>
            <a:endParaRPr lang="en-US" sz="1200" dirty="0">
              <a:latin typeface="+mn-lt"/>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p:cNvGrpSpPr>
            <a:grpSpLocks/>
          </p:cNvGrpSpPr>
          <p:nvPr/>
        </p:nvGrpSpPr>
        <p:grpSpPr bwMode="auto">
          <a:xfrm>
            <a:off x="228600" y="2889250"/>
            <a:ext cx="8610600" cy="201613"/>
            <a:chOff x="144" y="1680"/>
            <a:chExt cx="5424" cy="144"/>
          </a:xfrm>
        </p:grpSpPr>
        <p:sp>
          <p:nvSpPr>
            <p:cNvPr id="5" name="Rectangle 8"/>
            <p:cNvSpPr>
              <a:spLocks noChangeArrowheads="1"/>
            </p:cNvSpPr>
            <p:nvPr userDrawn="1"/>
          </p:nvSpPr>
          <p:spPr bwMode="auto">
            <a:xfrm>
              <a:off x="144" y="1680"/>
              <a:ext cx="1808" cy="144"/>
            </a:xfrm>
            <a:prstGeom prst="rect">
              <a:avLst/>
            </a:prstGeom>
            <a:solidFill>
              <a:srgbClr val="FF0000"/>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6" name="Rectangle 9"/>
            <p:cNvSpPr>
              <a:spLocks noChangeArrowheads="1"/>
            </p:cNvSpPr>
            <p:nvPr userDrawn="1"/>
          </p:nvSpPr>
          <p:spPr bwMode="auto">
            <a:xfrm>
              <a:off x="1952" y="1680"/>
              <a:ext cx="1808" cy="144"/>
            </a:xfrm>
            <a:prstGeom prst="rect">
              <a:avLst/>
            </a:prstGeom>
            <a:solidFill>
              <a:srgbClr val="009DD9"/>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sp>
          <p:nvSpPr>
            <p:cNvPr id="7" name="Rectangle 10"/>
            <p:cNvSpPr>
              <a:spLocks noChangeArrowheads="1"/>
            </p:cNvSpPr>
            <p:nvPr userDrawn="1"/>
          </p:nvSpPr>
          <p:spPr bwMode="auto">
            <a:xfrm>
              <a:off x="3760" y="1680"/>
              <a:ext cx="1808" cy="144"/>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defRPr/>
              </a:pPr>
              <a:endParaRPr lang="en-US" altLang="en-US">
                <a:cs typeface="+mn-cs"/>
              </a:endParaRPr>
            </a:p>
          </p:txBody>
        </p:sp>
      </p:grpSp>
      <p:sp>
        <p:nvSpPr>
          <p:cNvPr id="232450" name="Rectangle 2"/>
          <p:cNvSpPr>
            <a:spLocks noGrp="1" noChangeArrowheads="1"/>
          </p:cNvSpPr>
          <p:nvPr>
            <p:ph type="ctrTitle"/>
          </p:nvPr>
        </p:nvSpPr>
        <p:spPr>
          <a:xfrm>
            <a:off x="685800" y="685800"/>
            <a:ext cx="7772400" cy="2127250"/>
          </a:xfrm>
        </p:spPr>
        <p:txBody>
          <a:bodyPr/>
          <a:lstStyle>
            <a:lvl1pPr algn="ctr">
              <a:defRPr sz="5800">
                <a:solidFill>
                  <a:schemeClr val="accent1">
                    <a:lumMod val="75000"/>
                  </a:schemeClr>
                </a:solidFill>
                <a:latin typeface="Garamond"/>
                <a:cs typeface="Garamond"/>
              </a:defRPr>
            </a:lvl1pPr>
          </a:lstStyle>
          <a:p>
            <a:r>
              <a:rPr lang="en-US" dirty="0"/>
              <a:t>Click to edit Master title style</a:t>
            </a:r>
          </a:p>
        </p:txBody>
      </p:sp>
      <p:sp>
        <p:nvSpPr>
          <p:cNvPr id="232451" name="Rectangle 3"/>
          <p:cNvSpPr>
            <a:spLocks noGrp="1" noChangeArrowheads="1"/>
          </p:cNvSpPr>
          <p:nvPr>
            <p:ph type="subTitle" idx="1"/>
          </p:nvPr>
        </p:nvSpPr>
        <p:spPr>
          <a:xfrm>
            <a:off x="1371600" y="3270250"/>
            <a:ext cx="6400800" cy="2209800"/>
          </a:xfrm>
        </p:spPr>
        <p:txBody>
          <a:bodyPr/>
          <a:lstStyle>
            <a:lvl1pPr marL="0" indent="0" algn="ctr">
              <a:buFont typeface="Wingdings" pitchFamily="2" charset="2"/>
              <a:buNone/>
              <a:defRPr sz="3000"/>
            </a:lvl1pPr>
          </a:lstStyle>
          <a:p>
            <a:r>
              <a:rPr lang="en-US"/>
              <a:t>Click to edit Master subtitle style</a:t>
            </a:r>
            <a:endParaRPr lang="en-US" dirty="0"/>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pic>
        <p:nvPicPr>
          <p:cNvPr id="12" name="Picture 11"/>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7602295" y="5753300"/>
            <a:ext cx="1236905" cy="990200"/>
          </a:xfrm>
          <a:prstGeom prst="rect">
            <a:avLst/>
          </a:prstGeom>
        </p:spPr>
      </p:pic>
    </p:spTree>
    <p:extLst>
      <p:ext uri="{BB962C8B-B14F-4D97-AF65-F5344CB8AC3E}">
        <p14:creationId xmlns:p14="http://schemas.microsoft.com/office/powerpoint/2010/main" val="3565285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4" name="Rectangle 5"/>
          <p:cNvSpPr>
            <a:spLocks noGrp="1" noChangeArrowheads="1"/>
          </p:cNvSpPr>
          <p:nvPr>
            <p:ph type="ftr" sz="quarter" idx="11"/>
          </p:nvPr>
        </p:nvSpPr>
        <p:spPr/>
        <p:txBody>
          <a:bodyPr/>
          <a:lstStyle>
            <a:lvl1pPr>
              <a:defRPr/>
            </a:lvl1pPr>
          </a:lstStyle>
          <a:p>
            <a:endParaRPr lang="en-US"/>
          </a:p>
        </p:txBody>
      </p:sp>
      <p:sp>
        <p:nvSpPr>
          <p:cNvPr id="5"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618860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9803405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68221987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061667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7813"/>
            <a:ext cx="2057400" cy="5853112"/>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7813"/>
            <a:ext cx="6019800" cy="585311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9323013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Avenir Book"/>
                <a:cs typeface="Avenir Book"/>
              </a:defRPr>
            </a:lvl1pPr>
          </a:lstStyle>
          <a:p>
            <a:r>
              <a:rPr lang="en-US" dirty="0"/>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7137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2"/>
          <p:cNvSpPr>
            <a:spLocks noGrp="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Footer Placeholder 3"/>
          <p:cNvSpPr>
            <a:spLocks noGrp="1"/>
          </p:cNvSpPr>
          <p:nvPr>
            <p:ph type="ftr" sz="quarter" idx="11"/>
          </p:nvPr>
        </p:nvSpPr>
        <p:spPr/>
        <p:txBody>
          <a:bodyPr/>
          <a:lstStyle>
            <a:lvl1pPr>
              <a:defRPr/>
            </a:lvl1pPr>
          </a:lstStyle>
          <a:p>
            <a:endParaRPr lang="en-US"/>
          </a:p>
        </p:txBody>
      </p:sp>
      <p:sp>
        <p:nvSpPr>
          <p:cNvPr id="6" name="Slide Number Placeholder 4"/>
          <p:cNvSpPr>
            <a:spLocks noGrp="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495595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Custom Layou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036638"/>
          </a:xfrm>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35208382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and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6" name="Rectangle 5"/>
          <p:cNvSpPr>
            <a:spLocks noGrp="1" noChangeArrowheads="1"/>
          </p:cNvSpPr>
          <p:nvPr>
            <p:ph type="ftr" sz="quarter" idx="11"/>
          </p:nvPr>
        </p:nvSpPr>
        <p:spPr/>
        <p:txBody>
          <a:bodyPr/>
          <a:lstStyle>
            <a:lvl1pPr>
              <a:defRPr/>
            </a:lvl1pPr>
          </a:lstStyle>
          <a:p>
            <a:endParaRPr lang="en-US"/>
          </a:p>
        </p:txBody>
      </p:sp>
      <p:sp>
        <p:nvSpPr>
          <p:cNvPr id="7"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7154191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a:ln/>
        </p:spPr>
        <p:txBody>
          <a:bodyPr/>
          <a:lstStyle>
            <a:lvl1pPr>
              <a:defRPr/>
            </a:lvl1pPr>
          </a:lstStyle>
          <a:p>
            <a:endParaRPr lang="en-US"/>
          </a:p>
        </p:txBody>
      </p:sp>
      <p:sp>
        <p:nvSpPr>
          <p:cNvPr id="6" name="Rectangle 6"/>
          <p:cNvSpPr>
            <a:spLocks noGrp="1" noChangeArrowheads="1"/>
          </p:cNvSpPr>
          <p:nvPr>
            <p:ph type="sldNum" sz="quarter" idx="12"/>
          </p:nvPr>
        </p:nvSpPr>
        <p:spPr>
          <a:ln/>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40753935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5"/>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7" name="Rectangle 6"/>
          <p:cNvSpPr>
            <a:spLocks noGrp="1" noChangeArrowheads="1"/>
          </p:cNvSpPr>
          <p:nvPr>
            <p:ph type="ftr" sz="quarter" idx="11"/>
          </p:nvPr>
        </p:nvSpPr>
        <p:spPr/>
        <p:txBody>
          <a:bodyPr/>
          <a:lstStyle>
            <a:lvl1pPr>
              <a:defRPr/>
            </a:lvl1pPr>
          </a:lstStyle>
          <a:p>
            <a:endParaRPr lang="en-US"/>
          </a:p>
        </p:txBody>
      </p:sp>
      <p:sp>
        <p:nvSpPr>
          <p:cNvPr id="8" name="Rectangle 7"/>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5860662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9" name="Rectangle 5"/>
          <p:cNvSpPr>
            <a:spLocks noGrp="1" noChangeArrowheads="1"/>
          </p:cNvSpPr>
          <p:nvPr>
            <p:ph type="ftr" sz="quarter" idx="11"/>
          </p:nvPr>
        </p:nvSpPr>
        <p:spPr/>
        <p:txBody>
          <a:bodyPr/>
          <a:lstStyle>
            <a:lvl1pPr>
              <a:defRPr/>
            </a:lvl1pPr>
          </a:lstStyle>
          <a:p>
            <a:endParaRPr lang="en-US"/>
          </a:p>
        </p:txBody>
      </p:sp>
      <p:sp>
        <p:nvSpPr>
          <p:cNvPr id="10"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14747149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Rectangle 4"/>
          <p:cNvSpPr>
            <a:spLocks noGrp="1" noChangeArrowheads="1"/>
          </p:cNvSpPr>
          <p:nvPr>
            <p:ph type="dt" sz="half" idx="10"/>
          </p:nvPr>
        </p:nvSpPr>
        <p:spPr/>
        <p:txBody>
          <a:bodyPr/>
          <a:lstStyle>
            <a:lvl1pPr>
              <a:defRPr/>
            </a:lvl1pPr>
          </a:lstStyle>
          <a:p>
            <a:fld id="{E7775EEB-55FE-2246-A534-988E126E9557}" type="datetimeFigureOut">
              <a:rPr lang="en-US" smtClean="0"/>
              <a:pPr/>
              <a:t>1/18/2019</a:t>
            </a:fld>
            <a:endParaRPr lang="en-US"/>
          </a:p>
        </p:txBody>
      </p:sp>
      <p:sp>
        <p:nvSpPr>
          <p:cNvPr id="5" name="Rectangle 5"/>
          <p:cNvSpPr>
            <a:spLocks noGrp="1" noChangeArrowheads="1"/>
          </p:cNvSpPr>
          <p:nvPr>
            <p:ph type="ftr" sz="quarter" idx="11"/>
          </p:nvPr>
        </p:nvSpPr>
        <p:spPr/>
        <p:txBody>
          <a:bodyPr/>
          <a:lstStyle>
            <a:lvl1pPr>
              <a:defRPr/>
            </a:lvl1pPr>
          </a:lstStyle>
          <a:p>
            <a:endParaRPr lang="en-US"/>
          </a:p>
        </p:txBody>
      </p:sp>
      <p:sp>
        <p:nvSpPr>
          <p:cNvPr id="6" name="Rectangle 6"/>
          <p:cNvSpPr>
            <a:spLocks noGrp="1" noChangeArrowheads="1"/>
          </p:cNvSpPr>
          <p:nvPr>
            <p:ph type="sldNum" sz="quarter" idx="12"/>
          </p:nvPr>
        </p:nvSpPr>
        <p:spPr/>
        <p:txBody>
          <a:bodyPr/>
          <a:lstStyle>
            <a:lvl1pPr>
              <a:defRPr/>
            </a:lvl1pPr>
          </a:lstStyle>
          <a:p>
            <a:fld id="{5CDE4999-8175-CB4A-B813-24FF5168A6B1}" type="slidenum">
              <a:rPr lang="en-US" smtClean="0"/>
              <a:pPr/>
              <a:t>‹#›</a:t>
            </a:fld>
            <a:endParaRPr lang="en-US"/>
          </a:p>
        </p:txBody>
      </p:sp>
    </p:spTree>
    <p:extLst>
      <p:ext uri="{BB962C8B-B14F-4D97-AF65-F5344CB8AC3E}">
        <p14:creationId xmlns:p14="http://schemas.microsoft.com/office/powerpoint/2010/main" val="28404950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b" anchorCtr="0" compatLnSpc="1">
            <a:prstTxWarp prst="textNoShape">
              <a:avLst/>
            </a:prstTxWarp>
          </a:bodyPr>
          <a:lstStyle/>
          <a:p>
            <a:pPr lvl="0"/>
            <a:r>
              <a:rPr lang="en-US" dirty="0"/>
              <a:t>Click to edit Master title style</a:t>
            </a:r>
          </a:p>
        </p:txBody>
      </p:sp>
      <p:sp>
        <p:nvSpPr>
          <p:cNvPr id="1027" name="Rectangle 3"/>
          <p:cNvSpPr>
            <a:spLocks noGrp="1" noChangeArrowheads="1"/>
          </p:cNvSpPr>
          <p:nvPr>
            <p:ph type="body" idx="1"/>
          </p:nvPr>
        </p:nvSpPr>
        <p:spPr bwMode="auto">
          <a:xfrm>
            <a:off x="457200" y="1600200"/>
            <a:ext cx="8229600" cy="453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
        <p:nvSpPr>
          <p:cNvPr id="231428" name="Rectangle 4"/>
          <p:cNvSpPr>
            <a:spLocks noGrp="1" noChangeArrowheads="1"/>
          </p:cNvSpPr>
          <p:nvPr>
            <p:ph type="dt" sz="half" idx="2"/>
          </p:nvPr>
        </p:nvSpPr>
        <p:spPr bwMode="auto">
          <a:xfrm>
            <a:off x="457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000">
                <a:latin typeface="Verdana" pitchFamily="34" charset="0"/>
                <a:ea typeface="+mn-ea"/>
                <a:cs typeface="+mn-cs"/>
              </a:defRPr>
            </a:lvl1pPr>
          </a:lstStyle>
          <a:p>
            <a:fld id="{E7775EEB-55FE-2246-A534-988E126E9557}" type="datetimeFigureOut">
              <a:rPr lang="en-US" smtClean="0"/>
              <a:pPr/>
              <a:t>1/18/2019</a:t>
            </a:fld>
            <a:endParaRPr lang="en-US"/>
          </a:p>
        </p:txBody>
      </p:sp>
      <p:sp>
        <p:nvSpPr>
          <p:cNvPr id="2314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1000">
                <a:latin typeface="Verdana" pitchFamily="34" charset="0"/>
                <a:ea typeface="+mn-ea"/>
                <a:cs typeface="+mn-cs"/>
              </a:defRPr>
            </a:lvl1pPr>
          </a:lstStyle>
          <a:p>
            <a:endParaRPr lang="en-US"/>
          </a:p>
        </p:txBody>
      </p:sp>
      <p:sp>
        <p:nvSpPr>
          <p:cNvPr id="231430" name="Rectangle 6"/>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000"/>
            </a:lvl1pPr>
          </a:lstStyle>
          <a:p>
            <a:fld id="{5CDE4999-8175-CB4A-B813-24FF5168A6B1}" type="slidenum">
              <a:rPr lang="en-US" smtClean="0"/>
              <a:pPr/>
              <a:t>‹#›</a:t>
            </a:fld>
            <a:endParaRPr lang="en-US"/>
          </a:p>
        </p:txBody>
      </p:sp>
      <p:sp>
        <p:nvSpPr>
          <p:cNvPr id="1031" name="Rectangle 7"/>
          <p:cNvSpPr>
            <a:spLocks noChangeArrowheads="1"/>
          </p:cNvSpPr>
          <p:nvPr/>
        </p:nvSpPr>
        <p:spPr bwMode="auto">
          <a:xfrm>
            <a:off x="0" y="0"/>
            <a:ext cx="228600" cy="2286000"/>
          </a:xfrm>
          <a:prstGeom prst="rect">
            <a:avLst/>
          </a:prstGeom>
          <a:solidFill>
            <a:srgbClr val="B01D11"/>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3" name="Rectangle 9"/>
          <p:cNvSpPr>
            <a:spLocks noChangeArrowheads="1"/>
          </p:cNvSpPr>
          <p:nvPr/>
        </p:nvSpPr>
        <p:spPr bwMode="auto">
          <a:xfrm>
            <a:off x="0" y="2286000"/>
            <a:ext cx="228600" cy="2286000"/>
          </a:xfrm>
          <a:prstGeom prst="rect">
            <a:avLst/>
          </a:prstGeom>
          <a:solidFill>
            <a:schemeClr val="accent2"/>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latin typeface="Times New Roman" pitchFamily="18" charset="0"/>
              <a:cs typeface="+mn-cs"/>
            </a:endParaRPr>
          </a:p>
        </p:txBody>
      </p:sp>
      <p:sp>
        <p:nvSpPr>
          <p:cNvPr id="1034" name="Rectangle 10"/>
          <p:cNvSpPr>
            <a:spLocks noChangeArrowheads="1"/>
          </p:cNvSpPr>
          <p:nvPr/>
        </p:nvSpPr>
        <p:spPr bwMode="auto">
          <a:xfrm>
            <a:off x="0" y="4572000"/>
            <a:ext cx="228600" cy="2286000"/>
          </a:xfrm>
          <a:prstGeom prst="rect">
            <a:avLst/>
          </a:prstGeom>
          <a:solidFill>
            <a:srgbClr val="0000FF"/>
          </a:solidFill>
          <a:ln>
            <a:noFill/>
          </a:ln>
          <a:extLst/>
        </p:spPr>
        <p:txBody>
          <a:bodyPr wrap="none" anchor="ctr"/>
          <a:lstStyle>
            <a:lvl1pPr>
              <a:defRPr>
                <a:solidFill>
                  <a:schemeClr val="tx1"/>
                </a:solidFill>
                <a:latin typeface="Verdana" pitchFamily="34" charset="0"/>
                <a:ea typeface="MS PGothic" pitchFamily="34" charset="-128"/>
              </a:defRPr>
            </a:lvl1pPr>
            <a:lvl2pPr marL="742950" indent="-285750">
              <a:defRPr>
                <a:solidFill>
                  <a:schemeClr val="tx1"/>
                </a:solidFill>
                <a:latin typeface="Verdana" pitchFamily="34" charset="0"/>
                <a:ea typeface="MS PGothic" pitchFamily="34" charset="-128"/>
              </a:defRPr>
            </a:lvl2pPr>
            <a:lvl3pPr marL="1143000" indent="-228600">
              <a:defRPr>
                <a:solidFill>
                  <a:schemeClr val="tx1"/>
                </a:solidFill>
                <a:latin typeface="Verdana" pitchFamily="34" charset="0"/>
                <a:ea typeface="MS PGothic" pitchFamily="34" charset="-128"/>
              </a:defRPr>
            </a:lvl3pPr>
            <a:lvl4pPr marL="1600200" indent="-228600">
              <a:defRPr>
                <a:solidFill>
                  <a:schemeClr val="tx1"/>
                </a:solidFill>
                <a:latin typeface="Verdana" pitchFamily="34" charset="0"/>
                <a:ea typeface="MS PGothic" pitchFamily="34" charset="-128"/>
              </a:defRPr>
            </a:lvl4pPr>
            <a:lvl5pPr marL="2057400" indent="-228600">
              <a:defRPr>
                <a:solidFill>
                  <a:schemeClr val="tx1"/>
                </a:solidFill>
                <a:latin typeface="Verdana" pitchFamily="34" charset="0"/>
                <a:ea typeface="MS PGothic" pitchFamily="34" charset="-128"/>
              </a:defRPr>
            </a:lvl5pPr>
            <a:lvl6pPr marL="2514600" indent="-228600" eaLnBrk="0" fontAlgn="base" hangingPunct="0">
              <a:spcBef>
                <a:spcPct val="0"/>
              </a:spcBef>
              <a:spcAft>
                <a:spcPct val="0"/>
              </a:spcAft>
              <a:defRPr>
                <a:solidFill>
                  <a:schemeClr val="tx1"/>
                </a:solidFill>
                <a:latin typeface="Verdana" pitchFamily="34" charset="0"/>
                <a:ea typeface="MS PGothic" pitchFamily="34" charset="-128"/>
              </a:defRPr>
            </a:lvl6pPr>
            <a:lvl7pPr marL="2971800" indent="-228600" eaLnBrk="0" fontAlgn="base" hangingPunct="0">
              <a:spcBef>
                <a:spcPct val="0"/>
              </a:spcBef>
              <a:spcAft>
                <a:spcPct val="0"/>
              </a:spcAft>
              <a:defRPr>
                <a:solidFill>
                  <a:schemeClr val="tx1"/>
                </a:solidFill>
                <a:latin typeface="Verdana" pitchFamily="34" charset="0"/>
                <a:ea typeface="MS PGothic" pitchFamily="34" charset="-128"/>
              </a:defRPr>
            </a:lvl7pPr>
            <a:lvl8pPr marL="3429000" indent="-228600" eaLnBrk="0" fontAlgn="base" hangingPunct="0">
              <a:spcBef>
                <a:spcPct val="0"/>
              </a:spcBef>
              <a:spcAft>
                <a:spcPct val="0"/>
              </a:spcAft>
              <a:defRPr>
                <a:solidFill>
                  <a:schemeClr val="tx1"/>
                </a:solidFill>
                <a:latin typeface="Verdana" pitchFamily="34" charset="0"/>
                <a:ea typeface="MS PGothic" pitchFamily="34" charset="-128"/>
              </a:defRPr>
            </a:lvl8pPr>
            <a:lvl9pPr marL="3886200" indent="-228600" eaLnBrk="0" fontAlgn="base" hangingPunct="0">
              <a:spcBef>
                <a:spcPct val="0"/>
              </a:spcBef>
              <a:spcAft>
                <a:spcPct val="0"/>
              </a:spcAft>
              <a:defRPr>
                <a:solidFill>
                  <a:schemeClr val="tx1"/>
                </a:solidFill>
                <a:latin typeface="Verdana" pitchFamily="34" charset="0"/>
                <a:ea typeface="MS PGothic" pitchFamily="34" charset="-128"/>
              </a:defRPr>
            </a:lvl9pPr>
          </a:lstStyle>
          <a:p>
            <a:pPr algn="ctr" eaLnBrk="1" hangingPunct="1">
              <a:defRPr/>
            </a:pPr>
            <a:endParaRPr lang="en-US" altLang="en-US" sz="2400">
              <a:solidFill>
                <a:srgbClr val="0000FF"/>
              </a:solidFill>
              <a:latin typeface="Times New Roman" pitchFamily="18" charset="0"/>
              <a:cs typeface="+mn-cs"/>
            </a:endParaRPr>
          </a:p>
        </p:txBody>
      </p:sp>
    </p:spTree>
  </p:cSld>
  <p:clrMap bg1="dk2" tx1="lt1" bg2="dk1"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rtl="0" eaLnBrk="1" fontAlgn="base" hangingPunct="1">
        <a:spcBef>
          <a:spcPct val="0"/>
        </a:spcBef>
        <a:spcAft>
          <a:spcPct val="0"/>
        </a:spcAft>
        <a:defRPr sz="4400">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p:titleStyle>
    <p:bodyStyle>
      <a:lvl1pPr marL="342900" indent="-342900" algn="l" rtl="0" eaLnBrk="1" fontAlgn="base" hangingPunct="1">
        <a:spcBef>
          <a:spcPts val="0"/>
        </a:spcBef>
        <a:spcAft>
          <a:spcPts val="1200"/>
        </a:spcAft>
        <a:buClr>
          <a:schemeClr val="bg2">
            <a:lumMod val="75000"/>
            <a:lumOff val="25000"/>
          </a:schemeClr>
        </a:buClr>
        <a:buSzPct val="100000"/>
        <a:buFont typeface="Wingdings" charset="0"/>
        <a:buChar char="§"/>
        <a:defRPr sz="3200">
          <a:solidFill>
            <a:srgbClr val="585C56"/>
          </a:solidFill>
          <a:latin typeface="Calibri"/>
          <a:ea typeface="MS PGothic" pitchFamily="34" charset="-128"/>
          <a:cs typeface="Calibri"/>
        </a:defRPr>
      </a:lvl1pPr>
      <a:lvl2pPr marL="742950" indent="-285750" algn="l" rtl="0" eaLnBrk="1" fontAlgn="base" hangingPunct="1">
        <a:spcBef>
          <a:spcPts val="0"/>
        </a:spcBef>
        <a:spcAft>
          <a:spcPts val="1200"/>
        </a:spcAft>
        <a:buClr>
          <a:schemeClr val="bg1"/>
        </a:buClr>
        <a:buSzPct val="120000"/>
        <a:buFont typeface="Arial" charset="0"/>
        <a:buChar char="•"/>
        <a:defRPr sz="2800">
          <a:solidFill>
            <a:srgbClr val="585C56"/>
          </a:solidFill>
          <a:latin typeface="Calibri"/>
          <a:ea typeface="MS PGothic" pitchFamily="34" charset="-128"/>
          <a:cs typeface="Calibri"/>
        </a:defRPr>
      </a:lvl2pPr>
      <a:lvl3pPr marL="1143000" indent="-228600" algn="l" rtl="0" eaLnBrk="1" fontAlgn="base" hangingPunct="1">
        <a:spcBef>
          <a:spcPts val="0"/>
        </a:spcBef>
        <a:spcAft>
          <a:spcPts val="1200"/>
        </a:spcAft>
        <a:buClr>
          <a:schemeClr val="bg2"/>
        </a:buClr>
        <a:buSzPct val="120000"/>
        <a:buFont typeface="Courier New" charset="0"/>
        <a:buChar char="­"/>
        <a:defRPr sz="2400">
          <a:solidFill>
            <a:srgbClr val="585C56"/>
          </a:solidFill>
          <a:latin typeface="Calibri"/>
          <a:ea typeface="MS PGothic" pitchFamily="34" charset="-128"/>
          <a:cs typeface="Calibri"/>
        </a:defRPr>
      </a:lvl3pPr>
      <a:lvl4pPr marL="1600200" indent="-228600" algn="l" rtl="0" eaLnBrk="1" fontAlgn="base" hangingPunct="1">
        <a:spcBef>
          <a:spcPts val="0"/>
        </a:spcBef>
        <a:spcAft>
          <a:spcPts val="1200"/>
        </a:spcAft>
        <a:buClr>
          <a:schemeClr val="bg2"/>
        </a:buClr>
        <a:buFont typeface="Wingdings" charset="0"/>
        <a:buChar char="§"/>
        <a:defRPr>
          <a:solidFill>
            <a:srgbClr val="585C56"/>
          </a:solidFill>
          <a:latin typeface="Calibri"/>
          <a:ea typeface="MS PGothic" pitchFamily="34" charset="-128"/>
          <a:cs typeface="Calibri"/>
        </a:defRPr>
      </a:lvl4pPr>
      <a:lvl5pPr marL="2057400" indent="-228600" algn="l" rtl="0" eaLnBrk="1" fontAlgn="base" hangingPunct="1">
        <a:spcBef>
          <a:spcPct val="20000"/>
        </a:spcBef>
        <a:spcAft>
          <a:spcPct val="0"/>
        </a:spcAft>
        <a:buClr>
          <a:srgbClr val="FF0000"/>
        </a:buClr>
        <a:buSzPct val="80000"/>
        <a:buFont typeface="Arial" charset="0"/>
        <a:buChar char="•"/>
        <a:defRPr>
          <a:solidFill>
            <a:srgbClr val="585C56"/>
          </a:solidFill>
          <a:latin typeface="Calibri"/>
          <a:ea typeface="MS PGothic" pitchFamily="34" charset="-128"/>
          <a:cs typeface="Calibri"/>
        </a:defRPr>
      </a:lvl5pPr>
      <a:lvl6pPr marL="25146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6pPr>
      <a:lvl7pPr marL="29718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7pPr>
      <a:lvl8pPr marL="34290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8pPr>
      <a:lvl9pPr marL="3886200" indent="-228600" algn="l" rtl="0" eaLnBrk="1" fontAlgn="base" hangingPunct="1">
        <a:spcBef>
          <a:spcPct val="20000"/>
        </a:spcBef>
        <a:spcAft>
          <a:spcPct val="0"/>
        </a:spcAft>
        <a:buClr>
          <a:schemeClr val="tx2"/>
        </a:buClr>
        <a:buSzPct val="80000"/>
        <a:buFont typeface="Wingdings" pitchFamily="2" charset="2"/>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hyperlink" Target="https://www.cc.nih.gov/training/training/crt1.html"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s/_rels/slide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Research Ethics</a:t>
            </a:r>
          </a:p>
        </p:txBody>
      </p:sp>
      <p:sp>
        <p:nvSpPr>
          <p:cNvPr id="3" name="Subtitle 2"/>
          <p:cNvSpPr>
            <a:spLocks noGrp="1"/>
          </p:cNvSpPr>
          <p:nvPr>
            <p:ph type="subTitle" idx="1"/>
          </p:nvPr>
        </p:nvSpPr>
        <p:spPr>
          <a:xfrm>
            <a:off x="1371600" y="3657600"/>
            <a:ext cx="6400800" cy="1828800"/>
          </a:xfrm>
        </p:spPr>
        <p:txBody>
          <a:bodyPr/>
          <a:lstStyle/>
          <a:p>
            <a:r>
              <a:rPr lang="en-US" dirty="0"/>
              <a:t>CDC Operations Research Course</a:t>
            </a:r>
          </a:p>
          <a:p>
            <a:r>
              <a:rPr lang="en-US" dirty="0"/>
              <a:t>Add place and date</a:t>
            </a:r>
          </a:p>
          <a:p>
            <a:r>
              <a:rPr lang="en-US" dirty="0"/>
              <a:t>Add presenter name &amp; affiliation</a:t>
            </a:r>
          </a:p>
        </p:txBody>
      </p:sp>
    </p:spTree>
    <p:extLst>
      <p:ext uri="{BB962C8B-B14F-4D97-AF65-F5344CB8AC3E}">
        <p14:creationId xmlns:p14="http://schemas.microsoft.com/office/powerpoint/2010/main" val="17468281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274320"/>
            <a:ext cx="8229600" cy="1143000"/>
          </a:xfrm>
        </p:spPr>
        <p:txBody>
          <a:bodyPr/>
          <a:lstStyle/>
          <a:p>
            <a:pPr>
              <a:lnSpc>
                <a:spcPct val="90000"/>
              </a:lnSpc>
            </a:pPr>
            <a:r>
              <a:rPr lang="en-US" dirty="0"/>
              <a:t>Public health research: Definitions</a:t>
            </a:r>
          </a:p>
        </p:txBody>
      </p:sp>
      <p:sp>
        <p:nvSpPr>
          <p:cNvPr id="18435" name="Rectangle 3"/>
          <p:cNvSpPr>
            <a:spLocks noGrp="1" noChangeArrowheads="1"/>
          </p:cNvSpPr>
          <p:nvPr>
            <p:ph type="body" idx="1"/>
          </p:nvPr>
        </p:nvSpPr>
        <p:spPr>
          <a:xfrm>
            <a:off x="640079" y="1600200"/>
            <a:ext cx="8229600" cy="4572000"/>
          </a:xfrm>
        </p:spPr>
        <p:txBody>
          <a:bodyPr/>
          <a:lstStyle/>
          <a:p>
            <a:pPr>
              <a:lnSpc>
                <a:spcPct val="90000"/>
              </a:lnSpc>
              <a:spcAft>
                <a:spcPts val="600"/>
              </a:spcAft>
            </a:pPr>
            <a:r>
              <a:rPr lang="en-US" dirty="0"/>
              <a:t>Anonymous</a:t>
            </a:r>
          </a:p>
          <a:p>
            <a:pPr lvl="1">
              <a:lnSpc>
                <a:spcPct val="90000"/>
              </a:lnSpc>
            </a:pPr>
            <a:r>
              <a:rPr lang="en-US" sz="2800" dirty="0"/>
              <a:t>No identifiers ever collected</a:t>
            </a:r>
          </a:p>
          <a:p>
            <a:pPr>
              <a:lnSpc>
                <a:spcPct val="90000"/>
              </a:lnSpc>
              <a:spcAft>
                <a:spcPts val="600"/>
              </a:spcAft>
            </a:pPr>
            <a:r>
              <a:rPr lang="en-US" dirty="0" err="1"/>
              <a:t>Anonymized</a:t>
            </a:r>
            <a:endParaRPr lang="en-US" dirty="0"/>
          </a:p>
          <a:p>
            <a:pPr lvl="1">
              <a:lnSpc>
                <a:spcPct val="90000"/>
              </a:lnSpc>
            </a:pPr>
            <a:r>
              <a:rPr lang="en-US" sz="2800" dirty="0"/>
              <a:t>Identifiers removed</a:t>
            </a:r>
          </a:p>
          <a:p>
            <a:pPr>
              <a:lnSpc>
                <a:spcPct val="90000"/>
              </a:lnSpc>
              <a:spcAft>
                <a:spcPts val="600"/>
              </a:spcAft>
            </a:pPr>
            <a:r>
              <a:rPr lang="en-US" dirty="0"/>
              <a:t>Confidential</a:t>
            </a:r>
          </a:p>
          <a:p>
            <a:pPr lvl="1">
              <a:lnSpc>
                <a:spcPct val="90000"/>
              </a:lnSpc>
            </a:pPr>
            <a:r>
              <a:rPr lang="en-US" sz="2800" dirty="0"/>
              <a:t>Identifying information kept confidential</a:t>
            </a:r>
          </a:p>
          <a:p>
            <a:pPr>
              <a:lnSpc>
                <a:spcPct val="90000"/>
              </a:lnSpc>
              <a:spcAft>
                <a:spcPts val="600"/>
              </a:spcAft>
            </a:pPr>
            <a:r>
              <a:rPr lang="en-US" dirty="0"/>
              <a:t>Linked</a:t>
            </a:r>
          </a:p>
          <a:p>
            <a:pPr lvl="1">
              <a:lnSpc>
                <a:spcPct val="90000"/>
              </a:lnSpc>
              <a:spcAft>
                <a:spcPts val="600"/>
              </a:spcAft>
            </a:pPr>
            <a:r>
              <a:rPr lang="en-US" sz="2800" dirty="0"/>
              <a:t>Test data and specimen linked to patient by a code or name</a:t>
            </a:r>
          </a:p>
        </p:txBody>
      </p:sp>
    </p:spTree>
    <p:extLst>
      <p:ext uri="{BB962C8B-B14F-4D97-AF65-F5344CB8AC3E}">
        <p14:creationId xmlns:p14="http://schemas.microsoft.com/office/powerpoint/2010/main" val="38489331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4320"/>
            <a:ext cx="8229600" cy="1143000"/>
          </a:xfrm>
        </p:spPr>
        <p:txBody>
          <a:bodyPr/>
          <a:lstStyle/>
          <a:p>
            <a:r>
              <a:rPr lang="en-US" dirty="0"/>
              <a:t>Informed consent</a:t>
            </a:r>
          </a:p>
        </p:txBody>
      </p:sp>
      <p:sp>
        <p:nvSpPr>
          <p:cNvPr id="19459" name="Rectangle 3"/>
          <p:cNvSpPr>
            <a:spLocks noGrp="1" noChangeArrowheads="1"/>
          </p:cNvSpPr>
          <p:nvPr>
            <p:ph type="body" idx="1"/>
          </p:nvPr>
        </p:nvSpPr>
        <p:spPr>
          <a:xfrm>
            <a:off x="640080" y="1600200"/>
            <a:ext cx="8229600" cy="3657600"/>
          </a:xfrm>
        </p:spPr>
        <p:txBody>
          <a:bodyPr/>
          <a:lstStyle/>
          <a:p>
            <a:r>
              <a:rPr lang="en-US" dirty="0"/>
              <a:t>Participation is voluntary</a:t>
            </a:r>
          </a:p>
          <a:p>
            <a:r>
              <a:rPr lang="en-US" dirty="0"/>
              <a:t>Risks/benefits of participation clearly explained</a:t>
            </a:r>
          </a:p>
          <a:p>
            <a:r>
              <a:rPr lang="en-US" dirty="0"/>
              <a:t>Participant gives written or verbal consent</a:t>
            </a:r>
          </a:p>
          <a:p>
            <a:r>
              <a:rPr lang="en-US" dirty="0"/>
              <a:t>Community consent now recognized</a:t>
            </a:r>
          </a:p>
        </p:txBody>
      </p:sp>
    </p:spTree>
    <p:extLst>
      <p:ext uri="{BB962C8B-B14F-4D97-AF65-F5344CB8AC3E}">
        <p14:creationId xmlns:p14="http://schemas.microsoft.com/office/powerpoint/2010/main" val="39931139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Grp="1" noChangeArrowheads="1"/>
          </p:cNvSpPr>
          <p:nvPr>
            <p:ph type="body" idx="1"/>
          </p:nvPr>
        </p:nvSpPr>
        <p:spPr>
          <a:xfrm>
            <a:off x="640080" y="1600199"/>
            <a:ext cx="8229600" cy="4572000"/>
          </a:xfrm>
        </p:spPr>
        <p:txBody>
          <a:bodyPr/>
          <a:lstStyle/>
          <a:p>
            <a:pPr>
              <a:lnSpc>
                <a:spcPct val="90000"/>
              </a:lnSpc>
            </a:pPr>
            <a:r>
              <a:rPr lang="en-US" dirty="0"/>
              <a:t>Research description</a:t>
            </a:r>
          </a:p>
          <a:p>
            <a:pPr>
              <a:lnSpc>
                <a:spcPct val="90000"/>
              </a:lnSpc>
            </a:pPr>
            <a:r>
              <a:rPr lang="en-US" dirty="0"/>
              <a:t>Risks</a:t>
            </a:r>
          </a:p>
          <a:p>
            <a:pPr>
              <a:lnSpc>
                <a:spcPct val="90000"/>
              </a:lnSpc>
            </a:pPr>
            <a:r>
              <a:rPr lang="en-US" dirty="0"/>
              <a:t>Benefits</a:t>
            </a:r>
          </a:p>
          <a:p>
            <a:pPr>
              <a:lnSpc>
                <a:spcPct val="90000"/>
              </a:lnSpc>
            </a:pPr>
            <a:r>
              <a:rPr lang="en-US" dirty="0"/>
              <a:t>Alternatives</a:t>
            </a:r>
          </a:p>
          <a:p>
            <a:pPr>
              <a:lnSpc>
                <a:spcPct val="90000"/>
              </a:lnSpc>
            </a:pPr>
            <a:r>
              <a:rPr lang="en-US" dirty="0"/>
              <a:t>Confidentiality</a:t>
            </a:r>
          </a:p>
          <a:p>
            <a:pPr>
              <a:lnSpc>
                <a:spcPct val="90000"/>
              </a:lnSpc>
            </a:pPr>
            <a:r>
              <a:rPr lang="en-US" dirty="0"/>
              <a:t>Compensation</a:t>
            </a:r>
          </a:p>
          <a:p>
            <a:pPr>
              <a:lnSpc>
                <a:spcPct val="90000"/>
              </a:lnSpc>
            </a:pPr>
            <a:r>
              <a:rPr lang="en-US" dirty="0"/>
              <a:t>Voluntary participation</a:t>
            </a:r>
          </a:p>
          <a:p>
            <a:pPr>
              <a:lnSpc>
                <a:spcPct val="90000"/>
              </a:lnSpc>
            </a:pPr>
            <a:r>
              <a:rPr lang="en-US" dirty="0"/>
              <a:t>Contacts</a:t>
            </a:r>
          </a:p>
        </p:txBody>
      </p:sp>
      <p:pic>
        <p:nvPicPr>
          <p:cNvPr id="2" name="Picture 1"/>
          <p:cNvPicPr>
            <a:picLocks noChangeAspect="1"/>
          </p:cNvPicPr>
          <p:nvPr/>
        </p:nvPicPr>
        <p:blipFill>
          <a:blip r:embed="rId3"/>
          <a:stretch>
            <a:fillRect/>
          </a:stretch>
        </p:blipFill>
        <p:spPr>
          <a:xfrm>
            <a:off x="4194632" y="2416175"/>
            <a:ext cx="3810000" cy="2476500"/>
          </a:xfrm>
          <a:prstGeom prst="rect">
            <a:avLst/>
          </a:prstGeom>
        </p:spPr>
      </p:pic>
      <p:sp>
        <p:nvSpPr>
          <p:cNvPr id="20482" name="Rectangle 2"/>
          <p:cNvSpPr>
            <a:spLocks noGrp="1" noChangeArrowheads="1"/>
          </p:cNvSpPr>
          <p:nvPr>
            <p:ph type="title"/>
          </p:nvPr>
        </p:nvSpPr>
        <p:spPr/>
        <p:txBody>
          <a:bodyPr/>
          <a:lstStyle/>
          <a:p>
            <a:r>
              <a:rPr lang="en-US" dirty="0"/>
              <a:t>Elements of informed consent</a:t>
            </a:r>
          </a:p>
        </p:txBody>
      </p:sp>
      <p:sp>
        <p:nvSpPr>
          <p:cNvPr id="483332" name="Text Box 4"/>
          <p:cNvSpPr txBox="1">
            <a:spLocks noChangeArrowheads="1"/>
          </p:cNvSpPr>
          <p:nvPr/>
        </p:nvSpPr>
        <p:spPr bwMode="auto">
          <a:xfrm>
            <a:off x="5554118" y="1795947"/>
            <a:ext cx="3589882" cy="1569660"/>
          </a:xfrm>
          <a:prstGeom prst="rect">
            <a:avLst/>
          </a:prstGeom>
          <a:noFill/>
          <a:ln w="9525">
            <a:noFill/>
            <a:miter lim="800000"/>
            <a:headEnd/>
            <a:tailEnd/>
          </a:ln>
        </p:spPr>
        <p:txBody>
          <a:bodyPr wrap="square">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lgn="ctr">
              <a:spcBef>
                <a:spcPct val="50000"/>
              </a:spcBef>
            </a:pPr>
            <a:r>
              <a:rPr lang="en-US" b="0" i="1" dirty="0">
                <a:solidFill>
                  <a:srgbClr val="FF6600"/>
                </a:solidFill>
                <a:latin typeface="Calibri"/>
                <a:cs typeface="Calibri"/>
              </a:rPr>
              <a:t>Make sure data is stored according to ethical guidelines.</a:t>
            </a:r>
          </a:p>
        </p:txBody>
      </p:sp>
    </p:spTree>
    <p:extLst>
      <p:ext uri="{BB962C8B-B14F-4D97-AF65-F5344CB8AC3E}">
        <p14:creationId xmlns:p14="http://schemas.microsoft.com/office/powerpoint/2010/main" val="10248598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83332"/>
                                        </p:tgtEl>
                                        <p:attrNameLst>
                                          <p:attrName>style.visibility</p:attrName>
                                        </p:attrNameLst>
                                      </p:cBhvr>
                                      <p:to>
                                        <p:strVal val="visible"/>
                                      </p:to>
                                    </p:set>
                                    <p:anim calcmode="lin" valueType="num">
                                      <p:cBhvr>
                                        <p:cTn id="7" dur="1000" fill="hold"/>
                                        <p:tgtEl>
                                          <p:spTgt spid="483332"/>
                                        </p:tgtEl>
                                        <p:attrNameLst>
                                          <p:attrName>ppt_w</p:attrName>
                                        </p:attrNameLst>
                                      </p:cBhvr>
                                      <p:tavLst>
                                        <p:tav tm="0">
                                          <p:val>
                                            <p:strVal val="#ppt_w*0.70"/>
                                          </p:val>
                                        </p:tav>
                                        <p:tav tm="100000">
                                          <p:val>
                                            <p:strVal val="#ppt_w"/>
                                          </p:val>
                                        </p:tav>
                                      </p:tavLst>
                                    </p:anim>
                                    <p:anim calcmode="lin" valueType="num">
                                      <p:cBhvr>
                                        <p:cTn id="8" dur="1000" fill="hold"/>
                                        <p:tgtEl>
                                          <p:spTgt spid="483332"/>
                                        </p:tgtEl>
                                        <p:attrNameLst>
                                          <p:attrName>ppt_h</p:attrName>
                                        </p:attrNameLst>
                                      </p:cBhvr>
                                      <p:tavLst>
                                        <p:tav tm="0">
                                          <p:val>
                                            <p:strVal val="#ppt_h"/>
                                          </p:val>
                                        </p:tav>
                                        <p:tav tm="100000">
                                          <p:val>
                                            <p:strVal val="#ppt_h"/>
                                          </p:val>
                                        </p:tav>
                                      </p:tavLst>
                                    </p:anim>
                                    <p:animEffect transition="in" filter="fade">
                                      <p:cBhvr>
                                        <p:cTn id="9" dur="1000"/>
                                        <p:tgtEl>
                                          <p:spTgt spid="483332"/>
                                        </p:tgtEl>
                                      </p:cBhvr>
                                    </p:animEffect>
                                  </p:childTnLst>
                                </p:cTn>
                              </p:par>
                              <p:par>
                                <p:cTn id="10" presetID="10" presetClass="entr" presetSubtype="0"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7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333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640080"/>
            <a:ext cx="8229600" cy="1139825"/>
          </a:xfrm>
        </p:spPr>
        <p:txBody>
          <a:bodyPr/>
          <a:lstStyle/>
          <a:p>
            <a:pPr>
              <a:lnSpc>
                <a:spcPct val="90000"/>
              </a:lnSpc>
            </a:pPr>
            <a:r>
              <a:rPr lang="en-US" dirty="0"/>
              <a:t>Informed consent participant requirements</a:t>
            </a:r>
          </a:p>
        </p:txBody>
      </p:sp>
      <p:sp>
        <p:nvSpPr>
          <p:cNvPr id="21507" name="Rectangle 3"/>
          <p:cNvSpPr>
            <a:spLocks noGrp="1" noChangeArrowheads="1"/>
          </p:cNvSpPr>
          <p:nvPr>
            <p:ph type="body" idx="1"/>
          </p:nvPr>
        </p:nvSpPr>
        <p:spPr>
          <a:xfrm>
            <a:off x="548640" y="2057400"/>
            <a:ext cx="8229600" cy="3657600"/>
          </a:xfrm>
        </p:spPr>
        <p:txBody>
          <a:bodyPr/>
          <a:lstStyle/>
          <a:p>
            <a:r>
              <a:rPr lang="en-US" dirty="0"/>
              <a:t>Capacity – Does the participant have the ability to understand?  </a:t>
            </a:r>
          </a:p>
          <a:p>
            <a:pPr lvl="1"/>
            <a:r>
              <a:rPr lang="en-US" dirty="0"/>
              <a:t>Clinically determined, task specific</a:t>
            </a:r>
          </a:p>
          <a:p>
            <a:r>
              <a:rPr lang="en-US" dirty="0"/>
              <a:t>Comprehension – Does the participant fully understand the risks, benefits, alternatives?</a:t>
            </a:r>
          </a:p>
        </p:txBody>
      </p:sp>
    </p:spTree>
    <p:extLst>
      <p:ext uri="{BB962C8B-B14F-4D97-AF65-F5344CB8AC3E}">
        <p14:creationId xmlns:p14="http://schemas.microsoft.com/office/powerpoint/2010/main" val="2828872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274320"/>
            <a:ext cx="8229600" cy="1143000"/>
          </a:xfrm>
        </p:spPr>
        <p:txBody>
          <a:bodyPr/>
          <a:lstStyle/>
          <a:p>
            <a:r>
              <a:rPr lang="en-US" dirty="0"/>
              <a:t>Confidentiality</a:t>
            </a:r>
          </a:p>
        </p:txBody>
      </p:sp>
      <p:sp>
        <p:nvSpPr>
          <p:cNvPr id="22531" name="Rectangle 3"/>
          <p:cNvSpPr>
            <a:spLocks noGrp="1" noChangeArrowheads="1"/>
          </p:cNvSpPr>
          <p:nvPr>
            <p:ph type="body" idx="1"/>
          </p:nvPr>
        </p:nvSpPr>
        <p:spPr>
          <a:xfrm>
            <a:off x="548640" y="1600200"/>
            <a:ext cx="8229600" cy="4572000"/>
          </a:xfrm>
        </p:spPr>
        <p:txBody>
          <a:bodyPr/>
          <a:lstStyle/>
          <a:p>
            <a:pPr>
              <a:lnSpc>
                <a:spcPct val="90000"/>
              </a:lnSpc>
            </a:pPr>
            <a:r>
              <a:rPr lang="en-US" dirty="0"/>
              <a:t>All patient medical information confidential</a:t>
            </a:r>
          </a:p>
          <a:p>
            <a:pPr>
              <a:lnSpc>
                <a:spcPct val="90000"/>
              </a:lnSpc>
            </a:pPr>
            <a:r>
              <a:rPr lang="en-US" dirty="0"/>
              <a:t>Documents should be stored in secure location</a:t>
            </a:r>
          </a:p>
          <a:p>
            <a:pPr lvl="1">
              <a:lnSpc>
                <a:spcPct val="90000"/>
              </a:lnSpc>
            </a:pPr>
            <a:r>
              <a:rPr lang="en-US" dirty="0"/>
              <a:t>TB registers, ART registers</a:t>
            </a:r>
          </a:p>
          <a:p>
            <a:pPr>
              <a:lnSpc>
                <a:spcPct val="90000"/>
              </a:lnSpc>
            </a:pPr>
            <a:r>
              <a:rPr lang="en-US" dirty="0"/>
              <a:t>Destroy unnecessary/duplicate paperwork</a:t>
            </a:r>
          </a:p>
          <a:p>
            <a:pPr>
              <a:lnSpc>
                <a:spcPct val="90000"/>
              </a:lnSpc>
            </a:pPr>
            <a:r>
              <a:rPr lang="en-US" dirty="0"/>
              <a:t>Service referrals must remain confidential</a:t>
            </a:r>
          </a:p>
          <a:p>
            <a:pPr>
              <a:lnSpc>
                <a:spcPct val="90000"/>
              </a:lnSpc>
            </a:pPr>
            <a:r>
              <a:rPr lang="en-US" dirty="0"/>
              <a:t>Share on “need to know” basis</a:t>
            </a:r>
          </a:p>
          <a:p>
            <a:pPr>
              <a:lnSpc>
                <a:spcPct val="90000"/>
              </a:lnSpc>
            </a:pPr>
            <a:r>
              <a:rPr lang="en-US" dirty="0"/>
              <a:t>Programs should consider written policies</a:t>
            </a:r>
          </a:p>
        </p:txBody>
      </p:sp>
      <p:sp>
        <p:nvSpPr>
          <p:cNvPr id="22532" name="Text Box 4"/>
          <p:cNvSpPr txBox="1">
            <a:spLocks noChangeArrowheads="1"/>
          </p:cNvSpPr>
          <p:nvPr/>
        </p:nvSpPr>
        <p:spPr bwMode="auto">
          <a:xfrm>
            <a:off x="169333" y="6521450"/>
            <a:ext cx="2641600" cy="3365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3200" b="1">
                <a:solidFill>
                  <a:schemeClr val="tx1"/>
                </a:solidFill>
                <a:latin typeface="Arial" charset="0"/>
                <a:ea typeface="ＭＳ Ｐゴシック" charset="0"/>
              </a:defRPr>
            </a:lvl1pPr>
            <a:lvl2pPr>
              <a:defRPr sz="3200">
                <a:solidFill>
                  <a:schemeClr val="tx1"/>
                </a:solidFill>
                <a:latin typeface="Arial" charset="0"/>
                <a:ea typeface="ＭＳ Ｐゴシック" charset="0"/>
              </a:defRPr>
            </a:lvl2pPr>
            <a:lvl3pPr>
              <a:defRPr sz="3200">
                <a:solidFill>
                  <a:schemeClr val="tx1"/>
                </a:solidFill>
                <a:latin typeface="Arial" charset="0"/>
                <a:ea typeface="ＭＳ Ｐゴシック" charset="0"/>
              </a:defRPr>
            </a:lvl3pPr>
            <a:lvl4pPr>
              <a:defRPr sz="3200">
                <a:solidFill>
                  <a:schemeClr val="tx1"/>
                </a:solidFill>
                <a:latin typeface="Arial" charset="0"/>
                <a:ea typeface="ＭＳ Ｐゴシック" charset="0"/>
              </a:defRPr>
            </a:lvl4pPr>
            <a:lvl5pPr>
              <a:defRPr sz="3200">
                <a:solidFill>
                  <a:schemeClr val="tx1"/>
                </a:solidFill>
                <a:latin typeface="Arial" charset="0"/>
                <a:ea typeface="ＭＳ Ｐゴシック" charset="0"/>
              </a:defRPr>
            </a:lvl5pPr>
            <a:lvl6pPr>
              <a:defRPr sz="3200">
                <a:solidFill>
                  <a:schemeClr val="tx1"/>
                </a:solidFill>
                <a:latin typeface="Arial" charset="0"/>
                <a:ea typeface="ＭＳ Ｐゴシック" charset="0"/>
              </a:defRPr>
            </a:lvl6pPr>
            <a:lvl7pPr>
              <a:defRPr sz="3200">
                <a:solidFill>
                  <a:schemeClr val="tx1"/>
                </a:solidFill>
                <a:latin typeface="Arial" charset="0"/>
                <a:ea typeface="ＭＳ Ｐゴシック" charset="0"/>
              </a:defRPr>
            </a:lvl7pPr>
            <a:lvl8pPr>
              <a:defRPr sz="3200">
                <a:solidFill>
                  <a:schemeClr val="tx1"/>
                </a:solidFill>
                <a:latin typeface="Arial" charset="0"/>
                <a:ea typeface="ＭＳ Ｐゴシック" charset="0"/>
              </a:defRPr>
            </a:lvl8pPr>
            <a:lvl9pPr>
              <a:defRPr sz="3200">
                <a:solidFill>
                  <a:schemeClr val="tx1"/>
                </a:solidFill>
                <a:latin typeface="Arial" charset="0"/>
                <a:ea typeface="ＭＳ Ｐゴシック" charset="0"/>
              </a:defRPr>
            </a:lvl9pPr>
          </a:lstStyle>
          <a:p>
            <a:pPr>
              <a:spcBef>
                <a:spcPct val="50000"/>
              </a:spcBef>
            </a:pPr>
            <a:r>
              <a:rPr lang="en-US" sz="1600" i="1" dirty="0">
                <a:latin typeface="Calibri"/>
              </a:rPr>
              <a:t>MMWR 1999; 48:  RR-13</a:t>
            </a:r>
          </a:p>
        </p:txBody>
      </p:sp>
    </p:spTree>
    <p:extLst>
      <p:ext uri="{BB962C8B-B14F-4D97-AF65-F5344CB8AC3E}">
        <p14:creationId xmlns:p14="http://schemas.microsoft.com/office/powerpoint/2010/main" val="26118109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274320"/>
            <a:ext cx="8229600" cy="1143000"/>
          </a:xfrm>
        </p:spPr>
        <p:txBody>
          <a:bodyPr/>
          <a:lstStyle/>
          <a:p>
            <a:r>
              <a:rPr lang="en-US" dirty="0"/>
              <a:t>Linked data</a:t>
            </a:r>
          </a:p>
        </p:txBody>
      </p:sp>
      <p:sp>
        <p:nvSpPr>
          <p:cNvPr id="23555" name="Rectangle 3"/>
          <p:cNvSpPr>
            <a:spLocks noGrp="1" noChangeArrowheads="1"/>
          </p:cNvSpPr>
          <p:nvPr>
            <p:ph type="body" idx="1"/>
          </p:nvPr>
        </p:nvSpPr>
        <p:spPr>
          <a:xfrm>
            <a:off x="548639" y="1600200"/>
            <a:ext cx="8229600" cy="4572000"/>
          </a:xfrm>
        </p:spPr>
        <p:txBody>
          <a:bodyPr/>
          <a:lstStyle/>
          <a:p>
            <a:pPr>
              <a:lnSpc>
                <a:spcPct val="90000"/>
              </a:lnSpc>
              <a:spcAft>
                <a:spcPts val="1000"/>
              </a:spcAft>
            </a:pPr>
            <a:r>
              <a:rPr lang="en-US" sz="3000" dirty="0">
                <a:solidFill>
                  <a:schemeClr val="bg2">
                    <a:lumMod val="50000"/>
                    <a:lumOff val="50000"/>
                  </a:schemeClr>
                </a:solidFill>
              </a:rPr>
              <a:t>Data are considered linked even when identified only by a code number as long as that code number can be traced back to the individual</a:t>
            </a:r>
          </a:p>
          <a:p>
            <a:pPr>
              <a:lnSpc>
                <a:spcPct val="90000"/>
              </a:lnSpc>
              <a:spcAft>
                <a:spcPts val="1000"/>
              </a:spcAft>
            </a:pPr>
            <a:r>
              <a:rPr lang="en-US" sz="3000" dirty="0">
                <a:solidFill>
                  <a:srgbClr val="FF6600"/>
                </a:solidFill>
              </a:rPr>
              <a:t>Remove personal identifiers as soon as possible</a:t>
            </a:r>
          </a:p>
          <a:p>
            <a:pPr lvl="1">
              <a:lnSpc>
                <a:spcPct val="90000"/>
              </a:lnSpc>
              <a:spcAft>
                <a:spcPts val="1000"/>
              </a:spcAft>
            </a:pPr>
            <a:r>
              <a:rPr lang="en-US" dirty="0"/>
              <a:t>Generally not needed for surveillance beyond facility level</a:t>
            </a:r>
          </a:p>
          <a:p>
            <a:pPr>
              <a:lnSpc>
                <a:spcPct val="90000"/>
              </a:lnSpc>
              <a:spcAft>
                <a:spcPts val="1000"/>
              </a:spcAft>
            </a:pPr>
            <a:r>
              <a:rPr lang="en-US" sz="3000" dirty="0"/>
              <a:t>Collect and report aggregated data where possible</a:t>
            </a:r>
          </a:p>
          <a:p>
            <a:pPr>
              <a:lnSpc>
                <a:spcPct val="90000"/>
              </a:lnSpc>
              <a:spcAft>
                <a:spcPts val="1000"/>
              </a:spcAft>
            </a:pPr>
            <a:r>
              <a:rPr lang="en-US" sz="3000" dirty="0"/>
              <a:t>Databases with passwords/encryption</a:t>
            </a:r>
          </a:p>
        </p:txBody>
      </p:sp>
    </p:spTree>
    <p:extLst>
      <p:ext uri="{BB962C8B-B14F-4D97-AF65-F5344CB8AC3E}">
        <p14:creationId xmlns:p14="http://schemas.microsoft.com/office/powerpoint/2010/main" val="25511371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320"/>
            <a:ext cx="8229600" cy="1143000"/>
          </a:xfrm>
        </p:spPr>
        <p:txBody>
          <a:bodyPr/>
          <a:lstStyle/>
          <a:p>
            <a:r>
              <a:rPr lang="en-US" dirty="0"/>
              <a:t>Ethical rules derive from codes</a:t>
            </a:r>
          </a:p>
        </p:txBody>
      </p:sp>
      <p:sp>
        <p:nvSpPr>
          <p:cNvPr id="24579" name="Rectangle 3"/>
          <p:cNvSpPr>
            <a:spLocks noGrp="1" noChangeArrowheads="1"/>
          </p:cNvSpPr>
          <p:nvPr>
            <p:ph type="body" idx="1"/>
          </p:nvPr>
        </p:nvSpPr>
        <p:spPr>
          <a:xfrm>
            <a:off x="548640" y="1600200"/>
            <a:ext cx="8229600" cy="4572000"/>
          </a:xfrm>
        </p:spPr>
        <p:txBody>
          <a:bodyPr/>
          <a:lstStyle/>
          <a:p>
            <a:r>
              <a:rPr lang="en-US" dirty="0"/>
              <a:t>Well-being of participant is prioritized</a:t>
            </a:r>
          </a:p>
          <a:p>
            <a:r>
              <a:rPr lang="en-US" dirty="0"/>
              <a:t>Written informed consent</a:t>
            </a:r>
          </a:p>
          <a:p>
            <a:r>
              <a:rPr lang="en-US" dirty="0"/>
              <a:t>Participant free to stop at anytime</a:t>
            </a:r>
          </a:p>
          <a:p>
            <a:r>
              <a:rPr lang="en-US" dirty="0"/>
              <a:t>Research approved by ethics committee</a:t>
            </a:r>
          </a:p>
          <a:p>
            <a:r>
              <a:rPr lang="en-US" dirty="0"/>
              <a:t>Sensitive data on individuals protected</a:t>
            </a:r>
          </a:p>
          <a:p>
            <a:r>
              <a:rPr lang="en-US" dirty="0"/>
              <a:t>Continuing review of approved research</a:t>
            </a:r>
          </a:p>
        </p:txBody>
      </p:sp>
    </p:spTree>
    <p:extLst>
      <p:ext uri="{BB962C8B-B14F-4D97-AF65-F5344CB8AC3E}">
        <p14:creationId xmlns:p14="http://schemas.microsoft.com/office/powerpoint/2010/main" val="27165482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640080"/>
            <a:ext cx="8229600" cy="1139825"/>
          </a:xfrm>
        </p:spPr>
        <p:txBody>
          <a:bodyPr/>
          <a:lstStyle/>
          <a:p>
            <a:pPr>
              <a:lnSpc>
                <a:spcPct val="90000"/>
              </a:lnSpc>
            </a:pPr>
            <a:r>
              <a:rPr lang="en-US" dirty="0"/>
              <a:t>Ethical review by Institutional Review Boards (IRB)</a:t>
            </a:r>
          </a:p>
        </p:txBody>
      </p:sp>
      <p:sp>
        <p:nvSpPr>
          <p:cNvPr id="25603" name="Rectangle 3"/>
          <p:cNvSpPr>
            <a:spLocks noGrp="1" noChangeArrowheads="1"/>
          </p:cNvSpPr>
          <p:nvPr>
            <p:ph type="body" idx="1"/>
          </p:nvPr>
        </p:nvSpPr>
        <p:spPr>
          <a:xfrm>
            <a:off x="551903" y="1600200"/>
            <a:ext cx="8229600" cy="3657600"/>
          </a:xfrm>
        </p:spPr>
        <p:txBody>
          <a:bodyPr/>
          <a:lstStyle/>
          <a:p>
            <a:pPr marL="0" indent="0">
              <a:buNone/>
            </a:pPr>
            <a:endParaRPr lang="en-US" dirty="0"/>
          </a:p>
          <a:p>
            <a:r>
              <a:rPr lang="en-US" dirty="0"/>
              <a:t>Self review by researcher or manager not sufficient for compliance with letter or spirit of ethical review</a:t>
            </a:r>
          </a:p>
          <a:p>
            <a:r>
              <a:rPr lang="en-US" dirty="0"/>
              <a:t>IRB must be registered with the government</a:t>
            </a:r>
          </a:p>
        </p:txBody>
      </p:sp>
    </p:spTree>
    <p:extLst>
      <p:ext uri="{BB962C8B-B14F-4D97-AF65-F5344CB8AC3E}">
        <p14:creationId xmlns:p14="http://schemas.microsoft.com/office/powerpoint/2010/main" val="2580785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319"/>
            <a:ext cx="8229600" cy="1143000"/>
          </a:xfrm>
        </p:spPr>
        <p:txBody>
          <a:bodyPr/>
          <a:lstStyle/>
          <a:p>
            <a:pPr>
              <a:lnSpc>
                <a:spcPct val="90000"/>
              </a:lnSpc>
            </a:pPr>
            <a:r>
              <a:rPr lang="en-US" dirty="0"/>
              <a:t>Ethical review by multiple IRB?</a:t>
            </a:r>
          </a:p>
        </p:txBody>
      </p:sp>
      <p:sp>
        <p:nvSpPr>
          <p:cNvPr id="26627" name="Rectangle 3"/>
          <p:cNvSpPr>
            <a:spLocks noGrp="1" noChangeArrowheads="1"/>
          </p:cNvSpPr>
          <p:nvPr>
            <p:ph type="body" idx="1"/>
          </p:nvPr>
        </p:nvSpPr>
        <p:spPr>
          <a:xfrm>
            <a:off x="548640" y="1627631"/>
            <a:ext cx="8229600" cy="4572000"/>
          </a:xfrm>
        </p:spPr>
        <p:txBody>
          <a:bodyPr/>
          <a:lstStyle/>
          <a:p>
            <a:pPr>
              <a:lnSpc>
                <a:spcPct val="90000"/>
              </a:lnSpc>
            </a:pPr>
            <a:r>
              <a:rPr lang="en-US" dirty="0"/>
              <a:t>Research may be subject to review by more than one IRB</a:t>
            </a:r>
          </a:p>
          <a:p>
            <a:pPr lvl="1">
              <a:lnSpc>
                <a:spcPct val="90000"/>
              </a:lnSpc>
            </a:pPr>
            <a:r>
              <a:rPr lang="en-US" dirty="0"/>
              <a:t>Review board in host country, review board in country of research group, institution IRB</a:t>
            </a:r>
          </a:p>
          <a:p>
            <a:pPr lvl="1">
              <a:lnSpc>
                <a:spcPct val="90000"/>
              </a:lnSpc>
            </a:pPr>
            <a:r>
              <a:rPr lang="en-US" dirty="0"/>
              <a:t>IRB in country of research group must have knowledge of host country relevant to research (e.g., for a </a:t>
            </a:r>
            <a:r>
              <a:rPr lang="en-US" dirty="0" err="1"/>
              <a:t>microbiocide</a:t>
            </a:r>
            <a:r>
              <a:rPr lang="en-US" dirty="0"/>
              <a:t> study in Thailand, knowledge of laws governing sex work)</a:t>
            </a:r>
          </a:p>
          <a:p>
            <a:pPr>
              <a:lnSpc>
                <a:spcPct val="90000"/>
              </a:lnSpc>
            </a:pPr>
            <a:r>
              <a:rPr lang="en-US" sz="3400" dirty="0"/>
              <a:t>Research must be approved by </a:t>
            </a:r>
            <a:r>
              <a:rPr lang="en-US" sz="3400" u="sng" dirty="0"/>
              <a:t>all</a:t>
            </a:r>
            <a:r>
              <a:rPr lang="en-US" sz="3400" dirty="0"/>
              <a:t> boards</a:t>
            </a:r>
          </a:p>
        </p:txBody>
      </p:sp>
    </p:spTree>
    <p:extLst>
      <p:ext uri="{BB962C8B-B14F-4D97-AF65-F5344CB8AC3E}">
        <p14:creationId xmlns:p14="http://schemas.microsoft.com/office/powerpoint/2010/main" val="32559586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Investigator responsibility</a:t>
            </a:r>
          </a:p>
        </p:txBody>
      </p:sp>
      <p:sp>
        <p:nvSpPr>
          <p:cNvPr id="3" name="Content Placeholder 2"/>
          <p:cNvSpPr>
            <a:spLocks noGrp="1"/>
          </p:cNvSpPr>
          <p:nvPr>
            <p:ph idx="1"/>
          </p:nvPr>
        </p:nvSpPr>
        <p:spPr>
          <a:xfrm>
            <a:off x="548640" y="1600200"/>
            <a:ext cx="8229600" cy="4114800"/>
          </a:xfrm>
        </p:spPr>
        <p:txBody>
          <a:bodyPr/>
          <a:lstStyle/>
          <a:p>
            <a:r>
              <a:rPr lang="en-US" dirty="0"/>
              <a:t>Investigate and comply with own national/local/institutional research guidance on ethics and IRB policies</a:t>
            </a:r>
          </a:p>
          <a:p>
            <a:pPr>
              <a:spcAft>
                <a:spcPts val="2400"/>
              </a:spcAft>
            </a:pPr>
            <a:r>
              <a:rPr lang="en-US" dirty="0"/>
              <a:t>Be aware of issues of scientific misconduct, authorship, and conflicts of interest</a:t>
            </a:r>
          </a:p>
          <a:p>
            <a:pPr marL="0" indent="0">
              <a:buNone/>
            </a:pPr>
            <a:r>
              <a:rPr lang="en-US" sz="2800" i="1" dirty="0">
                <a:solidFill>
                  <a:srgbClr val="E2BB0F"/>
                </a:solidFill>
                <a:latin typeface="Wingdings"/>
                <a:ea typeface="Wingdings"/>
                <a:cs typeface="Wingdings"/>
                <a:sym typeface="Wingdings"/>
              </a:rPr>
              <a:t></a:t>
            </a:r>
            <a:r>
              <a:rPr lang="en-US" sz="2800" i="1" dirty="0">
                <a:solidFill>
                  <a:srgbClr val="E2BB0F"/>
                </a:solidFill>
                <a:ea typeface="Wingdings"/>
                <a:sym typeface="Wingdings"/>
              </a:rPr>
              <a:t> </a:t>
            </a:r>
            <a:r>
              <a:rPr lang="en-US" i="1" dirty="0">
                <a:solidFill>
                  <a:schemeClr val="accent6">
                    <a:lumMod val="75000"/>
                  </a:schemeClr>
                </a:solidFill>
              </a:rPr>
              <a:t>Maintain scientific integrity and public trust</a:t>
            </a:r>
            <a:endParaRPr lang="en-US" dirty="0"/>
          </a:p>
        </p:txBody>
      </p:sp>
    </p:spTree>
    <p:extLst>
      <p:ext uri="{BB962C8B-B14F-4D97-AF65-F5344CB8AC3E}">
        <p14:creationId xmlns:p14="http://schemas.microsoft.com/office/powerpoint/2010/main" val="9422681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dirty="0"/>
              <a:t>Overview</a:t>
            </a:r>
          </a:p>
        </p:txBody>
      </p:sp>
      <p:sp>
        <p:nvSpPr>
          <p:cNvPr id="3075" name="Rectangle 3"/>
          <p:cNvSpPr>
            <a:spLocks noGrp="1" noChangeArrowheads="1"/>
          </p:cNvSpPr>
          <p:nvPr>
            <p:ph type="body" idx="1"/>
          </p:nvPr>
        </p:nvSpPr>
        <p:spPr>
          <a:xfrm>
            <a:off x="548640" y="1563624"/>
            <a:ext cx="7772400" cy="4374711"/>
          </a:xfrm>
        </p:spPr>
        <p:txBody>
          <a:bodyPr/>
          <a:lstStyle/>
          <a:p>
            <a:pPr>
              <a:lnSpc>
                <a:spcPct val="90000"/>
              </a:lnSpc>
            </a:pPr>
            <a:r>
              <a:rPr lang="en-US" dirty="0"/>
              <a:t>Introduction/Background</a:t>
            </a:r>
          </a:p>
          <a:p>
            <a:pPr>
              <a:lnSpc>
                <a:spcPct val="90000"/>
              </a:lnSpc>
            </a:pPr>
            <a:r>
              <a:rPr lang="en-US" dirty="0"/>
              <a:t>Establishment of ethical codes, policies and guidelines</a:t>
            </a:r>
          </a:p>
          <a:p>
            <a:pPr>
              <a:lnSpc>
                <a:spcPct val="90000"/>
              </a:lnSpc>
            </a:pPr>
            <a:r>
              <a:rPr lang="en-US" dirty="0"/>
              <a:t>Informed consent &amp; ethical principles</a:t>
            </a:r>
          </a:p>
          <a:p>
            <a:pPr>
              <a:lnSpc>
                <a:spcPct val="90000"/>
              </a:lnSpc>
            </a:pPr>
            <a:r>
              <a:rPr lang="en-US" dirty="0"/>
              <a:t>Institutional review board </a:t>
            </a:r>
          </a:p>
          <a:p>
            <a:pPr>
              <a:lnSpc>
                <a:spcPct val="90000"/>
              </a:lnSpc>
            </a:pPr>
            <a:r>
              <a:rPr lang="en-US" dirty="0"/>
              <a:t>Discussion</a:t>
            </a:r>
          </a:p>
        </p:txBody>
      </p:sp>
      <p:pic>
        <p:nvPicPr>
          <p:cNvPr id="2" name="Picture 1"/>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4260795" y="4863059"/>
            <a:ext cx="4735341" cy="1994940"/>
          </a:xfrm>
          <a:prstGeom prst="rect">
            <a:avLst/>
          </a:prstGeom>
        </p:spPr>
      </p:pic>
    </p:spTree>
    <p:extLst>
      <p:ext uri="{BB962C8B-B14F-4D97-AF65-F5344CB8AC3E}">
        <p14:creationId xmlns:p14="http://schemas.microsoft.com/office/powerpoint/2010/main" val="414158969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Rectangle 2"/>
          <p:cNvSpPr>
            <a:spLocks noGrp="1" noChangeArrowheads="1"/>
          </p:cNvSpPr>
          <p:nvPr>
            <p:ph type="title"/>
          </p:nvPr>
        </p:nvSpPr>
        <p:spPr/>
        <p:txBody>
          <a:bodyPr/>
          <a:lstStyle/>
          <a:p>
            <a:r>
              <a:rPr lang="en-US" dirty="0"/>
              <a:t>Free research ethics courses</a:t>
            </a:r>
          </a:p>
        </p:txBody>
      </p:sp>
      <p:sp>
        <p:nvSpPr>
          <p:cNvPr id="27652" name="Rectangle 3"/>
          <p:cNvSpPr>
            <a:spLocks noGrp="1" noChangeArrowheads="1"/>
          </p:cNvSpPr>
          <p:nvPr>
            <p:ph type="body" idx="1"/>
          </p:nvPr>
        </p:nvSpPr>
        <p:spPr>
          <a:xfrm>
            <a:off x="548639" y="1600200"/>
            <a:ext cx="8503920" cy="3657600"/>
          </a:xfrm>
        </p:spPr>
        <p:txBody>
          <a:bodyPr/>
          <a:lstStyle/>
          <a:p>
            <a:pPr>
              <a:lnSpc>
                <a:spcPct val="90000"/>
              </a:lnSpc>
              <a:spcAft>
                <a:spcPts val="0"/>
              </a:spcAft>
            </a:pPr>
            <a:r>
              <a:rPr lang="en-US" sz="2800" dirty="0"/>
              <a:t>Global Health Training Center/WHO </a:t>
            </a:r>
          </a:p>
          <a:p>
            <a:pPr marL="350838" indent="0">
              <a:lnSpc>
                <a:spcPct val="90000"/>
              </a:lnSpc>
              <a:spcAft>
                <a:spcPts val="1800"/>
              </a:spcAft>
              <a:buNone/>
            </a:pPr>
            <a:r>
              <a:rPr lang="en-US" sz="2800" u="sng" dirty="0">
                <a:solidFill>
                  <a:srgbClr val="0000FF"/>
                </a:solidFill>
              </a:rPr>
              <a:t>https://</a:t>
            </a:r>
            <a:r>
              <a:rPr lang="en-US" sz="2800" u="sng" dirty="0" err="1">
                <a:solidFill>
                  <a:srgbClr val="0000FF"/>
                </a:solidFill>
              </a:rPr>
              <a:t>globalhealthtrainingcentre.tghn.org</a:t>
            </a:r>
            <a:r>
              <a:rPr lang="en-US" sz="2800" u="sng" dirty="0">
                <a:solidFill>
                  <a:srgbClr val="0000FF"/>
                </a:solidFill>
              </a:rPr>
              <a:t>/</a:t>
            </a:r>
            <a:r>
              <a:rPr lang="en-US" sz="2800" u="sng" dirty="0" err="1">
                <a:solidFill>
                  <a:srgbClr val="0000FF"/>
                </a:solidFill>
              </a:rPr>
              <a:t>elearning</a:t>
            </a:r>
            <a:r>
              <a:rPr lang="en-US" sz="2800" u="sng" dirty="0">
                <a:solidFill>
                  <a:srgbClr val="0000FF"/>
                </a:solidFill>
              </a:rPr>
              <a:t>/research-ethics/</a:t>
            </a:r>
          </a:p>
          <a:p>
            <a:pPr>
              <a:lnSpc>
                <a:spcPct val="90000"/>
              </a:lnSpc>
              <a:spcAft>
                <a:spcPts val="0"/>
              </a:spcAft>
            </a:pPr>
            <a:r>
              <a:rPr lang="en-US" sz="2800" dirty="0"/>
              <a:t>NIH Clinical Research Training on-line</a:t>
            </a:r>
          </a:p>
          <a:p>
            <a:pPr marL="350838" indent="0">
              <a:lnSpc>
                <a:spcPct val="90000"/>
              </a:lnSpc>
              <a:spcAft>
                <a:spcPts val="1800"/>
              </a:spcAft>
              <a:buNone/>
            </a:pPr>
            <a:r>
              <a:rPr lang="en-US" sz="2800" u="sng" dirty="0">
                <a:solidFill>
                  <a:srgbClr val="0000FF"/>
                </a:solidFill>
                <a:hlinkClick r:id="rId3"/>
              </a:rPr>
              <a:t>https://</a:t>
            </a:r>
            <a:r>
              <a:rPr lang="en-US" sz="2800" u="sng" dirty="0" err="1">
                <a:solidFill>
                  <a:srgbClr val="0000FF"/>
                </a:solidFill>
                <a:hlinkClick r:id="rId3"/>
              </a:rPr>
              <a:t>www.cc.nih.gov</a:t>
            </a:r>
            <a:r>
              <a:rPr lang="en-US" sz="2800" u="sng" dirty="0">
                <a:solidFill>
                  <a:srgbClr val="0000FF"/>
                </a:solidFill>
                <a:hlinkClick r:id="rId3"/>
              </a:rPr>
              <a:t>/training/training/crt1.html</a:t>
            </a:r>
            <a:endParaRPr lang="en-US" sz="2800" u="sng" dirty="0">
              <a:solidFill>
                <a:srgbClr val="0000FF"/>
              </a:solidFill>
            </a:endParaRPr>
          </a:p>
          <a:p>
            <a:pPr>
              <a:lnSpc>
                <a:spcPct val="90000"/>
              </a:lnSpc>
              <a:spcAft>
                <a:spcPts val="0"/>
              </a:spcAft>
            </a:pPr>
            <a:r>
              <a:rPr lang="en-US" sz="2800" dirty="0"/>
              <a:t>Collaborative Institutional Training Initiative (CITI)</a:t>
            </a:r>
          </a:p>
          <a:p>
            <a:pPr marL="350838" indent="0">
              <a:lnSpc>
                <a:spcPct val="90000"/>
              </a:lnSpc>
              <a:spcAft>
                <a:spcPts val="0"/>
              </a:spcAft>
              <a:buNone/>
            </a:pPr>
            <a:r>
              <a:rPr lang="en-US" sz="2800" u="sng" dirty="0">
                <a:solidFill>
                  <a:srgbClr val="0000FF"/>
                </a:solidFill>
              </a:rPr>
              <a:t>https://</a:t>
            </a:r>
            <a:r>
              <a:rPr lang="en-US" sz="2800" u="sng" dirty="0" err="1">
                <a:solidFill>
                  <a:srgbClr val="0000FF"/>
                </a:solidFill>
              </a:rPr>
              <a:t>about.citiprogram.org</a:t>
            </a:r>
            <a:endParaRPr lang="en-US" sz="2800" u="sng" dirty="0">
              <a:solidFill>
                <a:srgbClr val="0000FF"/>
              </a:solidFill>
            </a:endParaRPr>
          </a:p>
        </p:txBody>
      </p:sp>
    </p:spTree>
    <p:extLst>
      <p:ext uri="{BB962C8B-B14F-4D97-AF65-F5344CB8AC3E}">
        <p14:creationId xmlns:p14="http://schemas.microsoft.com/office/powerpoint/2010/main" val="311724340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868868" y="1582650"/>
            <a:ext cx="7475463" cy="1007640"/>
          </a:xfrm>
          <a:noFill/>
        </p:spPr>
        <p:txBody>
          <a:bodyPr/>
          <a:lstStyle/>
          <a:p>
            <a:r>
              <a:rPr lang="en-US" sz="5400" cap="none" dirty="0">
                <a:solidFill>
                  <a:srgbClr val="FF6600"/>
                </a:solidFill>
              </a:rPr>
              <a:t>Questions?</a:t>
            </a:r>
            <a:endParaRPr lang="en-US" sz="5400" cap="none" dirty="0"/>
          </a:p>
        </p:txBody>
      </p:sp>
      <p:sp>
        <p:nvSpPr>
          <p:cNvPr id="6" name="Title 3"/>
          <p:cNvSpPr txBox="1">
            <a:spLocks/>
          </p:cNvSpPr>
          <p:nvPr/>
        </p:nvSpPr>
        <p:spPr bwMode="auto">
          <a:xfrm>
            <a:off x="1086085" y="2787876"/>
            <a:ext cx="7778245" cy="123960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algn="l" rtl="0" eaLnBrk="1" fontAlgn="base" hangingPunct="1">
              <a:spcBef>
                <a:spcPct val="0"/>
              </a:spcBef>
              <a:spcAft>
                <a:spcPct val="0"/>
              </a:spcAft>
              <a:defRPr sz="4000" b="0" cap="all">
                <a:solidFill>
                  <a:schemeClr val="accent1">
                    <a:lumMod val="75000"/>
                  </a:schemeClr>
                </a:solidFill>
                <a:latin typeface="Avenir Book"/>
                <a:ea typeface="MS PGothic" pitchFamily="34" charset="-128"/>
                <a:cs typeface="Avenir Book"/>
              </a:defRPr>
            </a:lvl1pPr>
            <a:lvl2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2pPr>
            <a:lvl3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3pPr>
            <a:lvl4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4pPr>
            <a:lvl5pPr algn="l" rtl="0" eaLnBrk="1" fontAlgn="base" hangingPunct="1">
              <a:spcBef>
                <a:spcPct val="0"/>
              </a:spcBef>
              <a:spcAft>
                <a:spcPct val="0"/>
              </a:spcAft>
              <a:defRPr sz="4400">
                <a:solidFill>
                  <a:schemeClr val="bg2"/>
                </a:solidFill>
                <a:latin typeface="Garamond" pitchFamily="18" charset="0"/>
                <a:ea typeface="MS PGothic" pitchFamily="34" charset="-128"/>
                <a:cs typeface="MS PGothic" charset="0"/>
              </a:defRPr>
            </a:lvl5pPr>
            <a:lvl6pPr marL="457200" algn="l" rtl="0" eaLnBrk="1" fontAlgn="base" hangingPunct="1">
              <a:spcBef>
                <a:spcPct val="0"/>
              </a:spcBef>
              <a:spcAft>
                <a:spcPct val="0"/>
              </a:spcAft>
              <a:defRPr sz="4400">
                <a:solidFill>
                  <a:schemeClr val="tx2"/>
                </a:solidFill>
                <a:latin typeface="Garamond" pitchFamily="18" charset="0"/>
              </a:defRPr>
            </a:lvl6pPr>
            <a:lvl7pPr marL="914400" algn="l" rtl="0" eaLnBrk="1" fontAlgn="base" hangingPunct="1">
              <a:spcBef>
                <a:spcPct val="0"/>
              </a:spcBef>
              <a:spcAft>
                <a:spcPct val="0"/>
              </a:spcAft>
              <a:defRPr sz="4400">
                <a:solidFill>
                  <a:schemeClr val="tx2"/>
                </a:solidFill>
                <a:latin typeface="Garamond" pitchFamily="18" charset="0"/>
              </a:defRPr>
            </a:lvl7pPr>
            <a:lvl8pPr marL="1371600" algn="l" rtl="0" eaLnBrk="1" fontAlgn="base" hangingPunct="1">
              <a:spcBef>
                <a:spcPct val="0"/>
              </a:spcBef>
              <a:spcAft>
                <a:spcPct val="0"/>
              </a:spcAft>
              <a:defRPr sz="4400">
                <a:solidFill>
                  <a:schemeClr val="tx2"/>
                </a:solidFill>
                <a:latin typeface="Garamond" pitchFamily="18" charset="0"/>
              </a:defRPr>
            </a:lvl8pPr>
            <a:lvl9pPr marL="1828800" algn="l" rtl="0" eaLnBrk="1" fontAlgn="base" hangingPunct="1">
              <a:spcBef>
                <a:spcPct val="0"/>
              </a:spcBef>
              <a:spcAft>
                <a:spcPct val="0"/>
              </a:spcAft>
              <a:defRPr sz="4400">
                <a:solidFill>
                  <a:schemeClr val="tx2"/>
                </a:solidFill>
                <a:latin typeface="Garamond" pitchFamily="18" charset="0"/>
              </a:defRPr>
            </a:lvl9pPr>
          </a:lstStyle>
          <a:p>
            <a:pPr algn="r"/>
            <a:r>
              <a:rPr lang="en-US" cap="none" dirty="0"/>
              <a:t>Potential ethical concerns with your projects?</a:t>
            </a:r>
          </a:p>
        </p:txBody>
      </p:sp>
    </p:spTree>
    <p:extLst>
      <p:ext uri="{BB962C8B-B14F-4D97-AF65-F5344CB8AC3E}">
        <p14:creationId xmlns:p14="http://schemas.microsoft.com/office/powerpoint/2010/main" val="26179779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71678" y="2451649"/>
            <a:ext cx="7772400" cy="1362075"/>
          </a:xfrm>
        </p:spPr>
        <p:txBody>
          <a:bodyPr/>
          <a:lstStyle/>
          <a:p>
            <a:pPr algn="ctr"/>
            <a:r>
              <a:rPr lang="en-US" dirty="0"/>
              <a:t>Optional slides</a:t>
            </a:r>
          </a:p>
        </p:txBody>
      </p:sp>
    </p:spTree>
    <p:extLst>
      <p:ext uri="{BB962C8B-B14F-4D97-AF65-F5344CB8AC3E}">
        <p14:creationId xmlns:p14="http://schemas.microsoft.com/office/powerpoint/2010/main" val="42040022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dirty="0"/>
              <a:t>Medical ethics: The beginning</a:t>
            </a:r>
          </a:p>
        </p:txBody>
      </p:sp>
      <p:sp>
        <p:nvSpPr>
          <p:cNvPr id="4099" name="Content Placeholder 2"/>
          <p:cNvSpPr>
            <a:spLocks noGrp="1"/>
          </p:cNvSpPr>
          <p:nvPr>
            <p:ph idx="1"/>
          </p:nvPr>
        </p:nvSpPr>
        <p:spPr>
          <a:xfrm>
            <a:off x="548640" y="1600199"/>
            <a:ext cx="8321040" cy="4572000"/>
          </a:xfrm>
        </p:spPr>
        <p:txBody>
          <a:bodyPr/>
          <a:lstStyle/>
          <a:p>
            <a:pPr>
              <a:lnSpc>
                <a:spcPct val="90000"/>
              </a:lnSpc>
              <a:spcAft>
                <a:spcPts val="600"/>
              </a:spcAft>
            </a:pPr>
            <a:r>
              <a:rPr lang="en-US" dirty="0"/>
              <a:t>Literature documenting medical ethics goes back thousands of years</a:t>
            </a:r>
          </a:p>
          <a:p>
            <a:pPr lvl="1">
              <a:lnSpc>
                <a:spcPct val="90000"/>
              </a:lnSpc>
            </a:pPr>
            <a:r>
              <a:rPr lang="en-US" dirty="0"/>
              <a:t>Historically pertain to the relationship between a clinician and a patient (example: Hippocratic Oath)</a:t>
            </a:r>
          </a:p>
          <a:p>
            <a:pPr>
              <a:lnSpc>
                <a:spcPct val="90000"/>
              </a:lnSpc>
            </a:pPr>
            <a:r>
              <a:rPr lang="en-US" dirty="0"/>
              <a:t>Human subjects research has been recorded since the Islamic scientist Avicenna (c. 980)</a:t>
            </a:r>
          </a:p>
          <a:p>
            <a:pPr>
              <a:lnSpc>
                <a:spcPct val="90000"/>
              </a:lnSpc>
            </a:pPr>
            <a:r>
              <a:rPr lang="en-US" dirty="0"/>
              <a:t>Strict ethical principles governing human subjects research were developed in the modern era</a:t>
            </a:r>
          </a:p>
        </p:txBody>
      </p:sp>
    </p:spTree>
    <p:extLst>
      <p:ext uri="{BB962C8B-B14F-4D97-AF65-F5344CB8AC3E}">
        <p14:creationId xmlns:p14="http://schemas.microsoft.com/office/powerpoint/2010/main" val="1353703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57199" y="91440"/>
            <a:ext cx="8229600" cy="1143000"/>
          </a:xfrm>
        </p:spPr>
        <p:txBody>
          <a:bodyPr/>
          <a:lstStyle/>
          <a:p>
            <a:r>
              <a:rPr lang="en-US" dirty="0"/>
              <a:t>Ethical abuses</a:t>
            </a:r>
          </a:p>
        </p:txBody>
      </p:sp>
      <p:sp>
        <p:nvSpPr>
          <p:cNvPr id="5123" name="Rectangle 3"/>
          <p:cNvSpPr>
            <a:spLocks noGrp="1" noChangeArrowheads="1"/>
          </p:cNvSpPr>
          <p:nvPr>
            <p:ph type="body" idx="1"/>
          </p:nvPr>
        </p:nvSpPr>
        <p:spPr>
          <a:xfrm>
            <a:off x="457199" y="1371600"/>
            <a:ext cx="4206240" cy="4572000"/>
          </a:xfrm>
        </p:spPr>
        <p:txBody>
          <a:bodyPr/>
          <a:lstStyle/>
          <a:p>
            <a:pPr marL="0" indent="0">
              <a:lnSpc>
                <a:spcPct val="90000"/>
              </a:lnSpc>
              <a:buNone/>
            </a:pPr>
            <a:r>
              <a:rPr lang="en-US" dirty="0"/>
              <a:t>Nazi Medical War Crimes (1933-1945)</a:t>
            </a:r>
          </a:p>
          <a:p>
            <a:pPr>
              <a:lnSpc>
                <a:spcPct val="90000"/>
              </a:lnSpc>
            </a:pPr>
            <a:r>
              <a:rPr lang="en-US" sz="2800" dirty="0"/>
              <a:t>Harmful research conducted by physicians on unwilling humans</a:t>
            </a:r>
          </a:p>
          <a:p>
            <a:pPr>
              <a:lnSpc>
                <a:spcPct val="90000"/>
              </a:lnSpc>
            </a:pPr>
            <a:r>
              <a:rPr lang="en-US" sz="2800" dirty="0"/>
              <a:t>Unprecedented in scope &amp; degree of harm</a:t>
            </a:r>
          </a:p>
          <a:p>
            <a:pPr>
              <a:lnSpc>
                <a:spcPct val="90000"/>
              </a:lnSpc>
            </a:pPr>
            <a:r>
              <a:rPr lang="en-US" sz="2800" dirty="0"/>
              <a:t>1946 War Crimes Tribunal at Nuremberg </a:t>
            </a:r>
          </a:p>
          <a:p>
            <a:pPr lvl="1"/>
            <a:endParaRPr lang="en-US" sz="2800" dirty="0"/>
          </a:p>
          <a:p>
            <a:pPr lvl="1"/>
            <a:endParaRPr lang="en-US" sz="2800" dirty="0"/>
          </a:p>
        </p:txBody>
      </p:sp>
      <p:pic>
        <p:nvPicPr>
          <p:cNvPr id="5124"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4233333" y="4191001"/>
            <a:ext cx="3290711" cy="249872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5125" name="Picture 6"/>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707467" y="1019176"/>
            <a:ext cx="3589867" cy="29702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5126" name="Picture 4"/>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143045" y="2819400"/>
            <a:ext cx="1998133" cy="31623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788171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199" y="91440"/>
            <a:ext cx="8229600" cy="1143000"/>
          </a:xfrm>
        </p:spPr>
        <p:txBody>
          <a:bodyPr/>
          <a:lstStyle/>
          <a:p>
            <a:r>
              <a:rPr lang="en-US" dirty="0"/>
              <a:t>Codes of ethics</a:t>
            </a:r>
          </a:p>
        </p:txBody>
      </p:sp>
      <p:sp>
        <p:nvSpPr>
          <p:cNvPr id="6147" name="Rectangle 3"/>
          <p:cNvSpPr>
            <a:spLocks noGrp="1" noChangeArrowheads="1"/>
          </p:cNvSpPr>
          <p:nvPr>
            <p:ph type="body" idx="1"/>
          </p:nvPr>
        </p:nvSpPr>
        <p:spPr>
          <a:xfrm>
            <a:off x="4114800" y="1371600"/>
            <a:ext cx="5120640" cy="5394960"/>
          </a:xfrm>
        </p:spPr>
        <p:txBody>
          <a:bodyPr/>
          <a:lstStyle/>
          <a:p>
            <a:pPr>
              <a:lnSpc>
                <a:spcPct val="80000"/>
              </a:lnSpc>
              <a:spcAft>
                <a:spcPts val="600"/>
              </a:spcAft>
            </a:pPr>
            <a:r>
              <a:rPr lang="en-US" dirty="0"/>
              <a:t>1947 Nuremberg Code established </a:t>
            </a:r>
          </a:p>
          <a:p>
            <a:pPr lvl="1">
              <a:lnSpc>
                <a:spcPct val="80000"/>
              </a:lnSpc>
              <a:spcAft>
                <a:spcPts val="600"/>
              </a:spcAft>
            </a:pPr>
            <a:r>
              <a:rPr lang="en-US" dirty="0"/>
              <a:t>Set of research ethics for human experimentation</a:t>
            </a:r>
          </a:p>
          <a:p>
            <a:pPr lvl="1">
              <a:lnSpc>
                <a:spcPct val="80000"/>
              </a:lnSpc>
            </a:pPr>
            <a:r>
              <a:rPr lang="en-US" dirty="0"/>
              <a:t>Voluntary consent/participation; minimize harm, &amp; promote good faith  </a:t>
            </a:r>
          </a:p>
          <a:p>
            <a:pPr>
              <a:lnSpc>
                <a:spcPct val="80000"/>
              </a:lnSpc>
              <a:spcAft>
                <a:spcPts val="600"/>
              </a:spcAft>
            </a:pPr>
            <a:r>
              <a:rPr lang="en-US" dirty="0"/>
              <a:t>1948 UN establishes Declaration of Geneva</a:t>
            </a:r>
          </a:p>
          <a:p>
            <a:pPr lvl="1">
              <a:lnSpc>
                <a:spcPct val="80000"/>
              </a:lnSpc>
            </a:pPr>
            <a:r>
              <a:rPr lang="en-US" dirty="0"/>
              <a:t>Physicians’ commitment to humanitarian goals of medicine (re-statement of the Hippocratic Oath)		</a:t>
            </a:r>
          </a:p>
          <a:p>
            <a:pPr lvl="1"/>
            <a:endParaRPr lang="en-US" sz="2800" dirty="0"/>
          </a:p>
          <a:p>
            <a:pPr lvl="1"/>
            <a:endParaRPr lang="en-US" sz="2800" dirty="0"/>
          </a:p>
          <a:p>
            <a:pPr lvl="1"/>
            <a:endParaRPr lang="en-US" sz="2800" dirty="0"/>
          </a:p>
        </p:txBody>
      </p:sp>
      <p:pic>
        <p:nvPicPr>
          <p:cNvPr id="6148"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88189" y="1931015"/>
            <a:ext cx="3575756" cy="30003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5688181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US" dirty="0"/>
              <a:t>Declaration of Helsinki</a:t>
            </a:r>
          </a:p>
        </p:txBody>
      </p:sp>
      <p:sp>
        <p:nvSpPr>
          <p:cNvPr id="7171" name="Content Placeholder 2"/>
          <p:cNvSpPr>
            <a:spLocks noGrp="1"/>
          </p:cNvSpPr>
          <p:nvPr>
            <p:ph idx="1"/>
          </p:nvPr>
        </p:nvSpPr>
        <p:spPr>
          <a:xfrm>
            <a:off x="548640" y="1600200"/>
            <a:ext cx="8229600" cy="4530725"/>
          </a:xfrm>
        </p:spPr>
        <p:txBody>
          <a:bodyPr/>
          <a:lstStyle/>
          <a:p>
            <a:pPr>
              <a:lnSpc>
                <a:spcPct val="90000"/>
              </a:lnSpc>
            </a:pPr>
            <a:r>
              <a:rPr lang="en-US" sz="3000" dirty="0"/>
              <a:t>Issued by World Medical Association in 1964</a:t>
            </a:r>
          </a:p>
          <a:p>
            <a:pPr>
              <a:lnSpc>
                <a:spcPct val="90000"/>
              </a:lnSpc>
            </a:pPr>
            <a:r>
              <a:rPr lang="en-US" sz="3000" dirty="0"/>
              <a:t>Governs international research ethics (elaborates and extends Nuremburg Code)</a:t>
            </a:r>
          </a:p>
          <a:p>
            <a:pPr>
              <a:lnSpc>
                <a:spcPct val="90000"/>
              </a:lnSpc>
              <a:spcAft>
                <a:spcPts val="600"/>
              </a:spcAft>
            </a:pPr>
            <a:r>
              <a:rPr lang="en-US" sz="3000" dirty="0"/>
              <a:t>Asserts importance of:</a:t>
            </a:r>
          </a:p>
          <a:p>
            <a:pPr lvl="1">
              <a:lnSpc>
                <a:spcPct val="90000"/>
              </a:lnSpc>
              <a:spcAft>
                <a:spcPts val="600"/>
              </a:spcAft>
            </a:pPr>
            <a:r>
              <a:rPr lang="en-US" dirty="0"/>
              <a:t>Protocol review by independent body</a:t>
            </a:r>
          </a:p>
          <a:p>
            <a:pPr lvl="1">
              <a:lnSpc>
                <a:spcPct val="90000"/>
              </a:lnSpc>
              <a:spcAft>
                <a:spcPts val="600"/>
              </a:spcAft>
            </a:pPr>
            <a:r>
              <a:rPr lang="en-US" dirty="0"/>
              <a:t>Informed consent</a:t>
            </a:r>
          </a:p>
          <a:p>
            <a:pPr lvl="1">
              <a:lnSpc>
                <a:spcPct val="90000"/>
              </a:lnSpc>
              <a:spcAft>
                <a:spcPts val="600"/>
              </a:spcAft>
            </a:pPr>
            <a:r>
              <a:rPr lang="en-US" dirty="0"/>
              <a:t>Researcher competence</a:t>
            </a:r>
          </a:p>
          <a:p>
            <a:pPr lvl="1">
              <a:lnSpc>
                <a:spcPct val="90000"/>
              </a:lnSpc>
            </a:pPr>
            <a:r>
              <a:rPr lang="en-US" dirty="0"/>
              <a:t>Benefits outweigh risks</a:t>
            </a:r>
          </a:p>
          <a:p>
            <a:pPr>
              <a:lnSpc>
                <a:spcPct val="90000"/>
              </a:lnSpc>
            </a:pPr>
            <a:r>
              <a:rPr lang="en-US" sz="3000" dirty="0"/>
              <a:t>Basis of good clinical practice</a:t>
            </a:r>
          </a:p>
        </p:txBody>
      </p:sp>
    </p:spTree>
    <p:extLst>
      <p:ext uri="{BB962C8B-B14F-4D97-AF65-F5344CB8AC3E}">
        <p14:creationId xmlns:p14="http://schemas.microsoft.com/office/powerpoint/2010/main" val="36930240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457200" y="277812"/>
            <a:ext cx="8229600" cy="1143000"/>
          </a:xfrm>
        </p:spPr>
        <p:txBody>
          <a:bodyPr/>
          <a:lstStyle/>
          <a:p>
            <a:r>
              <a:rPr lang="en-US" dirty="0"/>
              <a:t>Ethical abuses: Tuskegee</a:t>
            </a:r>
          </a:p>
        </p:txBody>
      </p:sp>
      <p:sp>
        <p:nvSpPr>
          <p:cNvPr id="8195" name="Rectangle 3"/>
          <p:cNvSpPr>
            <a:spLocks noGrp="1" noChangeArrowheads="1"/>
          </p:cNvSpPr>
          <p:nvPr>
            <p:ph type="body" idx="1"/>
          </p:nvPr>
        </p:nvSpPr>
        <p:spPr>
          <a:xfrm>
            <a:off x="548640" y="1600200"/>
            <a:ext cx="4944533" cy="5120640"/>
          </a:xfrm>
        </p:spPr>
        <p:txBody>
          <a:bodyPr/>
          <a:lstStyle/>
          <a:p>
            <a:pPr marL="0" indent="0">
              <a:lnSpc>
                <a:spcPct val="90000"/>
              </a:lnSpc>
              <a:buNone/>
            </a:pPr>
            <a:r>
              <a:rPr lang="en-US" dirty="0"/>
              <a:t>The Syphilis Study at Tuskegee (1932 – 1972)</a:t>
            </a:r>
          </a:p>
          <a:p>
            <a:pPr>
              <a:lnSpc>
                <a:spcPct val="90000"/>
              </a:lnSpc>
            </a:pPr>
            <a:r>
              <a:rPr lang="en-US" sz="3000" dirty="0"/>
              <a:t>600 low-income African-American men</a:t>
            </a:r>
          </a:p>
          <a:p>
            <a:pPr>
              <a:lnSpc>
                <a:spcPct val="90000"/>
              </a:lnSpc>
            </a:pPr>
            <a:r>
              <a:rPr lang="en-US" sz="3000" dirty="0"/>
              <a:t>Lack of informed consent (“participants” were misled about the purpose)</a:t>
            </a:r>
          </a:p>
          <a:p>
            <a:pPr>
              <a:lnSpc>
                <a:spcPct val="90000"/>
              </a:lnSpc>
              <a:spcAft>
                <a:spcPts val="600"/>
              </a:spcAft>
            </a:pPr>
            <a:r>
              <a:rPr lang="en-US" sz="3000" dirty="0"/>
              <a:t>Penicillin was found to treat syphilis in 1940s </a:t>
            </a:r>
          </a:p>
          <a:p>
            <a:pPr lvl="1">
              <a:lnSpc>
                <a:spcPct val="90000"/>
              </a:lnSpc>
            </a:pPr>
            <a:r>
              <a:rPr lang="en-US" dirty="0"/>
              <a:t>Men were never informed or treated with antibiotic</a:t>
            </a:r>
            <a:endParaRPr lang="en-US" sz="2800" dirty="0"/>
          </a:p>
          <a:p>
            <a:pPr>
              <a:lnSpc>
                <a:spcPct val="90000"/>
              </a:lnSpc>
              <a:buFontTx/>
              <a:buNone/>
            </a:pPr>
            <a:endParaRPr lang="en-US" sz="2800" dirty="0"/>
          </a:p>
          <a:p>
            <a:pPr lvl="1">
              <a:lnSpc>
                <a:spcPct val="90000"/>
              </a:lnSpc>
            </a:pPr>
            <a:endParaRPr lang="en-US" dirty="0"/>
          </a:p>
          <a:p>
            <a:pPr lvl="1"/>
            <a:endParaRPr lang="en-US" sz="2800" dirty="0"/>
          </a:p>
          <a:p>
            <a:pPr lvl="1"/>
            <a:endParaRPr lang="en-US" sz="2800" dirty="0"/>
          </a:p>
        </p:txBody>
      </p:sp>
      <p:pic>
        <p:nvPicPr>
          <p:cNvPr id="8196"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969000" y="1448218"/>
            <a:ext cx="2963333" cy="241935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69000" y="4038600"/>
            <a:ext cx="2921000" cy="2247900"/>
          </a:xfrm>
          <a:prstGeom prst="rect">
            <a:avLst/>
          </a:prstGeom>
          <a:noFill/>
          <a:ln w="9525">
            <a:solidFill>
              <a:schemeClr val="tx1"/>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3633034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a:t>Ethical abuses: Tuskegee </a:t>
            </a:r>
            <a:r>
              <a:rPr lang="en-US" sz="3000" dirty="0"/>
              <a:t>(2)</a:t>
            </a:r>
          </a:p>
        </p:txBody>
      </p:sp>
      <p:sp>
        <p:nvSpPr>
          <p:cNvPr id="9219" name="Rectangle 3"/>
          <p:cNvSpPr>
            <a:spLocks noGrp="1" noChangeArrowheads="1"/>
          </p:cNvSpPr>
          <p:nvPr>
            <p:ph type="body" idx="1"/>
          </p:nvPr>
        </p:nvSpPr>
        <p:spPr>
          <a:xfrm>
            <a:off x="548640" y="1600200"/>
            <a:ext cx="4846320" cy="4754562"/>
          </a:xfrm>
        </p:spPr>
        <p:txBody>
          <a:bodyPr/>
          <a:lstStyle/>
          <a:p>
            <a:pPr marL="0" lvl="1" indent="0">
              <a:buNone/>
              <a:defRPr/>
            </a:pPr>
            <a:r>
              <a:rPr lang="en-US" sz="3200" dirty="0"/>
              <a:t>1972: Front page news story about Tuskegee</a:t>
            </a:r>
          </a:p>
          <a:p>
            <a:pPr marL="457200" lvl="1" indent="-457200">
              <a:lnSpc>
                <a:spcPct val="80000"/>
              </a:lnSpc>
              <a:buClrTx/>
              <a:buFont typeface="Wingdings" charset="2"/>
              <a:buChar char="§"/>
              <a:defRPr/>
            </a:pPr>
            <a:r>
              <a:rPr lang="en-US" sz="3000" dirty="0"/>
              <a:t>A congressional panel concluded that the study was ethically unjustified and that the U.S. government study violated the rights of its citizens</a:t>
            </a:r>
          </a:p>
          <a:p>
            <a:pPr marL="457200" lvl="1" indent="-457200">
              <a:lnSpc>
                <a:spcPct val="80000"/>
              </a:lnSpc>
              <a:buClrTx/>
              <a:buFont typeface="Wingdings" charset="2"/>
              <a:buChar char="§"/>
              <a:defRPr/>
            </a:pPr>
            <a:r>
              <a:rPr lang="en-US" sz="3000" dirty="0">
                <a:sym typeface="Wingdings" pitchFamily="2" charset="2"/>
              </a:rPr>
              <a:t>$9 million lawsuit to survivors and family members</a:t>
            </a:r>
            <a:endParaRPr lang="en-US" sz="3000" dirty="0"/>
          </a:p>
          <a:p>
            <a:pPr>
              <a:buFontTx/>
              <a:buNone/>
              <a:defRPr/>
            </a:pPr>
            <a:endParaRPr lang="en-US" sz="2400" dirty="0">
              <a:ea typeface="+mn-ea"/>
            </a:endParaRPr>
          </a:p>
          <a:p>
            <a:pPr lvl="1">
              <a:defRPr/>
            </a:pPr>
            <a:endParaRPr lang="en-US" sz="2800" dirty="0"/>
          </a:p>
          <a:p>
            <a:pPr lvl="1">
              <a:defRPr/>
            </a:pPr>
            <a:endParaRPr lang="en-US" sz="2800" dirty="0"/>
          </a:p>
          <a:p>
            <a:pPr lvl="1">
              <a:defRPr/>
            </a:pPr>
            <a:endParaRPr lang="en-US" sz="2800" dirty="0"/>
          </a:p>
        </p:txBody>
      </p:sp>
      <p:pic>
        <p:nvPicPr>
          <p:cNvPr id="9220" name="Picture 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585178" y="1740161"/>
            <a:ext cx="3101622" cy="4557713"/>
          </a:xfrm>
          <a:prstGeom prst="rect">
            <a:avLst/>
          </a:prstGeom>
          <a:noFill/>
          <a:ln w="9525">
            <a:solidFill>
              <a:srgbClr val="59595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61249274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dirty="0"/>
              <a:t>Ethical abuses lead to codes</a:t>
            </a:r>
          </a:p>
        </p:txBody>
      </p:sp>
      <p:sp>
        <p:nvSpPr>
          <p:cNvPr id="10243" name="Rectangle 3"/>
          <p:cNvSpPr>
            <a:spLocks noGrp="1" noChangeArrowheads="1"/>
          </p:cNvSpPr>
          <p:nvPr>
            <p:ph type="body" idx="1"/>
          </p:nvPr>
        </p:nvSpPr>
        <p:spPr>
          <a:xfrm>
            <a:off x="548640" y="1600200"/>
            <a:ext cx="8412480" cy="4572000"/>
          </a:xfrm>
        </p:spPr>
        <p:txBody>
          <a:bodyPr/>
          <a:lstStyle/>
          <a:p>
            <a:r>
              <a:rPr lang="en-US" sz="3000" dirty="0"/>
              <a:t>In 1974 in the U.S., the </a:t>
            </a:r>
            <a:r>
              <a:rPr lang="en-US" sz="3000" u="sng" dirty="0"/>
              <a:t>National Research Act </a:t>
            </a:r>
            <a:r>
              <a:rPr lang="en-US" sz="3000" dirty="0"/>
              <a:t>created the National Commission for the Protection of Human Subjects of Biomedical and Behavioral Research</a:t>
            </a:r>
          </a:p>
          <a:p>
            <a:r>
              <a:rPr lang="en-US" sz="3000" dirty="0"/>
              <a:t>Developed policy for protection of human subjects in research in the United States</a:t>
            </a:r>
          </a:p>
          <a:p>
            <a:r>
              <a:rPr lang="en-US" sz="3000" dirty="0"/>
              <a:t>The basic ethical principles identified by the Commission  were codified and summarized by </a:t>
            </a:r>
            <a:r>
              <a:rPr lang="en-US" sz="3000" u="sng" dirty="0"/>
              <a:t>The Belmont Report</a:t>
            </a:r>
            <a:r>
              <a:rPr lang="en-US" sz="3000" dirty="0"/>
              <a:t> in 1978</a:t>
            </a:r>
          </a:p>
          <a:p>
            <a:pPr lvl="1"/>
            <a:endParaRPr lang="en-US" sz="3000" dirty="0"/>
          </a:p>
          <a:p>
            <a:pPr lvl="1"/>
            <a:endParaRPr lang="en-US" sz="3000" dirty="0"/>
          </a:p>
          <a:p>
            <a:pPr lvl="1"/>
            <a:endParaRPr lang="en-US" sz="3000" dirty="0"/>
          </a:p>
        </p:txBody>
      </p:sp>
    </p:spTree>
    <p:extLst>
      <p:ext uri="{BB962C8B-B14F-4D97-AF65-F5344CB8AC3E}">
        <p14:creationId xmlns:p14="http://schemas.microsoft.com/office/powerpoint/2010/main" val="36939585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lang="en-US" dirty="0"/>
              <a:t>Six principles of medical ethics</a:t>
            </a:r>
          </a:p>
        </p:txBody>
      </p:sp>
      <p:sp>
        <p:nvSpPr>
          <p:cNvPr id="11267" name="Content Placeholder 2"/>
          <p:cNvSpPr>
            <a:spLocks noGrp="1"/>
          </p:cNvSpPr>
          <p:nvPr>
            <p:ph idx="1"/>
          </p:nvPr>
        </p:nvSpPr>
        <p:spPr>
          <a:xfrm>
            <a:off x="548640" y="1600200"/>
            <a:ext cx="8229600" cy="4716764"/>
          </a:xfrm>
        </p:spPr>
        <p:txBody>
          <a:bodyPr/>
          <a:lstStyle/>
          <a:p>
            <a:pPr>
              <a:lnSpc>
                <a:spcPct val="90000"/>
              </a:lnSpc>
            </a:pPr>
            <a:r>
              <a:rPr lang="en-US" dirty="0">
                <a:solidFill>
                  <a:schemeClr val="accent6">
                    <a:lumMod val="75000"/>
                  </a:schemeClr>
                </a:solidFill>
              </a:rPr>
              <a:t>Autonomy: </a:t>
            </a:r>
            <a:r>
              <a:rPr lang="en-US" dirty="0"/>
              <a:t>Patients have a right to refuse</a:t>
            </a:r>
          </a:p>
          <a:p>
            <a:pPr>
              <a:lnSpc>
                <a:spcPct val="90000"/>
              </a:lnSpc>
            </a:pPr>
            <a:r>
              <a:rPr lang="en-US" dirty="0">
                <a:solidFill>
                  <a:srgbClr val="7E9632"/>
                </a:solidFill>
              </a:rPr>
              <a:t>Beneficence: </a:t>
            </a:r>
            <a:r>
              <a:rPr lang="en-US" dirty="0"/>
              <a:t>Practitioners must act in best interest of patient; maximize benefits</a:t>
            </a:r>
          </a:p>
          <a:p>
            <a:pPr>
              <a:lnSpc>
                <a:spcPct val="90000"/>
              </a:lnSpc>
            </a:pPr>
            <a:r>
              <a:rPr lang="en-US" dirty="0">
                <a:solidFill>
                  <a:srgbClr val="7E9632"/>
                </a:solidFill>
              </a:rPr>
              <a:t>Non-maleficence: </a:t>
            </a:r>
            <a:r>
              <a:rPr lang="en-US" dirty="0"/>
              <a:t>“First, do no harm”</a:t>
            </a:r>
          </a:p>
          <a:p>
            <a:pPr>
              <a:lnSpc>
                <a:spcPct val="90000"/>
              </a:lnSpc>
            </a:pPr>
            <a:r>
              <a:rPr lang="en-US" dirty="0">
                <a:solidFill>
                  <a:srgbClr val="7E9632"/>
                </a:solidFill>
              </a:rPr>
              <a:t>Justice: </a:t>
            </a:r>
            <a:r>
              <a:rPr lang="en-US" dirty="0"/>
              <a:t>Fairness and equality in distribution of burdens and benefits</a:t>
            </a:r>
          </a:p>
          <a:p>
            <a:pPr>
              <a:lnSpc>
                <a:spcPct val="90000"/>
              </a:lnSpc>
            </a:pPr>
            <a:r>
              <a:rPr lang="en-US" dirty="0">
                <a:solidFill>
                  <a:srgbClr val="7E9632"/>
                </a:solidFill>
              </a:rPr>
              <a:t>Dignity: </a:t>
            </a:r>
            <a:r>
              <a:rPr lang="en-US" dirty="0"/>
              <a:t>Patients treated like people, with all rights accorded to them </a:t>
            </a:r>
          </a:p>
          <a:p>
            <a:pPr>
              <a:lnSpc>
                <a:spcPct val="90000"/>
              </a:lnSpc>
            </a:pPr>
            <a:r>
              <a:rPr lang="en-US" dirty="0">
                <a:solidFill>
                  <a:srgbClr val="7E9632"/>
                </a:solidFill>
              </a:rPr>
              <a:t>Truthfulness: </a:t>
            </a:r>
            <a:r>
              <a:rPr lang="en-US" dirty="0"/>
              <a:t>Right to full disclosure</a:t>
            </a:r>
          </a:p>
        </p:txBody>
      </p:sp>
    </p:spTree>
    <p:extLst>
      <p:ext uri="{BB962C8B-B14F-4D97-AF65-F5344CB8AC3E}">
        <p14:creationId xmlns:p14="http://schemas.microsoft.com/office/powerpoint/2010/main" val="14111091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How might you address…..?</a:t>
            </a:r>
          </a:p>
        </p:txBody>
      </p:sp>
      <p:sp>
        <p:nvSpPr>
          <p:cNvPr id="5" name="Content Placeholder 4"/>
          <p:cNvSpPr>
            <a:spLocks noGrp="1"/>
          </p:cNvSpPr>
          <p:nvPr>
            <p:ph idx="1"/>
          </p:nvPr>
        </p:nvSpPr>
        <p:spPr>
          <a:xfrm>
            <a:off x="548640" y="1600200"/>
            <a:ext cx="8229600" cy="4572000"/>
          </a:xfrm>
        </p:spPr>
        <p:txBody>
          <a:bodyPr/>
          <a:lstStyle/>
          <a:p>
            <a:pPr marL="0" indent="0">
              <a:buNone/>
            </a:pPr>
            <a:r>
              <a:rPr lang="en-US" dirty="0"/>
              <a:t>Discuss ethical considerations &amp; safeguards for potentially vulnerable groups:</a:t>
            </a:r>
          </a:p>
          <a:p>
            <a:r>
              <a:rPr lang="en-US" sz="2800" dirty="0"/>
              <a:t>Cognitive or communicative impairments</a:t>
            </a:r>
          </a:p>
          <a:p>
            <a:r>
              <a:rPr lang="en-US" sz="2800" dirty="0"/>
              <a:t>Power differences (example: participants who also see you as their primary MD; or prisoners)</a:t>
            </a:r>
          </a:p>
          <a:p>
            <a:r>
              <a:rPr lang="en-US" sz="2800" dirty="0"/>
              <a:t>Socioeconomic disadvantages</a:t>
            </a:r>
          </a:p>
          <a:p>
            <a:r>
              <a:rPr lang="en-US" sz="2800" dirty="0"/>
              <a:t>Children</a:t>
            </a:r>
          </a:p>
          <a:p>
            <a:r>
              <a:rPr lang="en-US" sz="2800" dirty="0"/>
              <a:t>Others?</a:t>
            </a:r>
          </a:p>
        </p:txBody>
      </p:sp>
    </p:spTree>
    <p:extLst>
      <p:ext uri="{BB962C8B-B14F-4D97-AF65-F5344CB8AC3E}">
        <p14:creationId xmlns:p14="http://schemas.microsoft.com/office/powerpoint/2010/main" val="24088492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457199" y="277813"/>
            <a:ext cx="8229600" cy="1143000"/>
          </a:xfrm>
        </p:spPr>
        <p:txBody>
          <a:bodyPr/>
          <a:lstStyle/>
          <a:p>
            <a:pPr>
              <a:lnSpc>
                <a:spcPct val="90000"/>
              </a:lnSpc>
            </a:pPr>
            <a:r>
              <a:rPr lang="en-US" dirty="0"/>
              <a:t>Belmont principles of research ethics</a:t>
            </a:r>
          </a:p>
        </p:txBody>
      </p:sp>
      <p:sp>
        <p:nvSpPr>
          <p:cNvPr id="455683" name="Rectangle 3"/>
          <p:cNvSpPr>
            <a:spLocks noGrp="1" noChangeArrowheads="1"/>
          </p:cNvSpPr>
          <p:nvPr>
            <p:ph type="body" idx="1"/>
          </p:nvPr>
        </p:nvSpPr>
        <p:spPr>
          <a:xfrm>
            <a:off x="548640" y="1600200"/>
            <a:ext cx="8128000" cy="4284842"/>
          </a:xfrm>
        </p:spPr>
        <p:txBody>
          <a:bodyPr/>
          <a:lstStyle/>
          <a:p>
            <a:r>
              <a:rPr lang="en-US" sz="2800" dirty="0">
                <a:solidFill>
                  <a:srgbClr val="7E9632"/>
                </a:solidFill>
              </a:rPr>
              <a:t>Respect for persons (autonomy, dignity, truthfulness):  </a:t>
            </a:r>
            <a:r>
              <a:rPr lang="en-US" sz="2800" dirty="0"/>
              <a:t>Voluntary and fully informed consent;  active protection of vulnerable populations</a:t>
            </a:r>
          </a:p>
          <a:p>
            <a:r>
              <a:rPr lang="en-US" sz="2800" dirty="0">
                <a:solidFill>
                  <a:srgbClr val="7E9632"/>
                </a:solidFill>
              </a:rPr>
              <a:t>Beneficence and non-maleficence:  </a:t>
            </a:r>
            <a:r>
              <a:rPr lang="en-US" sz="2800" dirty="0"/>
              <a:t>Possible benefits to participant  should be maximized, all possible harms minimized</a:t>
            </a:r>
          </a:p>
          <a:p>
            <a:r>
              <a:rPr lang="en-US" sz="2800" dirty="0">
                <a:solidFill>
                  <a:srgbClr val="7E9632"/>
                </a:solidFill>
              </a:rPr>
              <a:t>Justice:  </a:t>
            </a:r>
            <a:r>
              <a:rPr lang="en-US" sz="2800" dirty="0"/>
              <a:t>Fair and equitable distribution of research burdens and benefits (participants are chosen fairly)</a:t>
            </a:r>
          </a:p>
        </p:txBody>
      </p:sp>
    </p:spTree>
    <p:extLst>
      <p:ext uri="{BB962C8B-B14F-4D97-AF65-F5344CB8AC3E}">
        <p14:creationId xmlns:p14="http://schemas.microsoft.com/office/powerpoint/2010/main" val="249936191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455683">
                                            <p:txEl>
                                              <p:pRg st="1" end="1"/>
                                            </p:txEl>
                                          </p:spTgt>
                                        </p:tgtEl>
                                        <p:attrNameLst>
                                          <p:attrName>style.visibility</p:attrName>
                                        </p:attrNameLst>
                                      </p:cBhvr>
                                      <p:to>
                                        <p:strVal val="visible"/>
                                      </p:to>
                                    </p:set>
                                    <p:animEffect transition="in" filter="fade">
                                      <p:cBhvr>
                                        <p:cTn id="7" dur="1000"/>
                                        <p:tgtEl>
                                          <p:spTgt spid="455683">
                                            <p:txEl>
                                              <p:pRg st="1" end="1"/>
                                            </p:txEl>
                                          </p:spTgt>
                                        </p:tgtEl>
                                      </p:cBhvr>
                                    </p:animEffect>
                                    <p:anim calcmode="lin" valueType="num">
                                      <p:cBhvr>
                                        <p:cTn id="8" dur="1000" fill="hold"/>
                                        <p:tgtEl>
                                          <p:spTgt spid="45568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45568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455683">
                                            <p:txEl>
                                              <p:pRg st="2" end="2"/>
                                            </p:txEl>
                                          </p:spTgt>
                                        </p:tgtEl>
                                        <p:attrNameLst>
                                          <p:attrName>style.visibility</p:attrName>
                                        </p:attrNameLst>
                                      </p:cBhvr>
                                      <p:to>
                                        <p:strVal val="visible"/>
                                      </p:to>
                                    </p:set>
                                    <p:animEffect transition="in" filter="fade">
                                      <p:cBhvr>
                                        <p:cTn id="14" dur="1000"/>
                                        <p:tgtEl>
                                          <p:spTgt spid="455683">
                                            <p:txEl>
                                              <p:pRg st="2" end="2"/>
                                            </p:txEl>
                                          </p:spTgt>
                                        </p:tgtEl>
                                      </p:cBhvr>
                                    </p:animEffect>
                                    <p:anim calcmode="lin" valueType="num">
                                      <p:cBhvr>
                                        <p:cTn id="15" dur="1000" fill="hold"/>
                                        <p:tgtEl>
                                          <p:spTgt spid="455683">
                                            <p:txEl>
                                              <p:pRg st="2" end="2"/>
                                            </p:txEl>
                                          </p:spTgt>
                                        </p:tgtEl>
                                        <p:attrNameLst>
                                          <p:attrName>ppt_x</p:attrName>
                                        </p:attrNameLst>
                                      </p:cBhvr>
                                      <p:tavLst>
                                        <p:tav tm="0">
                                          <p:val>
                                            <p:strVal val="#ppt_x"/>
                                          </p:val>
                                        </p:tav>
                                        <p:tav tm="100000">
                                          <p:val>
                                            <p:strVal val="#ppt_x"/>
                                          </p:val>
                                        </p:tav>
                                      </p:tavLst>
                                    </p:anim>
                                    <p:anim calcmode="lin" valueType="num">
                                      <p:cBhvr>
                                        <p:cTn id="16" dur="1000" fill="hold"/>
                                        <p:tgtEl>
                                          <p:spTgt spid="455683">
                                            <p:txEl>
                                              <p:pRg st="2" end="2"/>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a:t>The Common Rule </a:t>
            </a:r>
          </a:p>
        </p:txBody>
      </p:sp>
      <p:sp>
        <p:nvSpPr>
          <p:cNvPr id="13315" name="Rectangle 3"/>
          <p:cNvSpPr>
            <a:spLocks noGrp="1" noChangeArrowheads="1"/>
          </p:cNvSpPr>
          <p:nvPr>
            <p:ph type="body" idx="1"/>
          </p:nvPr>
        </p:nvSpPr>
        <p:spPr>
          <a:xfrm>
            <a:off x="548639" y="1600200"/>
            <a:ext cx="8229600" cy="4572000"/>
          </a:xfrm>
        </p:spPr>
        <p:txBody>
          <a:bodyPr/>
          <a:lstStyle/>
          <a:p>
            <a:pPr>
              <a:lnSpc>
                <a:spcPct val="90000"/>
              </a:lnSpc>
            </a:pPr>
            <a:r>
              <a:rPr lang="en-US" dirty="0"/>
              <a:t>In 1981, the U.S. Dept. of Health and Human Services issued formal regulations based on The Belmont Report</a:t>
            </a:r>
          </a:p>
          <a:p>
            <a:pPr>
              <a:lnSpc>
                <a:spcPct val="90000"/>
              </a:lnSpc>
            </a:pPr>
            <a:r>
              <a:rPr lang="en-US" dirty="0"/>
              <a:t>In 1991, these regulations were adopted as the Federal Policy for the Protection of Human Subjects, or "Common Rule” </a:t>
            </a:r>
          </a:p>
          <a:p>
            <a:pPr>
              <a:lnSpc>
                <a:spcPct val="90000"/>
              </a:lnSpc>
            </a:pPr>
            <a:r>
              <a:rPr lang="en-US" dirty="0"/>
              <a:t>All scientific research using human subjects conducted with U.S. funding must comply with these regulations</a:t>
            </a:r>
          </a:p>
        </p:txBody>
      </p:sp>
    </p:spTree>
    <p:extLst>
      <p:ext uri="{BB962C8B-B14F-4D97-AF65-F5344CB8AC3E}">
        <p14:creationId xmlns:p14="http://schemas.microsoft.com/office/powerpoint/2010/main" val="580993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457200" y="277814"/>
            <a:ext cx="8229600" cy="1142668"/>
          </a:xfrm>
        </p:spPr>
        <p:txBody>
          <a:bodyPr/>
          <a:lstStyle/>
          <a:p>
            <a:pPr>
              <a:lnSpc>
                <a:spcPct val="90000"/>
              </a:lnSpc>
            </a:pPr>
            <a:r>
              <a:rPr lang="en-US" dirty="0"/>
              <a:t>The Common Rule requirements </a:t>
            </a:r>
          </a:p>
        </p:txBody>
      </p:sp>
      <p:sp>
        <p:nvSpPr>
          <p:cNvPr id="14339" name="Content Placeholder 2"/>
          <p:cNvSpPr>
            <a:spLocks noGrp="1"/>
          </p:cNvSpPr>
          <p:nvPr>
            <p:ph idx="1"/>
          </p:nvPr>
        </p:nvSpPr>
        <p:spPr>
          <a:xfrm>
            <a:off x="548640" y="1604310"/>
            <a:ext cx="8229600" cy="4572000"/>
          </a:xfrm>
        </p:spPr>
        <p:txBody>
          <a:bodyPr/>
          <a:lstStyle/>
          <a:p>
            <a:pPr>
              <a:lnSpc>
                <a:spcPct val="90000"/>
              </a:lnSpc>
            </a:pPr>
            <a:r>
              <a:rPr lang="en-US" dirty="0"/>
              <a:t>Fully informed consent of all participants</a:t>
            </a:r>
          </a:p>
          <a:p>
            <a:pPr>
              <a:lnSpc>
                <a:spcPct val="90000"/>
              </a:lnSpc>
            </a:pPr>
            <a:r>
              <a:rPr lang="en-US" dirty="0"/>
              <a:t>Institutional Review Board (IRB) membership, function, operations, review of research, and record keeping</a:t>
            </a:r>
          </a:p>
          <a:p>
            <a:pPr>
              <a:lnSpc>
                <a:spcPct val="90000"/>
              </a:lnSpc>
            </a:pPr>
            <a:r>
              <a:rPr lang="en-US" dirty="0"/>
              <a:t>Specific protections for certain vulnerable research subjects with mental health issues, pregnant women, prisoners, and children</a:t>
            </a:r>
          </a:p>
          <a:p>
            <a:pPr>
              <a:lnSpc>
                <a:spcPct val="90000"/>
              </a:lnSpc>
            </a:pPr>
            <a:r>
              <a:rPr lang="en-US" dirty="0"/>
              <a:t>Assurance of compliance by all participating researchers</a:t>
            </a:r>
          </a:p>
          <a:p>
            <a:endParaRPr lang="en-US" dirty="0"/>
          </a:p>
          <a:p>
            <a:endParaRPr lang="en-US" dirty="0"/>
          </a:p>
        </p:txBody>
      </p:sp>
      <p:sp>
        <p:nvSpPr>
          <p:cNvPr id="4" name="TextBox 3"/>
          <p:cNvSpPr txBox="1"/>
          <p:nvPr/>
        </p:nvSpPr>
        <p:spPr>
          <a:xfrm>
            <a:off x="4310743" y="5997234"/>
            <a:ext cx="4833257" cy="584775"/>
          </a:xfrm>
          <a:prstGeom prst="rect">
            <a:avLst/>
          </a:prstGeom>
          <a:noFill/>
        </p:spPr>
        <p:txBody>
          <a:bodyPr wrap="square" rtlCol="0">
            <a:spAutoFit/>
          </a:bodyPr>
          <a:lstStyle/>
          <a:p>
            <a:pPr lvl="0"/>
            <a:r>
              <a:rPr lang="en-US" sz="1600" dirty="0">
                <a:solidFill>
                  <a:schemeClr val="bg2"/>
                </a:solidFill>
                <a:latin typeface="Calibri" pitchFamily="34" charset="0"/>
                <a:cs typeface="Calibri" pitchFamily="34" charset="0"/>
              </a:rPr>
              <a:t>The Population Council, Inc., </a:t>
            </a:r>
            <a:r>
              <a:rPr lang="en-US" sz="1600" i="1" dirty="0">
                <a:solidFill>
                  <a:schemeClr val="bg2"/>
                </a:solidFill>
                <a:latin typeface="Calibri" pitchFamily="34" charset="0"/>
                <a:cs typeface="Calibri" pitchFamily="34" charset="0"/>
              </a:rPr>
              <a:t>Operations Research for Managers of Reproductive Health Programs, </a:t>
            </a:r>
            <a:r>
              <a:rPr lang="en-US" sz="1600" dirty="0">
                <a:solidFill>
                  <a:schemeClr val="bg2"/>
                </a:solidFill>
                <a:latin typeface="Calibri" pitchFamily="34" charset="0"/>
                <a:cs typeface="Calibri" pitchFamily="34" charset="0"/>
              </a:rPr>
              <a:t>2008.</a:t>
            </a:r>
          </a:p>
        </p:txBody>
      </p:sp>
    </p:spTree>
    <p:extLst>
      <p:ext uri="{BB962C8B-B14F-4D97-AF65-F5344CB8AC3E}">
        <p14:creationId xmlns:p14="http://schemas.microsoft.com/office/powerpoint/2010/main" val="14039720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457200" y="274320"/>
            <a:ext cx="8229600" cy="1139825"/>
          </a:xfrm>
        </p:spPr>
        <p:txBody>
          <a:bodyPr/>
          <a:lstStyle/>
          <a:p>
            <a:r>
              <a:rPr lang="en-US" dirty="0"/>
              <a:t>What is human subjects research?</a:t>
            </a:r>
          </a:p>
        </p:txBody>
      </p:sp>
      <p:sp>
        <p:nvSpPr>
          <p:cNvPr id="15363" name="Rectangle 3"/>
          <p:cNvSpPr>
            <a:spLocks noGrp="1" noChangeArrowheads="1"/>
          </p:cNvSpPr>
          <p:nvPr>
            <p:ph type="body" idx="1"/>
          </p:nvPr>
        </p:nvSpPr>
        <p:spPr>
          <a:xfrm>
            <a:off x="548640" y="1600200"/>
            <a:ext cx="8321040" cy="4389120"/>
          </a:xfrm>
        </p:spPr>
        <p:txBody>
          <a:bodyPr/>
          <a:lstStyle/>
          <a:p>
            <a:pPr marL="0" indent="0">
              <a:lnSpc>
                <a:spcPct val="90000"/>
              </a:lnSpc>
              <a:buNone/>
            </a:pPr>
            <a:r>
              <a:rPr lang="en-US" dirty="0"/>
              <a:t>Systematic investigation designed to produce generalizable knowledge</a:t>
            </a:r>
          </a:p>
          <a:p>
            <a:pPr>
              <a:lnSpc>
                <a:spcPct val="90000"/>
              </a:lnSpc>
            </a:pPr>
            <a:r>
              <a:rPr lang="en-US" dirty="0"/>
              <a:t>Results apply to people, places, dates and situations other than those in the study</a:t>
            </a:r>
          </a:p>
          <a:p>
            <a:pPr>
              <a:lnSpc>
                <a:spcPct val="90000"/>
              </a:lnSpc>
            </a:pPr>
            <a:r>
              <a:rPr lang="en-US" dirty="0"/>
              <a:t>Research on </a:t>
            </a:r>
            <a:r>
              <a:rPr lang="en-US" i="1" dirty="0"/>
              <a:t>identifiable, living </a:t>
            </a:r>
            <a:r>
              <a:rPr lang="en-US" dirty="0"/>
              <a:t>human subjects</a:t>
            </a:r>
          </a:p>
          <a:p>
            <a:pPr>
              <a:lnSpc>
                <a:spcPct val="90000"/>
              </a:lnSpc>
            </a:pPr>
            <a:r>
              <a:rPr lang="en-US" dirty="0"/>
              <a:t>Research on health care systems (includes </a:t>
            </a:r>
            <a:r>
              <a:rPr lang="en-US" u="sng" dirty="0"/>
              <a:t>most</a:t>
            </a:r>
            <a:r>
              <a:rPr lang="en-US" dirty="0"/>
              <a:t> Programmatic Research and OR) </a:t>
            </a:r>
          </a:p>
        </p:txBody>
      </p:sp>
    </p:spTree>
    <p:extLst>
      <p:ext uri="{BB962C8B-B14F-4D97-AF65-F5344CB8AC3E}">
        <p14:creationId xmlns:p14="http://schemas.microsoft.com/office/powerpoint/2010/main" val="8119874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274320"/>
            <a:ext cx="8229600" cy="1143000"/>
          </a:xfrm>
        </p:spPr>
        <p:txBody>
          <a:bodyPr/>
          <a:lstStyle/>
          <a:p>
            <a:pPr>
              <a:lnSpc>
                <a:spcPct val="90000"/>
              </a:lnSpc>
            </a:pPr>
            <a:r>
              <a:rPr lang="en-US" dirty="0"/>
              <a:t>Exemptions to the Common Rule</a:t>
            </a:r>
          </a:p>
        </p:txBody>
      </p:sp>
      <p:sp>
        <p:nvSpPr>
          <p:cNvPr id="16387" name="Content Placeholder 2"/>
          <p:cNvSpPr>
            <a:spLocks noGrp="1"/>
          </p:cNvSpPr>
          <p:nvPr>
            <p:ph idx="1"/>
          </p:nvPr>
        </p:nvSpPr>
        <p:spPr>
          <a:xfrm>
            <a:off x="548640" y="1600200"/>
            <a:ext cx="8229600" cy="5029200"/>
          </a:xfrm>
        </p:spPr>
        <p:txBody>
          <a:bodyPr/>
          <a:lstStyle/>
          <a:p>
            <a:pPr marL="0" indent="0">
              <a:buFontTx/>
              <a:buNone/>
            </a:pPr>
            <a:r>
              <a:rPr lang="en-US" dirty="0"/>
              <a:t>The following </a:t>
            </a:r>
            <a:r>
              <a:rPr lang="en-US" i="1" dirty="0"/>
              <a:t>may be </a:t>
            </a:r>
            <a:r>
              <a:rPr lang="en-US" dirty="0"/>
              <a:t>exempt from Common Rule requirements:</a:t>
            </a:r>
          </a:p>
          <a:p>
            <a:pPr>
              <a:lnSpc>
                <a:spcPct val="90000"/>
              </a:lnSpc>
            </a:pPr>
            <a:r>
              <a:rPr lang="en-US" sz="3000" dirty="0"/>
              <a:t>Research that does NOT involve </a:t>
            </a:r>
            <a:r>
              <a:rPr lang="en-US" sz="3000" i="1" dirty="0"/>
              <a:t>identifiable, living </a:t>
            </a:r>
            <a:r>
              <a:rPr lang="en-US" sz="3000" dirty="0"/>
              <a:t>human subjects</a:t>
            </a:r>
          </a:p>
          <a:p>
            <a:pPr>
              <a:lnSpc>
                <a:spcPct val="90000"/>
              </a:lnSpc>
            </a:pPr>
            <a:r>
              <a:rPr lang="en-US" sz="3000" dirty="0"/>
              <a:t>Research on educational testing</a:t>
            </a:r>
          </a:p>
          <a:p>
            <a:pPr>
              <a:lnSpc>
                <a:spcPct val="90000"/>
              </a:lnSpc>
              <a:spcAft>
                <a:spcPts val="600"/>
              </a:spcAft>
            </a:pPr>
            <a:r>
              <a:rPr lang="en-US" sz="3000" dirty="0"/>
              <a:t>Research involving the collection or study of existing data, if the information is recorded in such a manner that subjects cannot be identified</a:t>
            </a:r>
          </a:p>
          <a:p>
            <a:pPr lvl="1">
              <a:lnSpc>
                <a:spcPct val="90000"/>
              </a:lnSpc>
              <a:spcAft>
                <a:spcPts val="600"/>
              </a:spcAft>
            </a:pPr>
            <a:r>
              <a:rPr lang="en-US" sz="2600" dirty="0"/>
              <a:t>Surveillance</a:t>
            </a:r>
          </a:p>
          <a:p>
            <a:pPr lvl="1">
              <a:lnSpc>
                <a:spcPct val="90000"/>
              </a:lnSpc>
              <a:spcAft>
                <a:spcPts val="600"/>
              </a:spcAft>
            </a:pPr>
            <a:r>
              <a:rPr lang="en-US" sz="2600" dirty="0"/>
              <a:t>Program evaluation</a:t>
            </a:r>
          </a:p>
          <a:p>
            <a:pPr>
              <a:buFontTx/>
              <a:buNone/>
            </a:pPr>
            <a:endParaRPr lang="en-US" dirty="0"/>
          </a:p>
        </p:txBody>
      </p:sp>
    </p:spTree>
    <p:extLst>
      <p:ext uri="{BB962C8B-B14F-4D97-AF65-F5344CB8AC3E}">
        <p14:creationId xmlns:p14="http://schemas.microsoft.com/office/powerpoint/2010/main" val="2125853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pPr>
              <a:lnSpc>
                <a:spcPct val="90000"/>
              </a:lnSpc>
            </a:pPr>
            <a:r>
              <a:rPr lang="en-US" sz="4000" dirty="0"/>
              <a:t>WHO publications: </a:t>
            </a:r>
            <a:br>
              <a:rPr lang="en-US" sz="4000" dirty="0"/>
            </a:br>
            <a:r>
              <a:rPr lang="en-US" sz="4000" dirty="0"/>
              <a:t>Human rights approach to TB</a:t>
            </a:r>
          </a:p>
        </p:txBody>
      </p:sp>
      <p:sp>
        <p:nvSpPr>
          <p:cNvPr id="17411" name="Rectangle 3"/>
          <p:cNvSpPr>
            <a:spLocks noGrp="1" noChangeArrowheads="1"/>
          </p:cNvSpPr>
          <p:nvPr>
            <p:ph type="body" idx="1"/>
          </p:nvPr>
        </p:nvSpPr>
        <p:spPr>
          <a:xfrm>
            <a:off x="137160" y="1524000"/>
            <a:ext cx="6196796" cy="5105400"/>
          </a:xfrm>
        </p:spPr>
        <p:txBody>
          <a:bodyPr/>
          <a:lstStyle/>
          <a:p>
            <a:pPr>
              <a:lnSpc>
                <a:spcPct val="90000"/>
              </a:lnSpc>
              <a:spcAft>
                <a:spcPts val="0"/>
              </a:spcAft>
              <a:buFontTx/>
              <a:buNone/>
            </a:pPr>
            <a:r>
              <a:rPr lang="en-US" sz="3000" dirty="0"/>
              <a:t>	</a:t>
            </a:r>
            <a:r>
              <a:rPr lang="en-US" sz="2800" dirty="0"/>
              <a:t>“TB is deeply rooted in populations where human rights and dignity are limited. The disease thrives on the most vulnerable – the marginalized, discriminated against populations, and people living in poverty.”</a:t>
            </a:r>
          </a:p>
          <a:p>
            <a:pPr indent="-58738">
              <a:lnSpc>
                <a:spcPct val="90000"/>
              </a:lnSpc>
              <a:buFontTx/>
              <a:buNone/>
              <a:tabLst>
                <a:tab pos="685800" algn="l"/>
              </a:tabLst>
            </a:pPr>
            <a:r>
              <a:rPr lang="en-US" sz="2400" dirty="0"/>
              <a:t>-</a:t>
            </a:r>
            <a:r>
              <a:rPr lang="en-US" sz="2400" i="1" dirty="0"/>
              <a:t>-</a:t>
            </a:r>
            <a:r>
              <a:rPr lang="en-US" sz="2000" i="1" dirty="0"/>
              <a:t>WHO, 2001</a:t>
            </a:r>
          </a:p>
          <a:p>
            <a:pPr indent="-58738">
              <a:lnSpc>
                <a:spcPct val="90000"/>
              </a:lnSpc>
              <a:spcAft>
                <a:spcPts val="0"/>
              </a:spcAft>
              <a:buFontTx/>
              <a:buNone/>
              <a:tabLst>
                <a:tab pos="685800" algn="l"/>
              </a:tabLst>
            </a:pPr>
            <a:r>
              <a:rPr lang="en-US" sz="2800" dirty="0"/>
              <a:t>“Ethical principles and values underpin the End TB Strategy.  It is thus important to ensure that ethical issues posed by TB care and control are properly examined and addressed.”</a:t>
            </a:r>
          </a:p>
          <a:p>
            <a:pPr indent="-58738">
              <a:lnSpc>
                <a:spcPct val="90000"/>
              </a:lnSpc>
              <a:buFontTx/>
              <a:buNone/>
              <a:tabLst>
                <a:tab pos="685800" algn="l"/>
              </a:tabLst>
            </a:pPr>
            <a:r>
              <a:rPr lang="en-US" sz="2000" i="1" dirty="0"/>
              <a:t>--WHO, Ethics Guidance 2017</a:t>
            </a:r>
          </a:p>
        </p:txBody>
      </p:sp>
      <p:pic>
        <p:nvPicPr>
          <p:cNvPr id="17412" name="Picture 4"/>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366129" y="1524000"/>
            <a:ext cx="1896533" cy="2847975"/>
          </a:xfrm>
          <a:prstGeom prst="rect">
            <a:avLst/>
          </a:prstGeom>
          <a:noFill/>
          <a:ln w="9525">
            <a:solidFill>
              <a:srgbClr val="595959"/>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pic>
      <p:pic>
        <p:nvPicPr>
          <p:cNvPr id="2" name="Picture 1"/>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901360" y="3835438"/>
            <a:ext cx="2028948" cy="2793962"/>
          </a:xfrm>
          <a:prstGeom prst="rect">
            <a:avLst/>
          </a:prstGeom>
          <a:ln>
            <a:solidFill>
              <a:srgbClr val="595959"/>
            </a:solidFill>
          </a:ln>
        </p:spPr>
      </p:pic>
    </p:spTree>
    <p:extLst>
      <p:ext uri="{BB962C8B-B14F-4D97-AF65-F5344CB8AC3E}">
        <p14:creationId xmlns:p14="http://schemas.microsoft.com/office/powerpoint/2010/main" val="164084643"/>
      </p:ext>
    </p:extLst>
  </p:cSld>
  <p:clrMapOvr>
    <a:masterClrMapping/>
  </p:clrMapOvr>
</p:sld>
</file>

<file path=ppt/theme/theme1.xml><?xml version="1.0" encoding="utf-8"?>
<a:theme xmlns:a="http://schemas.openxmlformats.org/drawingml/2006/main" name="CDC OR Style options 1 and 2">
  <a:themeElements>
    <a:clrScheme name="Custom 4">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224EE2"/>
      </a:hlink>
      <a:folHlink>
        <a:srgbClr val="85DFD0"/>
      </a:folHlink>
    </a:clrScheme>
    <a:fontScheme name="1_Level">
      <a:majorFont>
        <a:latin typeface="Garamond"/>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Verdana" pitchFamily="34" charset="0"/>
          </a:defRPr>
        </a:defPPr>
      </a:lstStyle>
    </a:lnDef>
  </a:objectDefaults>
  <a:extraClrSchemeLst>
    <a:extraClrScheme>
      <a:clrScheme name="1_Level 1">
        <a:dk1>
          <a:srgbClr val="006699"/>
        </a:dk1>
        <a:lt1>
          <a:srgbClr val="FFFFFF"/>
        </a:lt1>
        <a:dk2>
          <a:srgbClr val="000000"/>
        </a:dk2>
        <a:lt2>
          <a:srgbClr val="99FF99"/>
        </a:lt2>
        <a:accent1>
          <a:srgbClr val="00CC99"/>
        </a:accent1>
        <a:accent2>
          <a:srgbClr val="009999"/>
        </a:accent2>
        <a:accent3>
          <a:srgbClr val="AAAAAA"/>
        </a:accent3>
        <a:accent4>
          <a:srgbClr val="DADADA"/>
        </a:accent4>
        <a:accent5>
          <a:srgbClr val="AAE2CA"/>
        </a:accent5>
        <a:accent6>
          <a:srgbClr val="008A8A"/>
        </a:accent6>
        <a:hlink>
          <a:srgbClr val="0066FF"/>
        </a:hlink>
        <a:folHlink>
          <a:srgbClr val="989CBA"/>
        </a:folHlink>
      </a:clrScheme>
      <a:clrMap bg1="dk2" tx1="lt1" bg2="dk1" tx2="lt2" accent1="accent1" accent2="accent2" accent3="accent3" accent4="accent4" accent5="accent5" accent6="accent6" hlink="hlink" folHlink="folHlink"/>
    </a:extraClrScheme>
    <a:extraClrScheme>
      <a:clrScheme name="1_Level 2">
        <a:dk1>
          <a:srgbClr val="808000"/>
        </a:dk1>
        <a:lt1>
          <a:srgbClr val="FFFFFF"/>
        </a:lt1>
        <a:dk2>
          <a:srgbClr val="5C271E"/>
        </a:dk2>
        <a:lt2>
          <a:srgbClr val="FFDD89"/>
        </a:lt2>
        <a:accent1>
          <a:srgbClr val="CC6600"/>
        </a:accent1>
        <a:accent2>
          <a:srgbClr val="CC9900"/>
        </a:accent2>
        <a:accent3>
          <a:srgbClr val="B5ACAB"/>
        </a:accent3>
        <a:accent4>
          <a:srgbClr val="DADADA"/>
        </a:accent4>
        <a:accent5>
          <a:srgbClr val="E2B8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3">
        <a:dk1>
          <a:srgbClr val="763B00"/>
        </a:dk1>
        <a:lt1>
          <a:srgbClr val="FFFFFF"/>
        </a:lt1>
        <a:dk2>
          <a:srgbClr val="330000"/>
        </a:dk2>
        <a:lt2>
          <a:srgbClr val="CC9900"/>
        </a:lt2>
        <a:accent1>
          <a:srgbClr val="FFCC00"/>
        </a:accent1>
        <a:accent2>
          <a:srgbClr val="CC3300"/>
        </a:accent2>
        <a:accent3>
          <a:srgbClr val="ADAAAA"/>
        </a:accent3>
        <a:accent4>
          <a:srgbClr val="DADADA"/>
        </a:accent4>
        <a:accent5>
          <a:srgbClr val="FFE2AA"/>
        </a:accent5>
        <a:accent6>
          <a:srgbClr val="B92D00"/>
        </a:accent6>
        <a:hlink>
          <a:srgbClr val="666699"/>
        </a:hlink>
        <a:folHlink>
          <a:srgbClr val="999966"/>
        </a:folHlink>
      </a:clrScheme>
      <a:clrMap bg1="dk2" tx1="lt1" bg2="dk1" tx2="lt2" accent1="accent1" accent2="accent2" accent3="accent3" accent4="accent4" accent5="accent5" accent6="accent6" hlink="hlink" folHlink="folHlink"/>
    </a:extraClrScheme>
    <a:extraClrScheme>
      <a:clrScheme name="1_Level 4">
        <a:dk1>
          <a:srgbClr val="6D3696"/>
        </a:dk1>
        <a:lt1>
          <a:srgbClr val="FFFFFF"/>
        </a:lt1>
        <a:dk2>
          <a:srgbClr val="51255D"/>
        </a:dk2>
        <a:lt2>
          <a:srgbClr val="FFFFCC"/>
        </a:lt2>
        <a:accent1>
          <a:srgbClr val="666699"/>
        </a:accent1>
        <a:accent2>
          <a:srgbClr val="800080"/>
        </a:accent2>
        <a:accent3>
          <a:srgbClr val="B3ACB6"/>
        </a:accent3>
        <a:accent4>
          <a:srgbClr val="DADADA"/>
        </a:accent4>
        <a:accent5>
          <a:srgbClr val="B8B8CA"/>
        </a:accent5>
        <a:accent6>
          <a:srgbClr val="730073"/>
        </a:accent6>
        <a:hlink>
          <a:srgbClr val="CCCC00"/>
        </a:hlink>
        <a:folHlink>
          <a:srgbClr val="A3A274"/>
        </a:folHlink>
      </a:clrScheme>
      <a:clrMap bg1="dk2" tx1="lt1" bg2="dk1" tx2="lt2" accent1="accent1" accent2="accent2" accent3="accent3" accent4="accent4" accent5="accent5" accent6="accent6" hlink="hlink" folHlink="folHlink"/>
    </a:extraClrScheme>
    <a:extraClrScheme>
      <a:clrScheme name="1_Level 5">
        <a:dk1>
          <a:srgbClr val="CC6600"/>
        </a:dk1>
        <a:lt1>
          <a:srgbClr val="FFFFFF"/>
        </a:lt1>
        <a:dk2>
          <a:srgbClr val="4A553B"/>
        </a:dk2>
        <a:lt2>
          <a:srgbClr val="FFBF1F"/>
        </a:lt2>
        <a:accent1>
          <a:srgbClr val="FFCC00"/>
        </a:accent1>
        <a:accent2>
          <a:srgbClr val="CC9900"/>
        </a:accent2>
        <a:accent3>
          <a:srgbClr val="B1B4AF"/>
        </a:accent3>
        <a:accent4>
          <a:srgbClr val="DADADA"/>
        </a:accent4>
        <a:accent5>
          <a:srgbClr val="FFE2AA"/>
        </a:accent5>
        <a:accent6>
          <a:srgbClr val="B98A00"/>
        </a:accent6>
        <a:hlink>
          <a:srgbClr val="669900"/>
        </a:hlink>
        <a:folHlink>
          <a:srgbClr val="A3A274"/>
        </a:folHlink>
      </a:clrScheme>
      <a:clrMap bg1="dk2" tx1="lt1" bg2="dk1" tx2="lt2" accent1="accent1" accent2="accent2" accent3="accent3" accent4="accent4" accent5="accent5" accent6="accent6" hlink="hlink" folHlink="folHlink"/>
    </a:extraClrScheme>
    <a:extraClrScheme>
      <a:clrScheme name="1_Level 6">
        <a:dk1>
          <a:srgbClr val="000000"/>
        </a:dk1>
        <a:lt1>
          <a:srgbClr val="FFFFFF"/>
        </a:lt1>
        <a:dk2>
          <a:srgbClr val="666699"/>
        </a:dk2>
        <a:lt2>
          <a:srgbClr val="FFCC00"/>
        </a:lt2>
        <a:accent1>
          <a:srgbClr val="FF9900"/>
        </a:accent1>
        <a:accent2>
          <a:srgbClr val="FF0000"/>
        </a:accent2>
        <a:accent3>
          <a:srgbClr val="FFFFFF"/>
        </a:accent3>
        <a:accent4>
          <a:srgbClr val="000000"/>
        </a:accent4>
        <a:accent5>
          <a:srgbClr val="FFCAAA"/>
        </a:accent5>
        <a:accent6>
          <a:srgbClr val="E70000"/>
        </a:accent6>
        <a:hlink>
          <a:srgbClr val="666699"/>
        </a:hlink>
        <a:folHlink>
          <a:srgbClr val="999966"/>
        </a:folHlink>
      </a:clrScheme>
      <a:clrMap bg1="lt1" tx1="dk1" bg2="lt2" tx2="dk2" accent1="accent1" accent2="accent2" accent3="accent3" accent4="accent4" accent5="accent5" accent6="accent6" hlink="hlink" folHlink="folHlink"/>
    </a:extraClrScheme>
    <a:extraClrScheme>
      <a:clrScheme name="1_Level 7">
        <a:dk1>
          <a:srgbClr val="000000"/>
        </a:dk1>
        <a:lt1>
          <a:srgbClr val="FFFFFF"/>
        </a:lt1>
        <a:dk2>
          <a:srgbClr val="CC3300"/>
        </a:dk2>
        <a:lt2>
          <a:srgbClr val="663300"/>
        </a:lt2>
        <a:accent1>
          <a:srgbClr val="FFCC00"/>
        </a:accent1>
        <a:accent2>
          <a:srgbClr val="CC6600"/>
        </a:accent2>
        <a:accent3>
          <a:srgbClr val="FFFFFF"/>
        </a:accent3>
        <a:accent4>
          <a:srgbClr val="000000"/>
        </a:accent4>
        <a:accent5>
          <a:srgbClr val="FFE2AA"/>
        </a:accent5>
        <a:accent6>
          <a:srgbClr val="B95C00"/>
        </a:accent6>
        <a:hlink>
          <a:srgbClr val="CC9900"/>
        </a:hlink>
        <a:folHlink>
          <a:srgbClr val="996633"/>
        </a:folHlink>
      </a:clrScheme>
      <a:clrMap bg1="lt1" tx1="dk1" bg2="lt2" tx2="dk2" accent1="accent1" accent2="accent2" accent3="accent3" accent4="accent4" accent5="accent5" accent6="accent6" hlink="hlink" folHlink="folHlink"/>
    </a:extraClrScheme>
    <a:extraClrScheme>
      <a:clrScheme name="1_Level 8">
        <a:dk1>
          <a:srgbClr val="000000"/>
        </a:dk1>
        <a:lt1>
          <a:srgbClr val="FFFFFF"/>
        </a:lt1>
        <a:dk2>
          <a:srgbClr val="999900"/>
        </a:dk2>
        <a:lt2>
          <a:srgbClr val="666600"/>
        </a:lt2>
        <a:accent1>
          <a:srgbClr val="99CC00"/>
        </a:accent1>
        <a:accent2>
          <a:srgbClr val="CCCC66"/>
        </a:accent2>
        <a:accent3>
          <a:srgbClr val="FFFFFF"/>
        </a:accent3>
        <a:accent4>
          <a:srgbClr val="000000"/>
        </a:accent4>
        <a:accent5>
          <a:srgbClr val="CAE2AA"/>
        </a:accent5>
        <a:accent6>
          <a:srgbClr val="B9B95C"/>
        </a:accent6>
        <a:hlink>
          <a:srgbClr val="FFCC00"/>
        </a:hlink>
        <a:folHlink>
          <a:srgbClr val="CC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CDC OR Style options 1 and 2.thmx</Template>
  <TotalTime>3704</TotalTime>
  <Words>2281</Words>
  <Application>Microsoft Office PowerPoint</Application>
  <PresentationFormat>On-screen Show (4:3)</PresentationFormat>
  <Paragraphs>263</Paragraphs>
  <Slides>30</Slides>
  <Notes>30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30</vt:i4>
      </vt:variant>
    </vt:vector>
  </HeadingPairs>
  <TitlesOfParts>
    <vt:vector size="42" baseType="lpstr">
      <vt:lpstr>ＭＳ Ｐゴシック</vt:lpstr>
      <vt:lpstr>ＭＳ Ｐゴシック</vt:lpstr>
      <vt:lpstr>Arial</vt:lpstr>
      <vt:lpstr>Avenir Book</vt:lpstr>
      <vt:lpstr>Calibri</vt:lpstr>
      <vt:lpstr>Calibri (Body)</vt:lpstr>
      <vt:lpstr>Courier New</vt:lpstr>
      <vt:lpstr>Garamond</vt:lpstr>
      <vt:lpstr>Times New Roman</vt:lpstr>
      <vt:lpstr>Verdana</vt:lpstr>
      <vt:lpstr>Wingdings</vt:lpstr>
      <vt:lpstr>CDC OR Style options 1 and 2</vt:lpstr>
      <vt:lpstr>Research Ethics</vt:lpstr>
      <vt:lpstr>Overview</vt:lpstr>
      <vt:lpstr>Six principles of medical ethics</vt:lpstr>
      <vt:lpstr>Belmont principles of research ethics</vt:lpstr>
      <vt:lpstr>The Common Rule </vt:lpstr>
      <vt:lpstr>The Common Rule requirements </vt:lpstr>
      <vt:lpstr>What is human subjects research?</vt:lpstr>
      <vt:lpstr>Exemptions to the Common Rule</vt:lpstr>
      <vt:lpstr>WHO publications:  Human rights approach to TB</vt:lpstr>
      <vt:lpstr>Public health research: Definitions</vt:lpstr>
      <vt:lpstr>Informed consent</vt:lpstr>
      <vt:lpstr>Elements of informed consent</vt:lpstr>
      <vt:lpstr>Informed consent participant requirements</vt:lpstr>
      <vt:lpstr>Confidentiality</vt:lpstr>
      <vt:lpstr>Linked data</vt:lpstr>
      <vt:lpstr>Ethical rules derive from codes</vt:lpstr>
      <vt:lpstr>Ethical review by Institutional Review Boards (IRB)</vt:lpstr>
      <vt:lpstr>Ethical review by multiple IRB?</vt:lpstr>
      <vt:lpstr>Investigator responsibility</vt:lpstr>
      <vt:lpstr>Free research ethics courses</vt:lpstr>
      <vt:lpstr>Questions?</vt:lpstr>
      <vt:lpstr>Optional slides</vt:lpstr>
      <vt:lpstr>Medical ethics: The beginning</vt:lpstr>
      <vt:lpstr>Ethical abuses</vt:lpstr>
      <vt:lpstr>Codes of ethics</vt:lpstr>
      <vt:lpstr>Declaration of Helsinki</vt:lpstr>
      <vt:lpstr>Ethical abuses: Tuskegee</vt:lpstr>
      <vt:lpstr>Ethical abuses: Tuskegee (2)</vt:lpstr>
      <vt:lpstr>Ethical abuses lead to codes</vt:lpstr>
      <vt:lpstr>How might you address…..?</vt:lpstr>
    </vt:vector>
  </TitlesOfParts>
  <Company>UCSF</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Lisa Chen</dc:creator>
  <cp:lastModifiedBy>Amelia Alonis</cp:lastModifiedBy>
  <cp:revision>125</cp:revision>
  <dcterms:created xsi:type="dcterms:W3CDTF">2016-12-10T01:14:11Z</dcterms:created>
  <dcterms:modified xsi:type="dcterms:W3CDTF">2019-01-18T17:40:07Z</dcterms:modified>
</cp:coreProperties>
</file>