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58"/>
  </p:notesMasterIdLst>
  <p:sldIdLst>
    <p:sldId id="285" r:id="rId3"/>
    <p:sldId id="396" r:id="rId4"/>
    <p:sldId id="405" r:id="rId5"/>
    <p:sldId id="455" r:id="rId6"/>
    <p:sldId id="457" r:id="rId7"/>
    <p:sldId id="458" r:id="rId8"/>
    <p:sldId id="461" r:id="rId9"/>
    <p:sldId id="537" r:id="rId10"/>
    <p:sldId id="472" r:id="rId11"/>
    <p:sldId id="475" r:id="rId12"/>
    <p:sldId id="476" r:id="rId13"/>
    <p:sldId id="477" r:id="rId14"/>
    <p:sldId id="478" r:id="rId15"/>
    <p:sldId id="473" r:id="rId16"/>
    <p:sldId id="480" r:id="rId17"/>
    <p:sldId id="481" r:id="rId18"/>
    <p:sldId id="422" r:id="rId19"/>
    <p:sldId id="482" r:id="rId20"/>
    <p:sldId id="485" r:id="rId21"/>
    <p:sldId id="486" r:id="rId22"/>
    <p:sldId id="536" r:id="rId23"/>
    <p:sldId id="533" r:id="rId24"/>
    <p:sldId id="490" r:id="rId25"/>
    <p:sldId id="495" r:id="rId26"/>
    <p:sldId id="496" r:id="rId27"/>
    <p:sldId id="498" r:id="rId28"/>
    <p:sldId id="494" r:id="rId29"/>
    <p:sldId id="492" r:id="rId30"/>
    <p:sldId id="499" r:id="rId31"/>
    <p:sldId id="501" r:id="rId32"/>
    <p:sldId id="500" r:id="rId33"/>
    <p:sldId id="503" r:id="rId34"/>
    <p:sldId id="484" r:id="rId35"/>
    <p:sldId id="509" r:id="rId36"/>
    <p:sldId id="534" r:id="rId37"/>
    <p:sldId id="511" r:id="rId38"/>
    <p:sldId id="512" r:id="rId39"/>
    <p:sldId id="514" r:id="rId40"/>
    <p:sldId id="515" r:id="rId41"/>
    <p:sldId id="516" r:id="rId42"/>
    <p:sldId id="517" r:id="rId43"/>
    <p:sldId id="529" r:id="rId44"/>
    <p:sldId id="530" r:id="rId45"/>
    <p:sldId id="518" r:id="rId46"/>
    <p:sldId id="519" r:id="rId47"/>
    <p:sldId id="520" r:id="rId48"/>
    <p:sldId id="521" r:id="rId49"/>
    <p:sldId id="522" r:id="rId50"/>
    <p:sldId id="523" r:id="rId51"/>
    <p:sldId id="531" r:id="rId52"/>
    <p:sldId id="525" r:id="rId53"/>
    <p:sldId id="532" r:id="rId54"/>
    <p:sldId id="527" r:id="rId55"/>
    <p:sldId id="528" r:id="rId56"/>
    <p:sldId id="538" r:id="rId57"/>
  </p:sldIdLst>
  <p:sldSz cx="9144000" cy="6858000" type="screen4x3"/>
  <p:notesSz cx="6858000" cy="142875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744">
          <p15:clr>
            <a:srgbClr val="A4A3A4"/>
          </p15:clr>
        </p15:guide>
        <p15:guide id="4" pos="2739">
          <p15:clr>
            <a:srgbClr val="A4A3A4"/>
          </p15:clr>
        </p15:guide>
        <p15:guide id="5" orient="horz" pos="1524">
          <p15:clr>
            <a:srgbClr val="A4A3A4"/>
          </p15:clr>
        </p15:guide>
        <p15:guide id="6" orient="horz" pos="2161">
          <p15:clr>
            <a:srgbClr val="A4A3A4"/>
          </p15:clr>
        </p15:guide>
        <p15:guide id="7"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4A44"/>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35" autoAdjust="0"/>
    <p:restoredTop sz="38442" autoAdjust="0"/>
  </p:normalViewPr>
  <p:slideViewPr>
    <p:cSldViewPr snapToGrid="0" snapToObjects="1">
      <p:cViewPr varScale="1">
        <p:scale>
          <a:sx n="36" d="100"/>
          <a:sy n="36" d="100"/>
        </p:scale>
        <p:origin x="348" y="42"/>
      </p:cViewPr>
      <p:guideLst>
        <p:guide orient="horz" pos="2160"/>
        <p:guide pos="2880"/>
        <p:guide orient="horz" pos="1744"/>
        <p:guide pos="2739"/>
        <p:guide orient="horz" pos="1524"/>
        <p:guide orient="horz" pos="2161"/>
        <p:guide pos="2881"/>
      </p:guideLst>
    </p:cSldViewPr>
  </p:slideViewPr>
  <p:notesTextViewPr>
    <p:cViewPr>
      <p:scale>
        <a:sx n="100" d="100"/>
        <a:sy n="100" d="100"/>
      </p:scale>
      <p:origin x="0" y="0"/>
    </p:cViewPr>
  </p:notesTextViewPr>
  <p:sorterViewPr>
    <p:cViewPr>
      <p:scale>
        <a:sx n="137" d="100"/>
        <a:sy n="137" d="100"/>
      </p:scale>
      <p:origin x="0" y="542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61" Type="http://schemas.openxmlformats.org/officeDocument/2006/relationships/theme" Target="theme/theme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26FB482-F73F-48FD-97C8-7DA4AE4E16F4}"/>
    <pc:docChg chg="modSld">
      <pc:chgData name="" userId="" providerId="" clId="Web-{426FB482-F73F-48FD-97C8-7DA4AE4E16F4}" dt="2018-12-18T22:37:55.796" v="136" actId="20577"/>
      <pc:docMkLst>
        <pc:docMk/>
      </pc:docMkLst>
      <pc:sldChg chg="modSp modNotes">
        <pc:chgData name="" userId="" providerId="" clId="Web-{426FB482-F73F-48FD-97C8-7DA4AE4E16F4}" dt="2018-12-18T21:59:36.166" v="10" actId="20577"/>
        <pc:sldMkLst>
          <pc:docMk/>
          <pc:sldMk cId="139162137" sldId="405"/>
        </pc:sldMkLst>
        <pc:spChg chg="mod">
          <ac:chgData name="" userId="" providerId="" clId="Web-{426FB482-F73F-48FD-97C8-7DA4AE4E16F4}" dt="2018-12-18T21:59:36.166" v="10" actId="20577"/>
          <ac:spMkLst>
            <pc:docMk/>
            <pc:sldMk cId="139162137" sldId="405"/>
            <ac:spMk id="3" creationId="{00000000-0000-0000-0000-000000000000}"/>
          </ac:spMkLst>
        </pc:spChg>
      </pc:sldChg>
      <pc:sldChg chg="modNotes">
        <pc:chgData name="" userId="" providerId="" clId="Web-{426FB482-F73F-48FD-97C8-7DA4AE4E16F4}" dt="2018-12-18T22:08:00.903" v="46" actId="20577"/>
        <pc:sldMkLst>
          <pc:docMk/>
          <pc:sldMk cId="1388345574" sldId="422"/>
        </pc:sldMkLst>
      </pc:sldChg>
      <pc:sldChg chg="modNotes">
        <pc:chgData name="" userId="" providerId="" clId="Web-{426FB482-F73F-48FD-97C8-7DA4AE4E16F4}" dt="2018-12-18T22:01:01.510" v="17" actId="20577"/>
        <pc:sldMkLst>
          <pc:docMk/>
          <pc:sldMk cId="1506463152" sldId="457"/>
        </pc:sldMkLst>
      </pc:sldChg>
      <pc:sldChg chg="modNotes">
        <pc:chgData name="" userId="" providerId="" clId="Web-{426FB482-F73F-48FD-97C8-7DA4AE4E16F4}" dt="2018-12-18T22:02:26.589" v="22" actId="20577"/>
        <pc:sldMkLst>
          <pc:docMk/>
          <pc:sldMk cId="1137469177" sldId="461"/>
        </pc:sldMkLst>
      </pc:sldChg>
      <pc:sldChg chg="modSp modNotes">
        <pc:chgData name="" userId="" providerId="" clId="Web-{426FB482-F73F-48FD-97C8-7DA4AE4E16F4}" dt="2018-12-18T22:06:00.918" v="38" actId="20577"/>
        <pc:sldMkLst>
          <pc:docMk/>
          <pc:sldMk cId="71484070" sldId="473"/>
        </pc:sldMkLst>
        <pc:spChg chg="mod">
          <ac:chgData name="" userId="" providerId="" clId="Web-{426FB482-F73F-48FD-97C8-7DA4AE4E16F4}" dt="2018-12-18T22:05:44.996" v="36" actId="20577"/>
          <ac:spMkLst>
            <pc:docMk/>
            <pc:sldMk cId="71484070" sldId="473"/>
            <ac:spMk id="3" creationId="{00000000-0000-0000-0000-000000000000}"/>
          </ac:spMkLst>
        </pc:spChg>
      </pc:sldChg>
      <pc:sldChg chg="modNotes">
        <pc:chgData name="" userId="" providerId="" clId="Web-{426FB482-F73F-48FD-97C8-7DA4AE4E16F4}" dt="2018-12-18T22:07:20.512" v="40" actId="20577"/>
        <pc:sldMkLst>
          <pc:docMk/>
          <pc:sldMk cId="1683149421" sldId="481"/>
        </pc:sldMkLst>
      </pc:sldChg>
      <pc:sldChg chg="modNotes">
        <pc:chgData name="" userId="" providerId="" clId="Web-{426FB482-F73F-48FD-97C8-7DA4AE4E16F4}" dt="2018-12-18T22:29:16.024" v="82" actId="20577"/>
        <pc:sldMkLst>
          <pc:docMk/>
          <pc:sldMk cId="3611130441" sldId="484"/>
        </pc:sldMkLst>
      </pc:sldChg>
      <pc:sldChg chg="modNotes">
        <pc:chgData name="" userId="" providerId="" clId="Web-{426FB482-F73F-48FD-97C8-7DA4AE4E16F4}" dt="2018-12-18T22:08:40.091" v="49" actId="20577"/>
        <pc:sldMkLst>
          <pc:docMk/>
          <pc:sldMk cId="4117258500" sldId="485"/>
        </pc:sldMkLst>
      </pc:sldChg>
      <pc:sldChg chg="modSp">
        <pc:chgData name="" userId="" providerId="" clId="Web-{426FB482-F73F-48FD-97C8-7DA4AE4E16F4}" dt="2018-12-18T22:11:32.326" v="58" actId="20577"/>
        <pc:sldMkLst>
          <pc:docMk/>
          <pc:sldMk cId="10268877" sldId="494"/>
        </pc:sldMkLst>
        <pc:spChg chg="mod">
          <ac:chgData name="" userId="" providerId="" clId="Web-{426FB482-F73F-48FD-97C8-7DA4AE4E16F4}" dt="2018-12-18T22:11:32.326" v="58" actId="20577"/>
          <ac:spMkLst>
            <pc:docMk/>
            <pc:sldMk cId="10268877" sldId="494"/>
            <ac:spMk id="3" creationId="{00000000-0000-0000-0000-000000000000}"/>
          </ac:spMkLst>
        </pc:spChg>
      </pc:sldChg>
      <pc:sldChg chg="modSp modNotes">
        <pc:chgData name="" userId="" providerId="" clId="Web-{426FB482-F73F-48FD-97C8-7DA4AE4E16F4}" dt="2018-12-18T22:27:30.226" v="77" actId="20577"/>
        <pc:sldMkLst>
          <pc:docMk/>
          <pc:sldMk cId="2794245040" sldId="500"/>
        </pc:sldMkLst>
        <pc:spChg chg="mod">
          <ac:chgData name="" userId="" providerId="" clId="Web-{426FB482-F73F-48FD-97C8-7DA4AE4E16F4}" dt="2018-12-18T22:27:16.507" v="73" actId="20577"/>
          <ac:spMkLst>
            <pc:docMk/>
            <pc:sldMk cId="2794245040" sldId="500"/>
            <ac:spMk id="3" creationId="{00000000-0000-0000-0000-000000000000}"/>
          </ac:spMkLst>
        </pc:spChg>
      </pc:sldChg>
      <pc:sldChg chg="modNotes">
        <pc:chgData name="" userId="" providerId="" clId="Web-{426FB482-F73F-48FD-97C8-7DA4AE4E16F4}" dt="2018-12-18T22:26:08.772" v="68" actId="20577"/>
        <pc:sldMkLst>
          <pc:docMk/>
          <pc:sldMk cId="2251605636" sldId="501"/>
        </pc:sldMkLst>
      </pc:sldChg>
      <pc:sldChg chg="modNotes">
        <pc:chgData name="" userId="" providerId="" clId="Web-{426FB482-F73F-48FD-97C8-7DA4AE4E16F4}" dt="2018-12-18T22:29:56.649" v="95" actId="20577"/>
        <pc:sldMkLst>
          <pc:docMk/>
          <pc:sldMk cId="2800053863" sldId="503"/>
        </pc:sldMkLst>
      </pc:sldChg>
      <pc:sldChg chg="modSp">
        <pc:chgData name="" userId="" providerId="" clId="Web-{426FB482-F73F-48FD-97C8-7DA4AE4E16F4}" dt="2018-12-18T22:31:09.759" v="96" actId="20577"/>
        <pc:sldMkLst>
          <pc:docMk/>
          <pc:sldMk cId="1245621326" sldId="514"/>
        </pc:sldMkLst>
        <pc:spChg chg="mod">
          <ac:chgData name="" userId="" providerId="" clId="Web-{426FB482-F73F-48FD-97C8-7DA4AE4E16F4}" dt="2018-12-18T22:31:09.759" v="96" actId="20577"/>
          <ac:spMkLst>
            <pc:docMk/>
            <pc:sldMk cId="1245621326" sldId="514"/>
            <ac:spMk id="4" creationId="{00000000-0000-0000-0000-000000000000}"/>
          </ac:spMkLst>
        </pc:spChg>
      </pc:sldChg>
      <pc:sldChg chg="modSp">
        <pc:chgData name="" userId="" providerId="" clId="Web-{426FB482-F73F-48FD-97C8-7DA4AE4E16F4}" dt="2018-12-18T22:31:50.774" v="98" actId="20577"/>
        <pc:sldMkLst>
          <pc:docMk/>
          <pc:sldMk cId="2127215153" sldId="516"/>
        </pc:sldMkLst>
        <pc:spChg chg="mod">
          <ac:chgData name="" userId="" providerId="" clId="Web-{426FB482-F73F-48FD-97C8-7DA4AE4E16F4}" dt="2018-12-18T22:31:50.774" v="98" actId="20577"/>
          <ac:spMkLst>
            <pc:docMk/>
            <pc:sldMk cId="2127215153" sldId="516"/>
            <ac:spMk id="4" creationId="{00000000-0000-0000-0000-000000000000}"/>
          </ac:spMkLst>
        </pc:spChg>
      </pc:sldChg>
      <pc:sldChg chg="modSp">
        <pc:chgData name="" userId="" providerId="" clId="Web-{426FB482-F73F-48FD-97C8-7DA4AE4E16F4}" dt="2018-12-18T22:32:43.510" v="112" actId="20577"/>
        <pc:sldMkLst>
          <pc:docMk/>
          <pc:sldMk cId="1843667097" sldId="517"/>
        </pc:sldMkLst>
        <pc:spChg chg="mod">
          <ac:chgData name="" userId="" providerId="" clId="Web-{426FB482-F73F-48FD-97C8-7DA4AE4E16F4}" dt="2018-12-18T22:32:43.510" v="112" actId="20577"/>
          <ac:spMkLst>
            <pc:docMk/>
            <pc:sldMk cId="1843667097" sldId="517"/>
            <ac:spMk id="3" creationId="{00000000-0000-0000-0000-000000000000}"/>
          </ac:spMkLst>
        </pc:spChg>
      </pc:sldChg>
      <pc:sldChg chg="modSp">
        <pc:chgData name="" userId="" providerId="" clId="Web-{426FB482-F73F-48FD-97C8-7DA4AE4E16F4}" dt="2018-12-18T22:33:40.729" v="117" actId="20577"/>
        <pc:sldMkLst>
          <pc:docMk/>
          <pc:sldMk cId="2299869396" sldId="520"/>
        </pc:sldMkLst>
        <pc:spChg chg="mod">
          <ac:chgData name="" userId="" providerId="" clId="Web-{426FB482-F73F-48FD-97C8-7DA4AE4E16F4}" dt="2018-12-18T22:33:40.729" v="117" actId="20577"/>
          <ac:spMkLst>
            <pc:docMk/>
            <pc:sldMk cId="2299869396" sldId="520"/>
            <ac:spMk id="2" creationId="{00000000-0000-0000-0000-000000000000}"/>
          </ac:spMkLst>
        </pc:spChg>
      </pc:sldChg>
      <pc:sldChg chg="modSp">
        <pc:chgData name="" userId="" providerId="" clId="Web-{426FB482-F73F-48FD-97C8-7DA4AE4E16F4}" dt="2018-12-18T22:34:40.948" v="120" actId="20577"/>
        <pc:sldMkLst>
          <pc:docMk/>
          <pc:sldMk cId="3395667357" sldId="523"/>
        </pc:sldMkLst>
        <pc:spChg chg="mod">
          <ac:chgData name="" userId="" providerId="" clId="Web-{426FB482-F73F-48FD-97C8-7DA4AE4E16F4}" dt="2018-12-18T22:34:40.948" v="120" actId="20577"/>
          <ac:spMkLst>
            <pc:docMk/>
            <pc:sldMk cId="3395667357" sldId="523"/>
            <ac:spMk id="2" creationId="{00000000-0000-0000-0000-000000000000}"/>
          </ac:spMkLst>
        </pc:spChg>
      </pc:sldChg>
      <pc:sldChg chg="modSp">
        <pc:chgData name="" userId="" providerId="" clId="Web-{426FB482-F73F-48FD-97C8-7DA4AE4E16F4}" dt="2018-12-18T22:37:55.796" v="136" actId="20577"/>
        <pc:sldMkLst>
          <pc:docMk/>
          <pc:sldMk cId="1743938102" sldId="527"/>
        </pc:sldMkLst>
        <pc:spChg chg="mod">
          <ac:chgData name="" userId="" providerId="" clId="Web-{426FB482-F73F-48FD-97C8-7DA4AE4E16F4}" dt="2018-12-18T22:37:55.796" v="136" actId="20577"/>
          <ac:spMkLst>
            <pc:docMk/>
            <pc:sldMk cId="1743938102" sldId="527"/>
            <ac:spMk id="3" creationId="{00000000-0000-0000-0000-000000000000}"/>
          </ac:spMkLst>
        </pc:spChg>
      </pc:sldChg>
      <pc:sldChg chg="modSp">
        <pc:chgData name="" userId="" providerId="" clId="Web-{426FB482-F73F-48FD-97C8-7DA4AE4E16F4}" dt="2018-12-18T22:32:57.979" v="114" actId="20577"/>
        <pc:sldMkLst>
          <pc:docMk/>
          <pc:sldMk cId="3489245447" sldId="529"/>
        </pc:sldMkLst>
        <pc:spChg chg="mod">
          <ac:chgData name="" userId="" providerId="" clId="Web-{426FB482-F73F-48FD-97C8-7DA4AE4E16F4}" dt="2018-12-18T22:32:57.979" v="114" actId="20577"/>
          <ac:spMkLst>
            <pc:docMk/>
            <pc:sldMk cId="3489245447" sldId="529"/>
            <ac:spMk id="2" creationId="{00000000-0000-0000-0000-000000000000}"/>
          </ac:spMkLst>
        </pc:spChg>
      </pc:sldChg>
      <pc:sldChg chg="modSp modNotes">
        <pc:chgData name="" userId="" providerId="" clId="Web-{426FB482-F73F-48FD-97C8-7DA4AE4E16F4}" dt="2018-12-18T22:36:26.733" v="127" actId="20577"/>
        <pc:sldMkLst>
          <pc:docMk/>
          <pc:sldMk cId="2770646598" sldId="532"/>
        </pc:sldMkLst>
        <pc:spChg chg="mod">
          <ac:chgData name="" userId="" providerId="" clId="Web-{426FB482-F73F-48FD-97C8-7DA4AE4E16F4}" dt="2018-12-18T22:35:50.483" v="123" actId="20577"/>
          <ac:spMkLst>
            <pc:docMk/>
            <pc:sldMk cId="2770646598" sldId="532"/>
            <ac:spMk id="2" creationId="{00000000-0000-0000-0000-000000000000}"/>
          </ac:spMkLst>
        </pc:spChg>
      </pc:sldChg>
      <pc:sldChg chg="modSp modNotes">
        <pc:chgData name="" userId="" providerId="" clId="Web-{426FB482-F73F-48FD-97C8-7DA4AE4E16F4}" dt="2018-12-18T22:03:18.401" v="34" actId="20577"/>
        <pc:sldMkLst>
          <pc:docMk/>
          <pc:sldMk cId="3636185392" sldId="537"/>
        </pc:sldMkLst>
        <pc:graphicFrameChg chg="mod modGraphic">
          <ac:chgData name="" userId="" providerId="" clId="Web-{426FB482-F73F-48FD-97C8-7DA4AE4E16F4}" dt="2018-12-18T22:02:53.104" v="30" actId="20577"/>
          <ac:graphicFrameMkLst>
            <pc:docMk/>
            <pc:sldMk cId="3636185392" sldId="537"/>
            <ac:graphicFrameMk id="4" creationId="{00000000-0000-0000-0000-000000000000}"/>
          </ac:graphicFrameMkLst>
        </pc:graphicFrameChg>
      </pc:sldChg>
    </pc:docChg>
  </pc:docChgLst>
  <pc:docChgLst>
    <pc:chgData clId="Web-{09C116A9-32B6-4F86-841E-632B6B510158}"/>
    <pc:docChg chg="modSld">
      <pc:chgData name="" userId="" providerId="" clId="Web-{09C116A9-32B6-4F86-841E-632B6B510158}" dt="2018-12-18T21:52:51.053" v="4" actId="20577"/>
      <pc:docMkLst>
        <pc:docMk/>
      </pc:docMkLst>
      <pc:sldChg chg="modSp">
        <pc:chgData name="" userId="" providerId="" clId="Web-{09C116A9-32B6-4F86-841E-632B6B510158}" dt="2018-12-18T21:52:51.053" v="4" actId="20577"/>
        <pc:sldMkLst>
          <pc:docMk/>
          <pc:sldMk cId="1412041812" sldId="285"/>
        </pc:sldMkLst>
        <pc:spChg chg="mod">
          <ac:chgData name="" userId="" providerId="" clId="Web-{09C116A9-32B6-4F86-841E-632B6B510158}" dt="2018-12-18T21:52:51.053" v="4" actId="20577"/>
          <ac:spMkLst>
            <pc:docMk/>
            <pc:sldMk cId="1412041812" sldId="285"/>
            <ac:spMk id="2"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t>Title: W1L7 </a:t>
            </a:r>
            <a:r>
              <a:rPr lang="en-US" b="1" dirty="0"/>
              <a:t>Epidemiology:</a:t>
            </a:r>
            <a:r>
              <a:rPr lang="en-US" b="1" baseline="0" dirty="0"/>
              <a:t> </a:t>
            </a:r>
            <a:r>
              <a:rPr lang="en-US" b="1" dirty="0"/>
              <a:t>Basic Concepts &amp; Tools</a:t>
            </a:r>
            <a:endParaRPr lang="en-US" b="1" baseline="0" dirty="0"/>
          </a:p>
          <a:p>
            <a:pPr marL="0" indent="0">
              <a:buFontTx/>
              <a:buNone/>
            </a:pPr>
            <a:r>
              <a:rPr lang="en-US" b="1" baseline="0" dirty="0"/>
              <a:t>Time: 70 minutes (55 slides)</a:t>
            </a:r>
          </a:p>
          <a:p>
            <a:pPr marL="0" indent="0">
              <a:buFontTx/>
              <a:buNone/>
            </a:pPr>
            <a:r>
              <a:rPr lang="en-US" b="1" baseline="0" dirty="0"/>
              <a:t>Reading: </a:t>
            </a:r>
            <a:r>
              <a:rPr lang="en-US" b="1" baseline="0" dirty="0" err="1"/>
              <a:t>Hulley</a:t>
            </a:r>
            <a:r>
              <a:rPr lang="en-US" b="1" baseline="0"/>
              <a:t> chapters </a:t>
            </a:r>
            <a:r>
              <a:rPr lang="en-US" b="1" baseline="0" dirty="0"/>
              <a:t>7-9, 12</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a:p>
        </p:txBody>
      </p:sp>
    </p:spTree>
    <p:extLst>
      <p:ext uri="{BB962C8B-B14F-4D97-AF65-F5344CB8AC3E}">
        <p14:creationId xmlns:p14="http://schemas.microsoft.com/office/powerpoint/2010/main" val="403959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b="0" dirty="0"/>
              <a:t>Prevalence</a:t>
            </a:r>
            <a:r>
              <a:rPr lang="en-US" b="0" baseline="0" dirty="0"/>
              <a:t> is the proportion of the population that has a certain disease or condition.  It is in theory a straight-forward measure.</a:t>
            </a:r>
          </a:p>
          <a:p>
            <a:pPr marL="173736" indent="-173736">
              <a:buFont typeface="Arial" pitchFamily="34" charset="0"/>
              <a:buChar char="•"/>
            </a:pPr>
            <a:r>
              <a:rPr lang="en-US" b="0" baseline="0" dirty="0"/>
              <a:t>In this example, 3 of the total 10 people have the disease, so the prevalence is 30%.</a:t>
            </a:r>
          </a:p>
          <a:p>
            <a:pPr marL="171450" lvl="0" indent="-171450">
              <a:buFont typeface="Arial"/>
              <a:buChar char="•"/>
            </a:pPr>
            <a:r>
              <a:rPr lang="en-US" sz="1200" kern="1200" dirty="0">
                <a:solidFill>
                  <a:schemeClr val="tx1"/>
                </a:solidFill>
                <a:effectLst/>
                <a:latin typeface="+mn-lt"/>
                <a:ea typeface="+mn-ea"/>
                <a:cs typeface="+mn-cs"/>
              </a:rPr>
              <a:t>Numerator = case</a:t>
            </a:r>
          </a:p>
          <a:p>
            <a:pPr marL="171450" indent="-171450">
              <a:buFont typeface="Arial"/>
              <a:buChar char="•"/>
            </a:pPr>
            <a:r>
              <a:rPr lang="en-US" sz="1200" kern="1200" dirty="0">
                <a:solidFill>
                  <a:schemeClr val="tx1"/>
                </a:solidFill>
                <a:effectLst/>
                <a:latin typeface="+mn-lt"/>
                <a:ea typeface="+mn-ea"/>
                <a:cs typeface="+mn-cs"/>
              </a:rPr>
              <a:t>Denominator = population at risk</a:t>
            </a:r>
            <a:r>
              <a:rPr lang="en-US" dirty="0">
                <a:effectLst/>
              </a:rPr>
              <a:t> </a:t>
            </a:r>
            <a:endParaRPr lang="en-US" b="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10</a:t>
            </a:fld>
            <a:endParaRPr lang="en-US"/>
          </a:p>
        </p:txBody>
      </p:sp>
    </p:spTree>
    <p:extLst>
      <p:ext uri="{BB962C8B-B14F-4D97-AF65-F5344CB8AC3E}">
        <p14:creationId xmlns:p14="http://schemas.microsoft.com/office/powerpoint/2010/main" val="20981284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baseline="0" dirty="0"/>
              <a:t>There are two types of prevalence:</a:t>
            </a:r>
          </a:p>
          <a:p>
            <a:pPr marL="457200" lvl="2" indent="-173736">
              <a:buFont typeface="Arial" pitchFamily="34" charset="0"/>
              <a:buChar char="•"/>
            </a:pPr>
            <a:r>
              <a:rPr lang="en-US" baseline="0" dirty="0"/>
              <a:t>If the prevalence is measured at one point in time (for example, a survey is conducted in a clinic) – we are measuring” point prevalence”, or the prevalence of the outcome at that given point in time.</a:t>
            </a:r>
          </a:p>
          <a:p>
            <a:pPr marL="457200" lvl="2" indent="-173736">
              <a:buFont typeface="Arial" pitchFamily="34" charset="0"/>
              <a:buChar char="•"/>
            </a:pPr>
            <a:r>
              <a:rPr lang="en-US" baseline="0" dirty="0"/>
              <a:t>If prevalence is calculated for a given period of time (for example, what was the prevalence of obesity in the US for last year?), we call this “period prevalence”, and we use the average total population size for that period as the denominator.</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11</a:t>
            </a:fld>
            <a:endParaRPr lang="en-US"/>
          </a:p>
        </p:txBody>
      </p:sp>
    </p:spTree>
    <p:extLst>
      <p:ext uri="{BB962C8B-B14F-4D97-AF65-F5344CB8AC3E}">
        <p14:creationId xmlns:p14="http://schemas.microsoft.com/office/powerpoint/2010/main" val="14757775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i="1" dirty="0"/>
              <a:t>[Review slide contents]</a:t>
            </a:r>
          </a:p>
          <a:p>
            <a:pPr marL="0" indent="0">
              <a:buFont typeface="Arial" pitchFamily="34" charset="0"/>
              <a:buNone/>
            </a:pPr>
            <a:endParaRPr lang="en-US" dirty="0"/>
          </a:p>
          <a:p>
            <a:pPr marL="0" indent="0">
              <a:buFont typeface="Arial" pitchFamily="34" charset="0"/>
              <a:buNone/>
            </a:pPr>
            <a:r>
              <a:rPr lang="en-US" i="1" dirty="0"/>
              <a:t>Source</a:t>
            </a:r>
            <a:r>
              <a:rPr lang="en-US" i="1" baseline="0" dirty="0"/>
              <a:t>: </a:t>
            </a:r>
            <a:r>
              <a:rPr lang="en-US" i="1" baseline="0" dirty="0" err="1"/>
              <a:t>Raghuraman</a:t>
            </a:r>
            <a:r>
              <a:rPr lang="en-US" i="1" baseline="0" dirty="0"/>
              <a:t> et al, Prevalence of Diabetes Mellitus among TB patients in urban Puducherry, N AM J Med Sci 2014.</a:t>
            </a:r>
          </a:p>
          <a:p>
            <a:pPr marL="0" indent="0">
              <a:buFont typeface="Arial" pitchFamily="34" charset="0"/>
              <a:buNone/>
            </a:pPr>
            <a:endParaRPr lang="en-US" i="1" dirty="0"/>
          </a:p>
          <a:p>
            <a:pPr marL="0" indent="0">
              <a:buFont typeface="Arial" pitchFamily="34" charset="0"/>
              <a:buNone/>
            </a:pPr>
            <a:r>
              <a:rPr lang="en-US" i="1" dirty="0"/>
              <a:t>Source: WHO</a:t>
            </a:r>
            <a:r>
              <a:rPr lang="en-US" i="1" baseline="0" dirty="0"/>
              <a:t> Global Diabetes.</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2719954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Incidence measures the rate of occurrence of new cases of a</a:t>
            </a:r>
            <a:r>
              <a:rPr lang="en-US" baseline="0" dirty="0"/>
              <a:t> disease or outcome of interest over time.</a:t>
            </a:r>
          </a:p>
          <a:p>
            <a:pPr marL="173736" indent="-173736">
              <a:buFont typeface="Arial" pitchFamily="34" charset="0"/>
              <a:buChar char="•"/>
            </a:pPr>
            <a:r>
              <a:rPr lang="en-US" baseline="0" dirty="0"/>
              <a:t>In this picture, if we follow 10 people for 1 year and 3 of them acquire the disease in question, we would say the incidence rate is 3 cases per 10 person-years, or 0.3 cases per person per year, or any other equivalent unit of person-time.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10889522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pPr>
            <a:r>
              <a:rPr lang="en-US" altLang="en-US" b="0" dirty="0">
                <a:latin typeface="+mn-lt"/>
              </a:rPr>
              <a:t>Incidence</a:t>
            </a:r>
            <a:r>
              <a:rPr lang="en-US" altLang="en-US" dirty="0">
                <a:latin typeface="+mn-lt"/>
              </a:rPr>
              <a:t> measures new occurrence of a disease, not existing cases,</a:t>
            </a:r>
            <a:r>
              <a:rPr lang="en-US" altLang="en-US" baseline="0" dirty="0">
                <a:latin typeface="+mn-lt"/>
              </a:rPr>
              <a:t> so before measuring incidence we have to make sure we are only including people who are </a:t>
            </a:r>
            <a:r>
              <a:rPr lang="en-US" altLang="en-US" u="sng" baseline="0" dirty="0">
                <a:latin typeface="+mn-lt"/>
              </a:rPr>
              <a:t>at risk </a:t>
            </a:r>
            <a:r>
              <a:rPr lang="en-US" altLang="en-US" u="none" baseline="0" dirty="0">
                <a:latin typeface="+mn-lt"/>
              </a:rPr>
              <a:t>of getting the disease or outcome</a:t>
            </a:r>
            <a:r>
              <a:rPr lang="en-US" altLang="en-US" dirty="0"/>
              <a:t> </a:t>
            </a:r>
            <a:r>
              <a:rPr lang="en-US" altLang="en-US" u="none" baseline="0" dirty="0">
                <a:latin typeface="+mn-lt"/>
              </a:rPr>
              <a:t> This means they cannot already have the disease.</a:t>
            </a:r>
            <a:r>
              <a:rPr lang="en-US" altLang="en-US" dirty="0"/>
              <a:t> </a:t>
            </a:r>
            <a:r>
              <a:rPr lang="en-US" altLang="en-US" u="none" baseline="0" dirty="0">
                <a:latin typeface="+mn-lt"/>
              </a:rPr>
              <a:t> This also means they cannot be immune to getting the disease (i.e</a:t>
            </a:r>
            <a:r>
              <a:rPr lang="en-US" altLang="en-US" dirty="0"/>
              <a:t>.,</a:t>
            </a:r>
            <a:r>
              <a:rPr lang="en-US" altLang="en-US" u="none" baseline="0" dirty="0">
                <a:latin typeface="+mn-lt"/>
              </a:rPr>
              <a:t> women with hysterectomies are not at risk of getting pregnant, people who are already TST positive are excluded from studies of conversion).</a:t>
            </a:r>
            <a:endParaRPr lang="en-US" dirty="0"/>
          </a:p>
          <a:p>
            <a:pPr marL="173736" indent="-173736">
              <a:buFont typeface="Arial" pitchFamily="34" charset="0"/>
              <a:buChar char="•"/>
            </a:pPr>
            <a:r>
              <a:rPr lang="en-US" altLang="en-US" dirty="0">
                <a:latin typeface="+mn-lt"/>
              </a:rPr>
              <a:t>And again, incidence is a rate</a:t>
            </a:r>
            <a:r>
              <a:rPr lang="en-US" altLang="en-US" baseline="0" dirty="0">
                <a:latin typeface="+mn-lt"/>
              </a:rPr>
              <a:t> so it t</a:t>
            </a:r>
            <a:r>
              <a:rPr lang="en-US" altLang="en-US" dirty="0">
                <a:latin typeface="+mn-lt"/>
              </a:rPr>
              <a:t>akes into account the specific amount of time that the population is followed.  </a:t>
            </a:r>
          </a:p>
          <a:p>
            <a:pPr marL="173736" indent="-173736">
              <a:buFont typeface="Arial" pitchFamily="34" charset="0"/>
              <a:buChar char="•"/>
            </a:pPr>
            <a:r>
              <a:rPr lang="en-US" altLang="en-US" dirty="0">
                <a:latin typeface="+mn-lt"/>
              </a:rPr>
              <a:t>The denominator of an</a:t>
            </a:r>
            <a:r>
              <a:rPr lang="en-US" altLang="en-US" baseline="0" dirty="0">
                <a:latin typeface="+mn-lt"/>
              </a:rPr>
              <a:t> incidence rate is usually represented as “person-time”, which is the total population followed multiplied by the amount of time they were followed.  For national TB incidence we usually represent annual incidence per 100,000 population per year.</a:t>
            </a:r>
            <a:endParaRPr lang="en-US" alt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5781364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i="1" dirty="0"/>
              <a:t>[Review slide content]</a:t>
            </a:r>
          </a:p>
          <a:p>
            <a:pPr marL="173736" indent="-173736">
              <a:buFont typeface="Arial" pitchFamily="34" charset="0"/>
              <a:buChar char="•"/>
            </a:pPr>
            <a:r>
              <a:rPr lang="en-US" dirty="0"/>
              <a:t>Note</a:t>
            </a:r>
            <a:r>
              <a:rPr lang="en-US" baseline="0" dirty="0"/>
              <a:t> – you can contrast this with prevalence, specifically period prevalence.</a:t>
            </a:r>
          </a:p>
          <a:p>
            <a:pPr marL="173736" indent="-173736">
              <a:buFont typeface="Arial" pitchFamily="34" charset="0"/>
              <a:buChar char="•"/>
            </a:pPr>
            <a:r>
              <a:rPr lang="en-US" baseline="0" dirty="0"/>
              <a:t>How would we measure AIDS prevalence for the same time period? </a:t>
            </a:r>
          </a:p>
          <a:p>
            <a:pPr marL="173736" indent="-173736">
              <a:buFont typeface="Arial" pitchFamily="34" charset="0"/>
              <a:buChar char="•"/>
            </a:pPr>
            <a:r>
              <a:rPr lang="en-US" dirty="0"/>
              <a:t>Why might</a:t>
            </a:r>
            <a:r>
              <a:rPr lang="en-US" baseline="0" dirty="0"/>
              <a:t> we want to measure the prevalence?</a:t>
            </a:r>
          </a:p>
          <a:p>
            <a:pPr marL="173736" indent="-173736">
              <a:buFont typeface="Arial" pitchFamily="34" charset="0"/>
              <a:buChar char="•"/>
            </a:pPr>
            <a:r>
              <a:rPr lang="en-US" baseline="0" dirty="0"/>
              <a:t>Why might we want to measure the incidence?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8129165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altLang="en-US" dirty="0">
                <a:latin typeface="+mn-lt"/>
              </a:rPr>
              <a:t>Let’s discuss the relationship between prevalence and incidence, and the differences between the two measures.  This beaker of water illustrates the relationship.  The level of water in the beaker represents the prevalence of, say, HIV-infected persons.  This level is a function of the rate at which new infections pour into the beaker, representing incidence, as well as the rate at which water leaves the beaker, representing losses to the population due to </a:t>
            </a:r>
            <a:r>
              <a:rPr lang="en-US" altLang="en-US" b="0" dirty="0">
                <a:latin typeface="+mn-lt"/>
              </a:rPr>
              <a:t>death</a:t>
            </a:r>
            <a:r>
              <a:rPr lang="en-US" altLang="en-US" dirty="0">
                <a:latin typeface="+mn-lt"/>
              </a:rPr>
              <a:t> or moving out of the community.</a:t>
            </a:r>
          </a:p>
          <a:p>
            <a:pPr marL="173736" indent="-173736">
              <a:buFont typeface="Arial" pitchFamily="34" charset="0"/>
              <a:buChar char="•"/>
            </a:pPr>
            <a:r>
              <a:rPr lang="en-US" altLang="en-US" dirty="0">
                <a:latin typeface="+mn-lt"/>
              </a:rPr>
              <a:t> If no deaths or recovery occurred, then the water level, representing the prevalence, would increase over time at the rate of the entry of the incoming water representing new infections.  On the other hand, if there were no new cases and water stopped entering the beaker (or new cases of HIV stopped occurring), prevalence would decline as water left the beaker.</a:t>
            </a:r>
          </a:p>
          <a:p>
            <a:pPr marL="173736" indent="-173736">
              <a:buFont typeface="Arial" pitchFamily="34" charset="0"/>
              <a:buChar char="•"/>
            </a:pPr>
            <a:r>
              <a:rPr lang="en-US" altLang="en-US" dirty="0">
                <a:latin typeface="+mn-lt"/>
              </a:rPr>
              <a:t>If the inflow and outflow to the beaker are balanced, even if at very high levels, then a stable level of water would occur.  In such a situation, a stable prevalence rate could mask a very high incidence rate.</a:t>
            </a:r>
          </a:p>
          <a:p>
            <a:pPr marL="173355" indent="-173355">
              <a:buFont typeface="Arial" pitchFamily="34" charset="0"/>
              <a:buChar char="•"/>
            </a:pPr>
            <a:r>
              <a:rPr lang="en-US" altLang="en-US" dirty="0">
                <a:latin typeface="+mn-lt"/>
              </a:rPr>
              <a:t>Since epidemiologists and public health officials are concerned about preventing new infections, incidence is generally a better measure to use to monitor how rapidly a disease is spreading.</a:t>
            </a:r>
            <a:r>
              <a:rPr lang="en-US" altLang="en-US" dirty="0"/>
              <a:t> </a:t>
            </a:r>
            <a:r>
              <a:rPr lang="en-US" altLang="en-US" dirty="0">
                <a:latin typeface="+mn-lt"/>
              </a:rPr>
              <a:t> The problem with incidence, of course, is that it requires one to follow cohorts of specific individuals through time to measure new onset of disease.</a:t>
            </a:r>
            <a:r>
              <a:rPr lang="en-US" altLang="en-US" dirty="0"/>
              <a:t> </a:t>
            </a:r>
            <a:r>
              <a:rPr lang="en-US" altLang="en-US" dirty="0">
                <a:latin typeface="+mn-lt"/>
              </a:rPr>
              <a:t> Therefore</a:t>
            </a:r>
            <a:r>
              <a:rPr lang="en-US" altLang="en-US" dirty="0"/>
              <a:t>,</a:t>
            </a:r>
            <a:r>
              <a:rPr lang="en-US" altLang="en-US" dirty="0">
                <a:latin typeface="+mn-lt"/>
              </a:rPr>
              <a:t> incidence is almost always more difficult</a:t>
            </a:r>
            <a:r>
              <a:rPr lang="en-US" altLang="en-US" baseline="0" dirty="0">
                <a:latin typeface="+mn-lt"/>
              </a:rPr>
              <a:t> and expensive to measure than prevalence.</a:t>
            </a:r>
            <a:endParaRPr lang="en-US" altLang="en-US" baseline="0"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16</a:t>
            </a:fld>
            <a:endParaRPr lang="en-US"/>
          </a:p>
        </p:txBody>
      </p:sp>
    </p:spTree>
    <p:extLst>
      <p:ext uri="{BB962C8B-B14F-4D97-AF65-F5344CB8AC3E}">
        <p14:creationId xmlns:p14="http://schemas.microsoft.com/office/powerpoint/2010/main" val="33647408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Incidence and prevalence have</a:t>
            </a:r>
            <a:r>
              <a:rPr lang="en-US" baseline="0" dirty="0"/>
              <a:t> different uses in epidemiologic research.</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p>
          <a:p>
            <a:pPr marL="173355" marR="0" indent="-173355" algn="l" defTabSz="457200" rtl="0" eaLnBrk="1" fontAlgn="auto" latinLnBrk="0" hangingPunct="1">
              <a:lnSpc>
                <a:spcPct val="100000"/>
              </a:lnSpc>
              <a:spcBef>
                <a:spcPts val="0"/>
              </a:spcBef>
              <a:spcAft>
                <a:spcPts val="0"/>
              </a:spcAft>
              <a:buClrTx/>
              <a:buSzTx/>
              <a:buFont typeface="Arial" pitchFamily="34" charset="0"/>
              <a:buChar char="•"/>
              <a:tabLst/>
              <a:defRPr/>
            </a:pPr>
            <a:r>
              <a:rPr lang="en-US" baseline="0" dirty="0"/>
              <a:t>Also</a:t>
            </a:r>
            <a:r>
              <a:rPr lang="en-US" dirty="0"/>
              <a:t>,</a:t>
            </a:r>
            <a:r>
              <a:rPr lang="en-US" baseline="0" dirty="0"/>
              <a:t> sometimes prevalence it is the only practical measure, i.e</a:t>
            </a:r>
            <a:r>
              <a:rPr lang="en-US" dirty="0"/>
              <a:t>.,</a:t>
            </a:r>
            <a:r>
              <a:rPr lang="en-US" baseline="0" dirty="0"/>
              <a:t> for outcomes with a long/undefined onset which would be impossible to measure (</a:t>
            </a:r>
            <a:r>
              <a:rPr lang="en-US" dirty="0"/>
              <a:t>obesity</a:t>
            </a:r>
            <a:r>
              <a:rPr lang="en-US" baseline="0" dirty="0"/>
              <a:t> or drug-resistant TB).</a:t>
            </a:r>
            <a:endParaRPr lang="en-US"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17</a:t>
            </a:fld>
            <a:endParaRPr lang="en-US"/>
          </a:p>
        </p:txBody>
      </p:sp>
    </p:spTree>
    <p:extLst>
      <p:ext uri="{BB962C8B-B14F-4D97-AF65-F5344CB8AC3E}">
        <p14:creationId xmlns:p14="http://schemas.microsoft.com/office/powerpoint/2010/main" val="15669615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Once we have measured the frequency of a disease, in analytic</a:t>
            </a:r>
            <a:r>
              <a:rPr lang="en-US" baseline="0" dirty="0"/>
              <a:t> epidemiological research we then want to compare the disease frequency between different groups with varying levels of the exposure we are studying, to try and understand the relationship between the exposure and the disease under investigation.</a:t>
            </a:r>
          </a:p>
          <a:p>
            <a:pPr marL="173736" indent="-173736">
              <a:buFont typeface="Arial" pitchFamily="34" charset="0"/>
              <a:buChar char="•"/>
            </a:pPr>
            <a:r>
              <a:rPr lang="en-US" dirty="0"/>
              <a:t>To do this we use a </a:t>
            </a:r>
            <a:r>
              <a:rPr lang="en-US" u="sng" dirty="0"/>
              <a:t>measure of association</a:t>
            </a:r>
            <a:r>
              <a:rPr lang="en-US" u="none" baseline="0" dirty="0"/>
              <a:t> – a representation of the relationship between the exposure and the disease.</a:t>
            </a:r>
            <a:endParaRPr lang="en-US" u="none"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18</a:t>
            </a:fld>
            <a:endParaRPr lang="en-US"/>
          </a:p>
        </p:txBody>
      </p:sp>
    </p:spTree>
    <p:extLst>
      <p:ext uri="{BB962C8B-B14F-4D97-AF65-F5344CB8AC3E}">
        <p14:creationId xmlns:p14="http://schemas.microsoft.com/office/powerpoint/2010/main" val="1255091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pPr>
            <a:r>
              <a:rPr lang="en-US" i="1" dirty="0"/>
              <a:t>[Review slide content]</a:t>
            </a:r>
            <a:endParaRPr lang="en-US" i="1" baseline="0"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19</a:t>
            </a:fld>
            <a:endParaRPr lang="en-US"/>
          </a:p>
        </p:txBody>
      </p:sp>
    </p:spTree>
    <p:extLst>
      <p:ext uri="{BB962C8B-B14F-4D97-AF65-F5344CB8AC3E}">
        <p14:creationId xmlns:p14="http://schemas.microsoft.com/office/powerpoint/2010/main" val="9338046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0" i="1" dirty="0"/>
              <a:t>[Review slide content]</a:t>
            </a:r>
          </a:p>
          <a:p>
            <a:pPr marL="171450" lvl="0" indent="-171450">
              <a:buFont typeface="Arial"/>
              <a:buChar char="•"/>
            </a:pPr>
            <a:r>
              <a:rPr lang="en-US" sz="1200" kern="1200" dirty="0">
                <a:solidFill>
                  <a:schemeClr val="tx1"/>
                </a:solidFill>
                <a:effectLst/>
                <a:latin typeface="+mn-lt"/>
                <a:ea typeface="+mn-ea"/>
                <a:cs typeface="+mn-cs"/>
              </a:rPr>
              <a:t>Epidemiology is the study of health in a population and how to apply the knowledge gained to community-based practice.</a:t>
            </a:r>
          </a:p>
          <a:p>
            <a:pPr marL="171450" indent="-171450">
              <a:buFont typeface="Arial"/>
              <a:buChar char="•"/>
            </a:pPr>
            <a:r>
              <a:rPr lang="en-US" sz="1200" kern="1200" dirty="0">
                <a:solidFill>
                  <a:schemeClr val="tx1"/>
                </a:solidFill>
                <a:effectLst/>
                <a:latin typeface="+mn-lt"/>
                <a:ea typeface="+mn-ea"/>
                <a:cs typeface="+mn-cs"/>
              </a:rPr>
              <a:t>Descriptive epidemiology characterizes health events by person, place, and time.</a:t>
            </a:r>
            <a:endParaRPr lang="en-US" b="0"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a:t>
            </a:fld>
            <a:endParaRPr lang="en-US"/>
          </a:p>
        </p:txBody>
      </p:sp>
    </p:spTree>
    <p:extLst>
      <p:ext uri="{BB962C8B-B14F-4D97-AF65-F5344CB8AC3E}">
        <p14:creationId xmlns:p14="http://schemas.microsoft.com/office/powerpoint/2010/main" val="20864827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A fundamental</a:t>
            </a:r>
            <a:r>
              <a:rPr lang="en-US" baseline="0" dirty="0"/>
              <a:t> </a:t>
            </a:r>
            <a:r>
              <a:rPr lang="en-US" dirty="0"/>
              <a:t>tool used</a:t>
            </a:r>
            <a:r>
              <a:rPr lang="en-US" baseline="0" dirty="0"/>
              <a:t> in epidemiology is the 2 x 2 table.  This is a way to represent both the </a:t>
            </a:r>
            <a:r>
              <a:rPr lang="en-US" i="0" u="sng" baseline="0" dirty="0"/>
              <a:t>structure</a:t>
            </a:r>
            <a:r>
              <a:rPr lang="en-US" baseline="0" dirty="0"/>
              <a:t> and </a:t>
            </a:r>
            <a:r>
              <a:rPr lang="en-US" u="sng" baseline="0" dirty="0"/>
              <a:t>outcomes</a:t>
            </a:r>
            <a:r>
              <a:rPr lang="en-US" u="none" baseline="0" dirty="0"/>
              <a:t> of an epidemiologic study.</a:t>
            </a:r>
          </a:p>
          <a:p>
            <a:pPr marL="173736" indent="-173736">
              <a:buFont typeface="Arial" pitchFamily="34" charset="0"/>
              <a:buChar char="•"/>
            </a:pPr>
            <a:r>
              <a:rPr lang="en-US" u="none" baseline="0" dirty="0"/>
              <a:t>In a 2 x 2 table, the rows represent the different levels of exposure of the subjects, with the top row representing those with the exposure and the bottom row representing those without the exposure.  The columns represent the outcomes the subjects experienced, with the first (left) column representing those who had the outcome under investigation and the last (right) column representing those who did not get the outcome.</a:t>
            </a:r>
          </a:p>
          <a:p>
            <a:pPr marL="173736" indent="-173736">
              <a:buFont typeface="Arial" pitchFamily="34" charset="0"/>
              <a:buChar char="•"/>
            </a:pPr>
            <a:r>
              <a:rPr lang="en-US" u="none" baseline="0" dirty="0"/>
              <a:t>The four boxes represent the 4 possible outcomes for each participant, depending on whether they had the exposure or not and if they experienced the outcome or not. The “margins” or the boxes outside the table are the summary measures </a:t>
            </a:r>
            <a:r>
              <a:rPr lang="en-US" sz="1200" kern="1200" dirty="0">
                <a:solidFill>
                  <a:schemeClr val="tx1"/>
                </a:solidFill>
                <a:effectLst/>
                <a:latin typeface="+mn-lt"/>
                <a:ea typeface="+mn-ea"/>
                <a:cs typeface="+mn-cs"/>
              </a:rPr>
              <a:t>–</a:t>
            </a:r>
            <a:r>
              <a:rPr lang="en-US" u="none" baseline="0" dirty="0"/>
              <a:t> for instance, “</a:t>
            </a:r>
            <a:r>
              <a:rPr lang="en-US" u="none" baseline="0" dirty="0" err="1"/>
              <a:t>a+b</a:t>
            </a:r>
            <a:r>
              <a:rPr lang="en-US" u="none" baseline="0" dirty="0"/>
              <a:t>” represents the total number of subjects in your study who had the exposure, and “</a:t>
            </a:r>
            <a:r>
              <a:rPr lang="en-US" u="none" baseline="0" dirty="0" err="1"/>
              <a:t>c+d</a:t>
            </a:r>
            <a:r>
              <a:rPr lang="en-US" u="none" baseline="0" dirty="0"/>
              <a:t>” represents the total number of subjects who did not have the exposure in question.  Same goes for the bottom boxes. The bottom corner box represents the total number of subjects in the study.</a:t>
            </a:r>
          </a:p>
          <a:p>
            <a:pPr marL="173736" indent="-173736">
              <a:buFont typeface="Arial" pitchFamily="34" charset="0"/>
              <a:buChar char="•"/>
            </a:pPr>
            <a:r>
              <a:rPr lang="en-US" u="none" baseline="0" dirty="0"/>
              <a:t>This table can be expanded into multiple levels of exposure and outcome – we call this an “R x C” table, meaning a table with R number of rows (levels of exposure) and C number of columns (levels of outcome).  For now we will focus on the 2 x 2 table and use it to illustrate a number of concepts.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20</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u="none" baseline="0" dirty="0"/>
              <a:t>This table can be expanded into multiple levels of exposure and outcome – we call this an “R x C” table, meaning a table with R number of rows (levels of exposure) and C number of columns (levels of outcome).  For now we will focus on the 2 x 2 table and use it to illustrate a number of concepts.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21</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mn-lt"/>
              </a:rPr>
              <a:t>Let’s briefly</a:t>
            </a:r>
            <a:r>
              <a:rPr lang="en-US" altLang="en-US" baseline="0" dirty="0">
                <a:latin typeface="+mn-lt"/>
              </a:rPr>
              <a:t> practice reading a 2 x 2 table to be sure we understand it.</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(1) </a:t>
            </a:r>
            <a:r>
              <a:rPr lang="en-US" altLang="en-US" dirty="0">
                <a:latin typeface="+mn-lt"/>
              </a:rPr>
              <a:t>Your research question is,</a:t>
            </a:r>
            <a:r>
              <a:rPr lang="en-US" altLang="en-US" baseline="0" dirty="0">
                <a:latin typeface="+mn-lt"/>
              </a:rPr>
              <a:t> “Is HIV infection associated with death among 35 year old men?” What is the exposure? What is the outcome?</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dirty="0">
                <a:latin typeface="+mn-lt"/>
              </a:rPr>
              <a:t>(2) Here we have a 2 x 2 table that represents</a:t>
            </a:r>
            <a:r>
              <a:rPr lang="en-US" altLang="en-US" baseline="0" dirty="0">
                <a:latin typeface="+mn-lt"/>
              </a:rPr>
              <a:t> a cohort study of 109 people total, 44 of whom were HIV infected, with a total of 41 people succumbing to the outcome under investigation, mortality. 34 of those who died were HIV-infected. That should be enough information to complete this 2 x 2 table.</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Now – how many men with HIV infection did not die? (3)</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How many of those who died did not have HIV? (4)</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And now let’s fill in the rest of the cells and complete the table – how many people did not have HIV infection? How many people were alive at the end of the study? And how many of those without HIV infection were alive at the end of the study? (5)</a:t>
            </a:r>
          </a:p>
          <a:p>
            <a:pPr marL="0" marR="0" indent="0" algn="l" defTabSz="457200" rtl="0" eaLnBrk="1" fontAlgn="auto" latinLnBrk="0" hangingPunct="1">
              <a:lnSpc>
                <a:spcPct val="100000"/>
              </a:lnSpc>
              <a:spcBef>
                <a:spcPts val="0"/>
              </a:spcBef>
              <a:spcAft>
                <a:spcPts val="0"/>
              </a:spcAft>
              <a:buClrTx/>
              <a:buSzTx/>
              <a:buFontTx/>
              <a:buNone/>
              <a:tabLst/>
              <a:defRPr/>
            </a:pPr>
            <a:endParaRPr lang="en-US" altLang="en-US" baseline="0" dirty="0">
              <a:latin typeface="+mn-lt"/>
            </a:endParaRP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Now let’s do some more practice reading the table.  </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How many total deaths?</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How many total HIV+ subjects?</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How many HIV+ subjects died?</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How many HIV- subjects did not die?</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What does the number 68 represent?</a:t>
            </a:r>
          </a:p>
          <a:p>
            <a:pPr marL="0" marR="0" indent="0" algn="l" defTabSz="457200" rtl="0" eaLnBrk="1" fontAlgn="auto" latinLnBrk="0" hangingPunct="1">
              <a:lnSpc>
                <a:spcPct val="100000"/>
              </a:lnSpc>
              <a:spcBef>
                <a:spcPts val="0"/>
              </a:spcBef>
              <a:spcAft>
                <a:spcPts val="0"/>
              </a:spcAft>
              <a:buClrTx/>
              <a:buSzTx/>
              <a:buFontTx/>
              <a:buNone/>
              <a:tabLst/>
              <a:defRPr/>
            </a:pPr>
            <a:r>
              <a:rPr lang="en-US" altLang="en-US" baseline="0" dirty="0">
                <a:latin typeface="+mn-lt"/>
              </a:rPr>
              <a:t>What does the number 10 represent? (6)</a:t>
            </a:r>
            <a:endParaRPr lang="en-US" alt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22</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b="0" i="1" baseline="0"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23</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So now back to looking at measures of association – the first measure we will look at is th</a:t>
            </a:r>
            <a:r>
              <a:rPr lang="en-US" baseline="0" dirty="0"/>
              <a:t>e prevalence ratio.</a:t>
            </a:r>
          </a:p>
          <a:p>
            <a:pPr marL="173736" indent="-173736">
              <a:buFont typeface="Arial" pitchFamily="34" charset="0"/>
              <a:buChar char="•"/>
            </a:pPr>
            <a:r>
              <a:rPr lang="en-US" baseline="0" dirty="0"/>
              <a:t>This is simply a comparison of the prevalence of the outcome in one group to the prevalence of the outcome in another, explicitly comparing the prevalence of the disease in those with the exposure of interest to those without.</a:t>
            </a:r>
          </a:p>
          <a:p>
            <a:pPr marL="173736" indent="-173736">
              <a:buFont typeface="Arial" pitchFamily="34" charset="0"/>
              <a:buChar char="•"/>
            </a:pPr>
            <a:r>
              <a:rPr lang="en-US" baseline="0" dirty="0"/>
              <a:t>In this example from the Indonesia prevalence survey, we are looking at a prevalence ratio of TB of men compared to women.  In this example we will say that male sex is the “exposure”.  The prevalence ratio is 2.4, meaning that men are 2.4 times more likely than women to have TB.</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24</a:t>
            </a:fld>
            <a:endParaRPr lang="en-US"/>
          </a:p>
        </p:txBody>
      </p:sp>
    </p:spTree>
    <p:extLst>
      <p:ext uri="{BB962C8B-B14F-4D97-AF65-F5344CB8AC3E}">
        <p14:creationId xmlns:p14="http://schemas.microsoft.com/office/powerpoint/2010/main" val="14498448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Here is the formula for the prevalence ratio, and how we calculate</a:t>
            </a:r>
            <a:r>
              <a:rPr lang="en-US" baseline="0" dirty="0"/>
              <a:t> it from a 2 x 2 table.</a:t>
            </a:r>
          </a:p>
          <a:p>
            <a:pPr marL="173736" indent="-173736">
              <a:buFont typeface="Arial" pitchFamily="34" charset="0"/>
              <a:buChar char="•"/>
            </a:pPr>
            <a:r>
              <a:rPr lang="en-US" i="1" baseline="0" dirty="0"/>
              <a:t>[Review slide content]</a:t>
            </a:r>
            <a:endParaRPr lang="en-US" b="1" i="1" baseline="0" dirty="0"/>
          </a:p>
          <a:p>
            <a:pPr marL="173736" indent="-173736">
              <a:buFont typeface="Arial" pitchFamily="34" charset="0"/>
              <a:buChar char="•"/>
            </a:pPr>
            <a:r>
              <a:rPr lang="en-US" baseline="0" dirty="0"/>
              <a:t>Remember that in cross-sectional studies, we can only calculate prevalence, so when comparing two groups we calculate a prevalence ratio.</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25</a:t>
            </a:fld>
            <a:endParaRPr lang="en-US"/>
          </a:p>
        </p:txBody>
      </p:sp>
    </p:spTree>
    <p:extLst>
      <p:ext uri="{BB962C8B-B14F-4D97-AF65-F5344CB8AC3E}">
        <p14:creationId xmlns:p14="http://schemas.microsoft.com/office/powerpoint/2010/main" val="16681856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Here is another example</a:t>
            </a:r>
            <a:r>
              <a:rPr lang="en-US" baseline="0" dirty="0"/>
              <a:t> from a cross-sectional survey of health care workers in a hospital, looking at country of birth as the exposure and TST skin test positivity as the outcome.  The prevalence of TST positivity was over 3 times higher in foreign-born health care workers.</a:t>
            </a:r>
          </a:p>
          <a:p>
            <a:pPr marL="0" indent="0">
              <a:buFont typeface="Arial" pitchFamily="34" charset="0"/>
              <a:buNone/>
            </a:pPr>
            <a:endParaRPr lang="en-US" baseline="0" dirty="0"/>
          </a:p>
          <a:p>
            <a:pPr marL="0" marR="0" lvl="0" indent="0" algn="l" defTabSz="457200" rtl="0" eaLnBrk="1" fontAlgn="auto" latinLnBrk="0" hangingPunct="1">
              <a:lnSpc>
                <a:spcPct val="100000"/>
              </a:lnSpc>
              <a:spcBef>
                <a:spcPts val="0"/>
              </a:spcBef>
              <a:spcAft>
                <a:spcPts val="0"/>
              </a:spcAft>
              <a:buClrTx/>
              <a:buSzTx/>
              <a:buFont typeface="Arial" pitchFamily="34" charset="0"/>
              <a:buNone/>
              <a:tabLst/>
              <a:defRPr/>
            </a:pPr>
            <a:r>
              <a:rPr lang="en-US" sz="1200" i="1" kern="1200" dirty="0">
                <a:solidFill>
                  <a:schemeClr val="tx1"/>
                </a:solidFill>
                <a:latin typeface="+mn-lt"/>
                <a:ea typeface="+mn-ea"/>
                <a:cs typeface="+mn-cs"/>
              </a:rPr>
              <a:t>Source:</a:t>
            </a:r>
            <a:r>
              <a:rPr lang="en-US" sz="1200" kern="1200" dirty="0">
                <a:solidFill>
                  <a:schemeClr val="tx1"/>
                </a:solidFill>
                <a:latin typeface="+mn-lt"/>
                <a:ea typeface="+mn-ea"/>
                <a:cs typeface="+mn-cs"/>
              </a:rPr>
              <a:t> </a:t>
            </a:r>
            <a:r>
              <a:rPr lang="en-US" sz="1200" kern="1200" dirty="0" err="1">
                <a:solidFill>
                  <a:schemeClr val="tx1"/>
                </a:solidFill>
                <a:latin typeface="+mn-lt"/>
                <a:ea typeface="+mn-ea"/>
                <a:cs typeface="+mn-cs"/>
              </a:rPr>
              <a:t>Marschall</a:t>
            </a:r>
            <a:r>
              <a:rPr lang="en-US" sz="1200" kern="1200" dirty="0">
                <a:solidFill>
                  <a:schemeClr val="tx1"/>
                </a:solidFill>
                <a:latin typeface="+mn-lt"/>
                <a:ea typeface="+mn-ea"/>
                <a:cs typeface="+mn-cs"/>
              </a:rPr>
              <a:t>, J. et al. (2014). Strategies to prevent central line–Associated bloodstream infections in acute care hospitals: 2014 update. </a:t>
            </a:r>
            <a:r>
              <a:rPr lang="en-US" sz="1200" i="1" kern="1200" dirty="0">
                <a:solidFill>
                  <a:schemeClr val="tx1"/>
                </a:solidFill>
                <a:latin typeface="+mn-lt"/>
                <a:ea typeface="+mn-ea"/>
                <a:cs typeface="+mn-cs"/>
              </a:rPr>
              <a:t>Infection Control and Hospital Epidemiology, 35(7)</a:t>
            </a:r>
            <a:r>
              <a:rPr lang="en-US" sz="1200" kern="1200" dirty="0">
                <a:solidFill>
                  <a:schemeClr val="tx1"/>
                </a:solidFill>
                <a:latin typeface="+mn-lt"/>
                <a:ea typeface="+mn-ea"/>
                <a:cs typeface="+mn-cs"/>
              </a:rPr>
              <a:t>, 753-771.</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26</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Now we</a:t>
            </a:r>
            <a:r>
              <a:rPr lang="en-US" baseline="0" dirty="0"/>
              <a:t> will turn to relative risk, which is just an incidence ratio or ratio of incidence between two groups, just like the prevalence ratio we just looked at.  It is also called a risk ratio.</a:t>
            </a:r>
          </a:p>
          <a:p>
            <a:pPr marL="173736" indent="-173736">
              <a:buFont typeface="Arial" pitchFamily="34" charset="0"/>
              <a:buChar char="•"/>
            </a:pPr>
            <a:r>
              <a:rPr lang="en-US" baseline="0" dirty="0"/>
              <a:t>The relative risk simply compares the risk of the disease in the exposed group to the unexposed group.</a:t>
            </a:r>
          </a:p>
          <a:p>
            <a:pPr marL="173736" indent="-173736">
              <a:buFont typeface="Arial" pitchFamily="34" charset="0"/>
              <a:buChar char="•"/>
            </a:pPr>
            <a:r>
              <a:rPr lang="en-US" baseline="0" dirty="0"/>
              <a:t>For example, we can say from longitudinal cohort studies that smokers are 10 times more likely than non-smokers to develop lung cancer over their lifetime (note that we have to specify the time period since it is a comparison of two rates).</a:t>
            </a:r>
          </a:p>
          <a:p>
            <a:pPr marL="173736" indent="-173736">
              <a:buFont typeface="Arial" pitchFamily="34" charset="0"/>
              <a:buChar char="•"/>
            </a:pPr>
            <a:r>
              <a:rPr lang="en-US" baseline="0" dirty="0"/>
              <a:t>Relative risk can be calculated in cohort studies and in clinical trials, where people are followed over time.</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27</a:t>
            </a:fld>
            <a:endParaRPr lang="en-US"/>
          </a:p>
        </p:txBody>
      </p:sp>
    </p:spTree>
    <p:extLst>
      <p:ext uri="{BB962C8B-B14F-4D97-AF65-F5344CB8AC3E}">
        <p14:creationId xmlns:p14="http://schemas.microsoft.com/office/powerpoint/2010/main" val="28081061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sz="1200" kern="1200" dirty="0">
                <a:solidFill>
                  <a:schemeClr val="tx1"/>
                </a:solidFill>
                <a:effectLst/>
                <a:latin typeface="+mn-lt"/>
                <a:ea typeface="+mn-ea"/>
                <a:cs typeface="+mn-cs"/>
              </a:rPr>
              <a:t>In a cohort study we are following groups of people forward through time so we can calculate incidence.  The incidence of the outcome is then compared in the exposed and non-exposed groups. </a:t>
            </a:r>
          </a:p>
          <a:p>
            <a:pPr marL="171450" indent="-171450">
              <a:buFont typeface="Arial"/>
              <a:buChar char="•"/>
            </a:pPr>
            <a:r>
              <a:rPr lang="en-US" sz="1200" b="1" kern="1200" dirty="0">
                <a:solidFill>
                  <a:schemeClr val="tx1"/>
                </a:solidFill>
                <a:effectLst/>
                <a:latin typeface="+mn-lt"/>
                <a:ea typeface="+mn-ea"/>
                <a:cs typeface="+mn-cs"/>
              </a:rPr>
              <a:t>Relative risk is the incidence of outcome in the exposed divided by the incidence of outcome in the non-exposed</a:t>
            </a:r>
            <a:r>
              <a:rPr lang="en-US" sz="1200" kern="1200" dirty="0">
                <a:solidFill>
                  <a:schemeClr val="tx1"/>
                </a:solidFill>
                <a:effectLst/>
                <a:latin typeface="+mn-lt"/>
                <a:ea typeface="+mn-ea"/>
                <a:cs typeface="+mn-cs"/>
              </a:rPr>
              <a:t>.  The relative risk tells us the likelihood of the outcome developing in those who are exposed </a:t>
            </a:r>
            <a:r>
              <a:rPr lang="en-US" sz="1200" u="sng" kern="1200" dirty="0">
                <a:solidFill>
                  <a:schemeClr val="tx1"/>
                </a:solidFill>
                <a:effectLst/>
                <a:latin typeface="+mn-lt"/>
                <a:ea typeface="+mn-ea"/>
                <a:cs typeface="+mn-cs"/>
              </a:rPr>
              <a:t>relative to</a:t>
            </a:r>
            <a:r>
              <a:rPr lang="en-US" sz="1200" u="none"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those who are not exposed (for instance, twice as likely or half as likely).</a:t>
            </a:r>
            <a:r>
              <a:rPr lang="en-US" dirty="0">
                <a:effectLst/>
              </a:rPr>
              <a:t> </a:t>
            </a:r>
          </a:p>
          <a:p>
            <a:pPr marL="171450" indent="-171450">
              <a:buFont typeface="Arial"/>
              <a:buChar char="•"/>
            </a:pPr>
            <a:r>
              <a:rPr lang="en-US" dirty="0">
                <a:latin typeface="+mn-lt"/>
              </a:rPr>
              <a:t>This also</a:t>
            </a:r>
            <a:r>
              <a:rPr lang="en-US" baseline="0" dirty="0">
                <a:latin typeface="+mn-lt"/>
              </a:rPr>
              <a:t> corresponds to randomized controlled trials.</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28</a:t>
            </a:fld>
            <a:endParaRPr lang="en-US"/>
          </a:p>
        </p:txBody>
      </p:sp>
    </p:spTree>
    <p:extLst>
      <p:ext uri="{BB962C8B-B14F-4D97-AF65-F5344CB8AC3E}">
        <p14:creationId xmlns:p14="http://schemas.microsoft.com/office/powerpoint/2010/main" val="3569582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i="1" dirty="0">
                <a:latin typeface="Calibri (Body)"/>
              </a:rPr>
              <a:t>[Review slide content]</a:t>
            </a:r>
          </a:p>
          <a:p>
            <a:pPr marL="173736" indent="-173736">
              <a:buFont typeface="Arial" pitchFamily="34" charset="0"/>
              <a:buChar char="•"/>
            </a:pPr>
            <a:r>
              <a:rPr lang="en-US" dirty="0">
                <a:latin typeface="Calibri (Body)"/>
              </a:rPr>
              <a:t>Calculation in 2 x 2 table</a:t>
            </a:r>
            <a:r>
              <a:rPr lang="en-US" baseline="0" dirty="0">
                <a:latin typeface="Calibri (Body)"/>
              </a:rPr>
              <a:t> is the same for prevalence ratios and relative risks. The key difference is the time component in relative risk since time is incorporated into the calculation.</a:t>
            </a:r>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29</a:t>
            </a:fld>
            <a:endParaRPr lang="en-US"/>
          </a:p>
        </p:txBody>
      </p:sp>
    </p:spTree>
    <p:extLst>
      <p:ext uri="{BB962C8B-B14F-4D97-AF65-F5344CB8AC3E}">
        <p14:creationId xmlns:p14="http://schemas.microsoft.com/office/powerpoint/2010/main" val="35502320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baseline="0" dirty="0"/>
              <a:t>[</a:t>
            </a:r>
            <a:r>
              <a:rPr lang="en-US" i="1" baseline="0" dirty="0"/>
              <a:t>Review slide content]</a:t>
            </a:r>
          </a:p>
          <a:p>
            <a:pPr marL="171450" lvl="0" indent="-171450">
              <a:buFont typeface="Arial"/>
              <a:buChar char="•"/>
            </a:pPr>
            <a:r>
              <a:rPr lang="en-US" sz="1200" b="1" kern="1200" dirty="0">
                <a:solidFill>
                  <a:schemeClr val="tx1"/>
                </a:solidFill>
                <a:effectLst/>
                <a:latin typeface="+mn-lt"/>
                <a:ea typeface="+mn-ea"/>
                <a:cs typeface="+mn-cs"/>
              </a:rPr>
              <a:t>Distribution:</a:t>
            </a:r>
            <a:r>
              <a:rPr lang="en-US" sz="1200" kern="1200" dirty="0">
                <a:solidFill>
                  <a:schemeClr val="tx1"/>
                </a:solidFill>
                <a:effectLst/>
                <a:latin typeface="+mn-lt"/>
                <a:ea typeface="+mn-ea"/>
                <a:cs typeface="+mn-cs"/>
              </a:rPr>
              <a:t> frequency/number/pattern of health events like TB, HIV in a population and the relationship to the size of the population</a:t>
            </a:r>
          </a:p>
          <a:p>
            <a:pPr marL="171450" lvl="0" indent="-171450">
              <a:buFont typeface="Arial"/>
              <a:buChar char="•"/>
            </a:pPr>
            <a:r>
              <a:rPr lang="en-US" sz="1200" kern="1200" dirty="0">
                <a:solidFill>
                  <a:schemeClr val="tx1"/>
                </a:solidFill>
                <a:effectLst/>
                <a:latin typeface="+mn-lt"/>
                <a:ea typeface="+mn-ea"/>
                <a:cs typeface="+mn-cs"/>
              </a:rPr>
              <a:t>Pattern of health events by time, place and person</a:t>
            </a:r>
          </a:p>
          <a:p>
            <a:pPr marL="171450" lvl="0" indent="-171450">
              <a:buFont typeface="Arial"/>
              <a:buChar char="•"/>
            </a:pPr>
            <a:r>
              <a:rPr lang="en-US" sz="1200" b="1" kern="1200" dirty="0">
                <a:solidFill>
                  <a:schemeClr val="tx1"/>
                </a:solidFill>
                <a:effectLst/>
                <a:latin typeface="+mn-lt"/>
                <a:ea typeface="+mn-ea"/>
                <a:cs typeface="+mn-cs"/>
              </a:rPr>
              <a:t>Determinants:</a:t>
            </a:r>
            <a:r>
              <a:rPr lang="en-US" sz="1200" kern="1200" dirty="0">
                <a:solidFill>
                  <a:schemeClr val="tx1"/>
                </a:solidFill>
                <a:effectLst/>
                <a:latin typeface="+mn-lt"/>
                <a:ea typeface="+mn-ea"/>
                <a:cs typeface="+mn-cs"/>
              </a:rPr>
              <a:t> causes, risk factors of the population that influence occurrence of disease and other health events. Example: genetics, age, sex, behaviors, environment </a:t>
            </a:r>
          </a:p>
          <a:p>
            <a:pPr marL="171450" indent="-171450">
              <a:buFont typeface="Arial"/>
              <a:buChar char="•"/>
            </a:pPr>
            <a:r>
              <a:rPr lang="en-US" sz="1200" b="1" kern="1200" dirty="0">
                <a:effectLst/>
                <a:latin typeface="+mn-lt"/>
                <a:ea typeface="+mn-ea"/>
                <a:cs typeface="+mn-cs"/>
              </a:rPr>
              <a:t>Consequences:</a:t>
            </a:r>
            <a:r>
              <a:rPr lang="en-US" sz="1200" i="1" kern="1200" dirty="0">
                <a:effectLst/>
                <a:latin typeface="+mn-lt"/>
                <a:ea typeface="+mn-ea"/>
                <a:cs typeface="+mn-cs"/>
              </a:rPr>
              <a:t> </a:t>
            </a:r>
            <a:r>
              <a:rPr lang="en-US" sz="1200" kern="1200" dirty="0">
                <a:effectLst/>
                <a:latin typeface="+mn-lt"/>
                <a:ea typeface="+mn-ea"/>
                <a:cs typeface="+mn-cs"/>
              </a:rPr>
              <a:t>non-communicable diseases; communicable diseases; birth defects, </a:t>
            </a:r>
            <a:r>
              <a:rPr lang="en-US" dirty="0"/>
              <a:t>maternal and child health</a:t>
            </a:r>
            <a:r>
              <a:rPr lang="en-US" sz="1200" kern="1200" dirty="0">
                <a:effectLst/>
                <a:latin typeface="+mn-lt"/>
                <a:ea typeface="+mn-ea"/>
                <a:cs typeface="+mn-cs"/>
              </a:rPr>
              <a:t>, occupational and environmental health</a:t>
            </a:r>
            <a:r>
              <a:rPr lang="en-US" dirty="0"/>
              <a:t> </a:t>
            </a:r>
            <a:endParaRPr lang="en-US" dirty="0">
              <a:cs typeface="Calibri"/>
            </a:endParaRPr>
          </a:p>
          <a:p>
            <a:pPr marL="0" indent="0">
              <a:buFont typeface="Arial"/>
              <a:buNone/>
            </a:pPr>
            <a:endParaRPr lang="en-US" dirty="0">
              <a:effectLst/>
            </a:endParaRPr>
          </a:p>
          <a:p>
            <a:pPr marL="0" indent="0">
              <a:buFont typeface="Arial"/>
              <a:buNone/>
            </a:pPr>
            <a:r>
              <a:rPr lang="en-US" i="1" dirty="0"/>
              <a:t>From:</a:t>
            </a:r>
            <a:r>
              <a:rPr lang="en-US" i="1" baseline="0" dirty="0"/>
              <a:t> </a:t>
            </a:r>
            <a:r>
              <a:rPr lang="en-US" i="1" dirty="0"/>
              <a:t>Dictionary</a:t>
            </a:r>
            <a:r>
              <a:rPr lang="en-US" i="1" baseline="0" dirty="0"/>
              <a:t> of epidemiology, 4</a:t>
            </a:r>
            <a:r>
              <a:rPr lang="en-US" i="1" baseline="30000" dirty="0"/>
              <a:t>th</a:t>
            </a:r>
            <a:r>
              <a:rPr lang="en-US" i="1" baseline="0" dirty="0"/>
              <a:t> edition. New York: Oxford Press, 2001.</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a:p>
        </p:txBody>
      </p:sp>
    </p:spTree>
    <p:extLst>
      <p:ext uri="{BB962C8B-B14F-4D97-AF65-F5344CB8AC3E}">
        <p14:creationId xmlns:p14="http://schemas.microsoft.com/office/powerpoint/2010/main" val="313359057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pPr>
            <a:r>
              <a:rPr lang="en-US" dirty="0"/>
              <a:t>Here is an</a:t>
            </a:r>
            <a:r>
              <a:rPr lang="en-US" baseline="0" dirty="0"/>
              <a:t> example of a cohort study of HIV infection, with death as the outcome. The relative risk shows that HIV+ subjects have over 7 times the risk of death as those </a:t>
            </a:r>
            <a:r>
              <a:rPr lang="en-US" dirty="0"/>
              <a:t>who are HIV negative.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30</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mn-lt"/>
              </a:rPr>
              <a:t>In case-control</a:t>
            </a:r>
            <a:r>
              <a:rPr lang="en-US" baseline="0" dirty="0">
                <a:latin typeface="+mn-lt"/>
              </a:rPr>
              <a:t> studies, we use a different measure of association – the odds ratio.  </a:t>
            </a:r>
          </a:p>
          <a:p>
            <a:pPr marL="173355" indent="-173355">
              <a:buFont typeface="Arial" pitchFamily="34" charset="0"/>
              <a:buChar char="•"/>
            </a:pPr>
            <a:r>
              <a:rPr lang="en-US" baseline="0" dirty="0">
                <a:latin typeface="+mn-lt"/>
              </a:rPr>
              <a:t>This is because in case-control studies we </a:t>
            </a:r>
            <a:r>
              <a:rPr lang="en-US" i="1" baseline="0" dirty="0">
                <a:latin typeface="+mn-lt"/>
              </a:rPr>
              <a:t>cannot</a:t>
            </a:r>
            <a:r>
              <a:rPr lang="en-US" i="1" dirty="0">
                <a:latin typeface="+mn-lt"/>
              </a:rPr>
              <a:t> measure the</a:t>
            </a:r>
            <a:r>
              <a:rPr lang="en-US" i="1" baseline="0" dirty="0">
                <a:latin typeface="+mn-lt"/>
              </a:rPr>
              <a:t> </a:t>
            </a:r>
            <a:r>
              <a:rPr lang="en-US" baseline="0" dirty="0">
                <a:latin typeface="+mn-lt"/>
              </a:rPr>
              <a:t>likelihood of the outcome, since we dictate likelihood of having the outcome as we control the number of people with the outcome and those without (the number of cases and controls).</a:t>
            </a:r>
          </a:p>
          <a:p>
            <a:pPr marL="173736" indent="-173736">
              <a:buFont typeface="Arial" pitchFamily="34" charset="0"/>
              <a:buChar char="•"/>
            </a:pPr>
            <a:r>
              <a:rPr lang="en-US" baseline="0" dirty="0">
                <a:latin typeface="+mn-lt"/>
              </a:rPr>
              <a:t>So instead we calculate the likelihood of the exposure under investigation. </a:t>
            </a:r>
          </a:p>
          <a:p>
            <a:pPr marL="173736" indent="-173736">
              <a:buFont typeface="Arial" pitchFamily="34" charset="0"/>
              <a:buChar char="•"/>
            </a:pPr>
            <a:r>
              <a:rPr lang="en-US" baseline="0" dirty="0">
                <a:latin typeface="+mn-lt"/>
              </a:rPr>
              <a:t>Luckily, the odds of exposure are mathematically equivalent to the odds of disease, so if we can calculate one we know the other – this is why we use the odds ratio.</a:t>
            </a:r>
          </a:p>
          <a:p>
            <a:pPr marL="173736" indent="-173736">
              <a:buFont typeface="Arial" pitchFamily="34" charset="0"/>
              <a:buChar char="•"/>
            </a:pPr>
            <a:r>
              <a:rPr lang="en-US" baseline="0" dirty="0">
                <a:latin typeface="+mn-lt"/>
              </a:rPr>
              <a:t>So for example, in a case-control study, we would say that those with lung cancer are 10 times more likely to have been smokers than those without lung cancer.</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31</a:t>
            </a:fld>
            <a:endParaRPr lang="en-US"/>
          </a:p>
        </p:txBody>
      </p:sp>
    </p:spTree>
    <p:extLst>
      <p:ext uri="{BB962C8B-B14F-4D97-AF65-F5344CB8AC3E}">
        <p14:creationId xmlns:p14="http://schemas.microsoft.com/office/powerpoint/2010/main" val="198900066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Sans-Serif" pitchFamily="34" charset="0"/>
              <a:buChar char="•"/>
            </a:pPr>
            <a:r>
              <a:rPr lang="en-US" dirty="0"/>
              <a:t>Let us recall here how we structure a case-control study to understand how we analyze the results. </a:t>
            </a:r>
            <a:endParaRPr lang="en-US" dirty="0">
              <a:cs typeface="Calibri"/>
            </a:endParaRPr>
          </a:p>
          <a:p>
            <a:pPr marL="173355" indent="-173355">
              <a:buFont typeface="Arial,Sans-Serif" pitchFamily="34" charset="0"/>
              <a:buChar char="•"/>
            </a:pPr>
            <a:r>
              <a:rPr lang="en-US" dirty="0"/>
              <a:t>We select participants based on their outcome (disease or no disease, aka cases and controls).</a:t>
            </a:r>
            <a:endParaRPr lang="en-US" dirty="0">
              <a:cs typeface="Calibri"/>
            </a:endParaRPr>
          </a:p>
          <a:p>
            <a:pPr marL="173355" indent="-173355">
              <a:buFont typeface="Arial,Sans-Serif" pitchFamily="34" charset="0"/>
              <a:buChar char="•"/>
            </a:pPr>
            <a:r>
              <a:rPr lang="en-US" dirty="0"/>
              <a:t>We then look back to determine whether they had the exposure of interest or not.  </a:t>
            </a:r>
            <a:endParaRPr lang="en-US" dirty="0">
              <a:cs typeface="Calibri"/>
            </a:endParaRPr>
          </a:p>
          <a:p>
            <a:pPr marL="173355" indent="-173355">
              <a:buFont typeface="Arial,Sans-Serif" pitchFamily="34" charset="0"/>
              <a:buChar char="•"/>
            </a:pPr>
            <a:r>
              <a:rPr lang="en-US" dirty="0"/>
              <a:t>Thus we can’t compare the prevalence or incidence of the outcome, since the investigator determines the prevalence of the outcome by determining the number of cases and controls.  Instead, we calculate the odds of exposure among the cases and the controls, and then we compare these two groups with an odds ratio for exposure.</a:t>
            </a:r>
            <a:endParaRPr lang="en-US" dirty="0">
              <a:cs typeface="Calibri"/>
            </a:endParaRPr>
          </a:p>
          <a:p>
            <a:pPr marL="173355" indent="-173355">
              <a:buFont typeface="Arial,Sans-Serif" pitchFamily="34" charset="0"/>
              <a:buChar char="•"/>
            </a:pPr>
            <a:r>
              <a:rPr lang="en-US" dirty="0"/>
              <a:t>Because the odds of exposure and the odds of disease are mathematically equivalent, we use the odds of exposure to get at the odds ratio for disease.</a:t>
            </a:r>
            <a:endParaRPr lang="en-US" dirty="0">
              <a:cs typeface="Calibri"/>
            </a:endParaRPr>
          </a:p>
          <a:p>
            <a:pPr marL="173355" indent="-173355">
              <a:buFont typeface="Arial" pitchFamily="34" charset="0"/>
              <a:buChar char="•"/>
            </a:pPr>
            <a:endParaRPr lang="en-US" altLang="x-none" dirty="0">
              <a:latin typeface="Times New Roman" charset="0"/>
              <a:ea typeface="ＭＳ Ｐゴシック" charset="-128"/>
              <a:cs typeface="Times New Roman"/>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32</a:t>
            </a:fld>
            <a:endParaRPr lang="en-US"/>
          </a:p>
        </p:txBody>
      </p:sp>
    </p:spTree>
    <p:extLst>
      <p:ext uri="{BB962C8B-B14F-4D97-AF65-F5344CB8AC3E}">
        <p14:creationId xmlns:p14="http://schemas.microsoft.com/office/powerpoint/2010/main" val="204630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baseline="0" dirty="0">
                <a:latin typeface="+mn-lt"/>
                <a:ea typeface="ＭＳ Ｐゴシック" charset="-128"/>
              </a:rPr>
              <a:t>Let’s look at the 2 x 2 table for the case-control study. Here we see how we calculate the odds ratio for the outcome, given the exposure (even though we shouldn’t do this for case-control studies). We can also see how we calculate the odds ratio for the exposure given the outcome. And we can see how they reduce mathematically to the same equation.</a:t>
            </a:r>
          </a:p>
          <a:p>
            <a:pPr marL="173736" indent="-173736">
              <a:buFont typeface="Arial" pitchFamily="34" charset="0"/>
              <a:buChar char="•"/>
            </a:pPr>
            <a:r>
              <a:rPr lang="en-US" i="1" baseline="0" dirty="0">
                <a:latin typeface="+mn-lt"/>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33</a:t>
            </a:fld>
            <a:endParaRPr lang="en-US"/>
          </a:p>
        </p:txBody>
      </p:sp>
    </p:spTree>
    <p:extLst>
      <p:ext uri="{BB962C8B-B14F-4D97-AF65-F5344CB8AC3E}">
        <p14:creationId xmlns:p14="http://schemas.microsoft.com/office/powerpoint/2010/main" val="15358097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mn-lt"/>
              </a:rPr>
              <a:t>Here is an example</a:t>
            </a:r>
            <a:r>
              <a:rPr lang="en-US" baseline="0" dirty="0">
                <a:latin typeface="+mn-lt"/>
              </a:rPr>
              <a:t> case-control study looking at the association of alcohol use and TB</a:t>
            </a:r>
            <a:r>
              <a:rPr lang="is-IS" baseline="0" dirty="0">
                <a:latin typeface="+mn-lt"/>
              </a:rPr>
              <a:t>.</a:t>
            </a:r>
          </a:p>
          <a:p>
            <a:pPr marL="173736" indent="-173736">
              <a:buFont typeface="Arial" pitchFamily="34" charset="0"/>
              <a:buChar char="•"/>
            </a:pPr>
            <a:r>
              <a:rPr lang="en-US" i="1" baseline="0" dirty="0">
                <a:latin typeface="+mn-lt"/>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34</a:t>
            </a:fld>
            <a:endParaRPr lang="en-US"/>
          </a:p>
        </p:txBody>
      </p:sp>
    </p:spTree>
    <p:extLst>
      <p:ext uri="{BB962C8B-B14F-4D97-AF65-F5344CB8AC3E}">
        <p14:creationId xmlns:p14="http://schemas.microsoft.com/office/powerpoint/2010/main" val="10484000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An odds ratio</a:t>
            </a:r>
            <a:r>
              <a:rPr lang="en-US" baseline="0" dirty="0"/>
              <a:t> is mathematically very similar to a relative risk when the outcome of interest is rare in the population being studied (meaning less than about 10% of the population will get/have the outcome). If this holds true, the OR represents a pretty good estimate of the prevalence ratio or relative risk.</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35</a:t>
            </a:fld>
            <a:endParaRPr lang="en-US"/>
          </a:p>
        </p:txBody>
      </p:sp>
    </p:spTree>
    <p:extLst>
      <p:ext uri="{BB962C8B-B14F-4D97-AF65-F5344CB8AC3E}">
        <p14:creationId xmlns:p14="http://schemas.microsoft.com/office/powerpoint/2010/main" val="14975513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dirty="0">
                <a:latin typeface="Calibri (Body)"/>
              </a:rPr>
              <a:t>Prevalence/incidence/odds ratios can range from 0 to infinity.</a:t>
            </a:r>
            <a:endParaRPr lang="en-US" dirty="0">
              <a:latin typeface="Calibri (Body)"/>
            </a:endParaRPr>
          </a:p>
          <a:p>
            <a:pPr marL="173736" indent="-173736">
              <a:buFont typeface="Arial" pitchFamily="34" charset="0"/>
              <a:buChar char="•"/>
            </a:pPr>
            <a:r>
              <a:rPr lang="en-US" dirty="0">
                <a:latin typeface="Calibri (Body)"/>
              </a:rPr>
              <a:t>If the PR/RR/OR</a:t>
            </a:r>
            <a:r>
              <a:rPr lang="en-US" baseline="0" dirty="0">
                <a:latin typeface="Calibri (Body)"/>
              </a:rPr>
              <a:t> is less than 1, it means the exposure in question is protective for the outcome (i.e. if you have the exposure you are less likely to get the outcome).  If the PR/RR/OR is over 1, it means the exposure is associated with an increased risk of the outcome.</a:t>
            </a:r>
          </a:p>
          <a:p>
            <a:pPr marL="173736" indent="-173736">
              <a:buFont typeface="Arial" pitchFamily="34" charset="0"/>
              <a:buChar char="•"/>
            </a:pPr>
            <a:r>
              <a:rPr lang="en-US" baseline="0" dirty="0">
                <a:latin typeface="Calibri (Body)"/>
              </a:rPr>
              <a:t>If the PR/RR/OR is 1, it means there is no relationship between the exposure and the outcome (i.e. you are just as likely to have the outcome if you have had the exposure or not).</a:t>
            </a:r>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36</a:t>
            </a:fld>
            <a:endParaRPr lang="en-US"/>
          </a:p>
        </p:txBody>
      </p:sp>
    </p:spTree>
    <p:extLst>
      <p:ext uri="{BB962C8B-B14F-4D97-AF65-F5344CB8AC3E}">
        <p14:creationId xmlns:p14="http://schemas.microsoft.com/office/powerpoint/2010/main" val="897829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Here</a:t>
            </a:r>
            <a:r>
              <a:rPr lang="en-US" baseline="0" dirty="0"/>
              <a:t> are some general guidelines for understanding the prevalence/incidence/odds ratios.</a:t>
            </a:r>
            <a:endParaRPr lang="is-IS" baseline="0" dirty="0"/>
          </a:p>
          <a:p>
            <a:pPr marL="173736" indent="-173736">
              <a:buFont typeface="Arial" pitchFamily="34" charset="0"/>
              <a:buChar char="•"/>
            </a:pPr>
            <a:r>
              <a:rPr lang="en-US" i="1" baseline="0" dirty="0"/>
              <a:t>[Review slide content]</a:t>
            </a:r>
          </a:p>
          <a:p>
            <a:pPr marL="173736" indent="-173736">
              <a:buFont typeface="Arial" pitchFamily="34" charset="0"/>
              <a:buChar char="•"/>
            </a:pPr>
            <a:r>
              <a:rPr lang="en-US" baseline="0" dirty="0"/>
              <a:t>The specifics will depend on the exposure and outcome under study, and the clinical significance always needs to be evaluated independently for each study.</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37</a:t>
            </a:fld>
            <a:endParaRPr lang="en-US"/>
          </a:p>
        </p:txBody>
      </p:sp>
    </p:spTree>
    <p:extLst>
      <p:ext uri="{BB962C8B-B14F-4D97-AF65-F5344CB8AC3E}">
        <p14:creationId xmlns:p14="http://schemas.microsoft.com/office/powerpoint/2010/main" val="343825827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Here is a template for stating the results of a prevalence</a:t>
            </a:r>
            <a:r>
              <a:rPr lang="en-US" baseline="0" dirty="0"/>
              <a:t> ratio or relative risk calculation and the interpretation.</a:t>
            </a:r>
          </a:p>
          <a:p>
            <a:pPr marL="173736" indent="-173736">
              <a:buFont typeface="Arial" pitchFamily="34" charset="0"/>
              <a:buChar char="•"/>
            </a:pPr>
            <a:r>
              <a:rPr lang="en-US" i="1" baseline="0" dirty="0"/>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38</a:t>
            </a:fld>
            <a:endParaRPr lang="en-US"/>
          </a:p>
        </p:txBody>
      </p:sp>
    </p:spTree>
    <p:extLst>
      <p:ext uri="{BB962C8B-B14F-4D97-AF65-F5344CB8AC3E}">
        <p14:creationId xmlns:p14="http://schemas.microsoft.com/office/powerpoint/2010/main" val="15202543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Body)"/>
              </a:rPr>
              <a:t>Does someone</a:t>
            </a:r>
            <a:r>
              <a:rPr lang="en-US" baseline="0" dirty="0">
                <a:latin typeface="Calibri (Body)"/>
              </a:rPr>
              <a:t> want to try and state the results and the interpretation of the relative risk calculated for this study?</a:t>
            </a:r>
          </a:p>
          <a:p>
            <a:endParaRPr lang="en-US" baseline="0" dirty="0">
              <a:latin typeface="Calibri (Body)"/>
            </a:endParaRPr>
          </a:p>
          <a:p>
            <a:r>
              <a:rPr lang="en-US" baseline="0" dirty="0">
                <a:latin typeface="Calibri (Body)"/>
              </a:rPr>
              <a:t>(1) Answer = </a:t>
            </a:r>
            <a:r>
              <a:rPr lang="en-US" i="1" baseline="0" dirty="0">
                <a:latin typeface="Calibri (Body)"/>
              </a:rPr>
              <a:t>[review revealed text]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39</a:t>
            </a:fld>
            <a:endParaRPr lang="en-US"/>
          </a:p>
        </p:txBody>
      </p:sp>
    </p:spTree>
    <p:extLst>
      <p:ext uri="{BB962C8B-B14F-4D97-AF65-F5344CB8AC3E}">
        <p14:creationId xmlns:p14="http://schemas.microsoft.com/office/powerpoint/2010/main" val="14066335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itchFamily="34" charset="0"/>
              <a:buNone/>
            </a:pPr>
            <a:r>
              <a:rPr lang="en-US" b="1" baseline="0" dirty="0"/>
              <a:t>Descriptive epidemiology </a:t>
            </a:r>
            <a:r>
              <a:rPr lang="en-US" baseline="0" dirty="0"/>
              <a:t>focuses on </a:t>
            </a:r>
            <a:r>
              <a:rPr lang="en-US" u="sng" baseline="0" dirty="0"/>
              <a:t>describing</a:t>
            </a:r>
            <a:r>
              <a:rPr lang="en-US" baseline="0" dirty="0"/>
              <a:t> disease (or a particular health outcome) – it seeks to answer the:</a:t>
            </a:r>
          </a:p>
          <a:p>
            <a:pPr marL="171450" lvl="0" indent="-171450">
              <a:buFont typeface="Arial"/>
              <a:buChar char="•"/>
            </a:pPr>
            <a:r>
              <a:rPr lang="en-US" sz="1200" kern="1200" dirty="0">
                <a:solidFill>
                  <a:schemeClr val="tx1"/>
                </a:solidFill>
                <a:effectLst/>
                <a:latin typeface="+mn-lt"/>
                <a:ea typeface="+mn-ea"/>
                <a:cs typeface="+mn-cs"/>
              </a:rPr>
              <a:t>who, person/group of people</a:t>
            </a:r>
          </a:p>
          <a:p>
            <a:pPr marL="171450" lvl="0" indent="-171450">
              <a:buFont typeface="Arial"/>
              <a:buChar char="•"/>
            </a:pPr>
            <a:r>
              <a:rPr lang="en-US" sz="1200" kern="1200" dirty="0">
                <a:solidFill>
                  <a:schemeClr val="tx1"/>
                </a:solidFill>
                <a:effectLst/>
                <a:latin typeface="+mn-lt"/>
                <a:ea typeface="+mn-ea"/>
                <a:cs typeface="+mn-cs"/>
              </a:rPr>
              <a:t>what, health issue of concern </a:t>
            </a:r>
          </a:p>
          <a:p>
            <a:pPr marL="171450" lvl="0" indent="-171450">
              <a:buFont typeface="Arial"/>
              <a:buChar char="•"/>
            </a:pPr>
            <a:r>
              <a:rPr lang="en-US" sz="1200" kern="1200" dirty="0">
                <a:solidFill>
                  <a:schemeClr val="tx1"/>
                </a:solidFill>
                <a:effectLst/>
                <a:latin typeface="+mn-lt"/>
                <a:ea typeface="+mn-ea"/>
                <a:cs typeface="+mn-cs"/>
              </a:rPr>
              <a:t>where, place-high/low case areas/neighborhood </a:t>
            </a:r>
          </a:p>
          <a:p>
            <a:pPr marL="171450" lvl="0" indent="-171450">
              <a:buFont typeface="Arial"/>
              <a:buChar char="•"/>
            </a:pPr>
            <a:r>
              <a:rPr lang="en-US" sz="1200" kern="1200" dirty="0">
                <a:solidFill>
                  <a:schemeClr val="tx1"/>
                </a:solidFill>
                <a:effectLst/>
                <a:latin typeface="+mn-lt"/>
                <a:ea typeface="+mn-ea"/>
                <a:cs typeface="+mn-cs"/>
              </a:rPr>
              <a:t>when, time – months, season (influenza)</a:t>
            </a:r>
          </a:p>
          <a:p>
            <a:pPr marL="171450" lvl="0" indent="-171450">
              <a:buFont typeface="Arial"/>
              <a:buChar char="•"/>
            </a:pPr>
            <a:r>
              <a:rPr lang="en-US" sz="1200" kern="1200" dirty="0">
                <a:solidFill>
                  <a:schemeClr val="tx1"/>
                </a:solidFill>
                <a:effectLst/>
                <a:latin typeface="+mn-lt"/>
                <a:ea typeface="+mn-ea"/>
                <a:cs typeface="+mn-cs"/>
              </a:rPr>
              <a:t>and</a:t>
            </a:r>
            <a:r>
              <a:rPr lang="en-US" sz="1200" kern="1200" baseline="0" dirty="0">
                <a:solidFill>
                  <a:schemeClr val="tx1"/>
                </a:solidFill>
                <a:effectLst/>
                <a:latin typeface="+mn-lt"/>
                <a:ea typeface="+mn-ea"/>
                <a:cs typeface="+mn-cs"/>
              </a:rPr>
              <a:t> h</a:t>
            </a:r>
            <a:r>
              <a:rPr lang="en-US" sz="1200" kern="1200" dirty="0">
                <a:solidFill>
                  <a:schemeClr val="tx1"/>
                </a:solidFill>
                <a:effectLst/>
                <a:latin typeface="+mn-lt"/>
                <a:ea typeface="+mn-ea"/>
                <a:cs typeface="+mn-cs"/>
              </a:rPr>
              <a:t>ow</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 questions about disease occurrence. It measures disease burden, distribution, frequency, etc.</a:t>
            </a:r>
          </a:p>
          <a:p>
            <a:pPr marL="0" indent="0">
              <a:buFont typeface="Arial" pitchFamily="34" charset="0"/>
              <a:buNone/>
            </a:pPr>
            <a:endParaRPr lang="en-US" baseline="0" dirty="0"/>
          </a:p>
          <a:p>
            <a:pPr marL="0" indent="0">
              <a:buFont typeface="Arial" pitchFamily="34" charset="0"/>
              <a:buNone/>
            </a:pPr>
            <a:r>
              <a:rPr lang="en-US" b="1" baseline="0" dirty="0"/>
              <a:t>Analytic epidemiology </a:t>
            </a:r>
            <a:r>
              <a:rPr lang="en-US" baseline="0" dirty="0"/>
              <a:t>focuses on cause and effect questions – it seeks to answer the “why” questions about disease occurrence. Analytic epi is focused on the cause-and-effect relationships between different factors, usually referred to as predictors and outcomes.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a:t>
            </a:fld>
            <a:endParaRPr lang="en-US"/>
          </a:p>
        </p:txBody>
      </p:sp>
    </p:spTree>
    <p:extLst>
      <p:ext uri="{BB962C8B-B14F-4D97-AF65-F5344CB8AC3E}">
        <p14:creationId xmlns:p14="http://schemas.microsoft.com/office/powerpoint/2010/main" val="9979093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Here is a template for stating the results of an</a:t>
            </a:r>
            <a:r>
              <a:rPr lang="en-US" baseline="0" dirty="0"/>
              <a:t> odds ratio, and the interpretation.</a:t>
            </a:r>
          </a:p>
          <a:p>
            <a:pPr marL="173736" indent="-173736">
              <a:buFont typeface="Arial" pitchFamily="34" charset="0"/>
              <a:buChar char="•"/>
            </a:pPr>
            <a:r>
              <a:rPr lang="en-US" i="1" baseline="0"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40</a:t>
            </a:fld>
            <a:endParaRPr lang="en-US"/>
          </a:p>
        </p:txBody>
      </p:sp>
    </p:spTree>
    <p:extLst>
      <p:ext uri="{BB962C8B-B14F-4D97-AF65-F5344CB8AC3E}">
        <p14:creationId xmlns:p14="http://schemas.microsoft.com/office/powerpoint/2010/main" val="4553671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Does someone</a:t>
            </a:r>
            <a:r>
              <a:rPr lang="en-US" baseline="0" dirty="0"/>
              <a:t> want to try and state the results and interpretation of the odds ratio calculated for this study?</a:t>
            </a:r>
          </a:p>
          <a:p>
            <a:endParaRPr lang="en-US" baseline="0" dirty="0"/>
          </a:p>
          <a:p>
            <a:r>
              <a:rPr lang="en-US" baseline="0" dirty="0"/>
              <a:t>(1) Answer = </a:t>
            </a:r>
            <a:r>
              <a:rPr lang="en-US" i="1" baseline="0" dirty="0"/>
              <a:t>[review revealed text]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41</a:t>
            </a:fld>
            <a:endParaRPr lang="en-US"/>
          </a:p>
        </p:txBody>
      </p:sp>
    </p:spTree>
    <p:extLst>
      <p:ext uri="{BB962C8B-B14F-4D97-AF65-F5344CB8AC3E}">
        <p14:creationId xmlns:p14="http://schemas.microsoft.com/office/powerpoint/2010/main" val="351976896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3736" indent="-173736">
              <a:buFont typeface="Arial" pitchFamily="34" charset="0"/>
              <a:buChar char="•"/>
            </a:pPr>
            <a:r>
              <a:rPr lang="en-US" sz="1200" i="1" kern="1200" dirty="0">
                <a:solidFill>
                  <a:schemeClr val="tx1"/>
                </a:solidFill>
                <a:latin typeface="+mn-lt"/>
                <a:ea typeface="+mn-ea"/>
                <a:cs typeface="+mn-cs"/>
              </a:rPr>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Optional slides available to insert if further review of basic concepts</a:t>
            </a:r>
            <a:r>
              <a:rPr lang="en-US" baseline="0" dirty="0"/>
              <a:t> helpful based on participant knowledge level.</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43</a:t>
            </a:fld>
            <a:endParaRPr lang="en-US"/>
          </a:p>
        </p:txBody>
      </p:sp>
    </p:spTree>
    <p:extLst>
      <p:ext uri="{BB962C8B-B14F-4D97-AF65-F5344CB8AC3E}">
        <p14:creationId xmlns:p14="http://schemas.microsoft.com/office/powerpoint/2010/main" val="406227181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A ratio is simply a way to compare 2 numbers</a:t>
            </a:r>
            <a:r>
              <a:rPr lang="en-US" baseline="0" dirty="0"/>
              <a:t> by dividing one number by the other. No specific relationship is necessary between the numerator and the denominator. </a:t>
            </a:r>
            <a:r>
              <a:rPr lang="en-US" b="1" baseline="0" dirty="0"/>
              <a:t>For example, 5 of every 100 men (5%) in the United States are taller than 6’5’’</a:t>
            </a:r>
            <a:r>
              <a:rPr lang="en-US" b="0" baseline="0" dirty="0"/>
              <a:t>.</a:t>
            </a:r>
            <a:endParaRPr lang="en-US" b="1"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44</a:t>
            </a:fld>
            <a:endParaRPr lang="en-US"/>
          </a:p>
        </p:txBody>
      </p:sp>
    </p:spTree>
    <p:extLst>
      <p:ext uri="{BB962C8B-B14F-4D97-AF65-F5344CB8AC3E}">
        <p14:creationId xmlns:p14="http://schemas.microsoft.com/office/powerpoint/2010/main" val="1572297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altLang="en-US" dirty="0">
                <a:latin typeface="+mn-lt"/>
              </a:rPr>
              <a:t>For example, a ratio</a:t>
            </a:r>
            <a:r>
              <a:rPr lang="en-US" altLang="en-US" baseline="0" dirty="0">
                <a:latin typeface="+mn-lt"/>
              </a:rPr>
              <a:t> </a:t>
            </a:r>
            <a:r>
              <a:rPr lang="en-US" altLang="en-US" dirty="0">
                <a:latin typeface="+mn-lt"/>
              </a:rPr>
              <a:t>that is commonly used in public health and other disciplines is the sex ratio. What is the ratio of females to males?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45</a:t>
            </a:fld>
            <a:endParaRPr lang="en-US"/>
          </a:p>
        </p:txBody>
      </p:sp>
    </p:spTree>
    <p:extLst>
      <p:ext uri="{BB962C8B-B14F-4D97-AF65-F5344CB8AC3E}">
        <p14:creationId xmlns:p14="http://schemas.microsoft.com/office/powerpoint/2010/main" val="21335097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altLang="en-US" dirty="0">
                <a:latin typeface="+mn-lt"/>
              </a:rPr>
              <a:t>The sex ratio compares the proportion of females/males.  In this example, there are 5 women and 2 men.  </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altLang="en-US" dirty="0">
                <a:latin typeface="+mn-lt"/>
              </a:rPr>
              <a:t>Therefore, the ratio is calculated by dividing 5/2 to receive a proportion of 2.5 to 1. So we have 2.5 women for every 1 man.</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46</a:t>
            </a:fld>
            <a:endParaRPr lang="en-US"/>
          </a:p>
        </p:txBody>
      </p:sp>
    </p:spTree>
    <p:extLst>
      <p:ext uri="{BB962C8B-B14F-4D97-AF65-F5344CB8AC3E}">
        <p14:creationId xmlns:p14="http://schemas.microsoft.com/office/powerpoint/2010/main" val="21335097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Another</a:t>
            </a:r>
            <a:r>
              <a:rPr lang="en-US" baseline="0" dirty="0"/>
              <a:t> way to measure the occurrence of an outcome in a population is to measure the proportion, which is the comparison of the subgroup that has the outcome (the numerator) to the entire population group from which the subgroup occurred (the denominator).</a:t>
            </a:r>
          </a:p>
          <a:p>
            <a:pPr marL="173736" indent="-173736">
              <a:buFont typeface="Arial" pitchFamily="34" charset="0"/>
              <a:buChar char="•"/>
            </a:pPr>
            <a:r>
              <a:rPr lang="en-US" baseline="0" dirty="0"/>
              <a:t>Proportions are always between 0 and 1, or between 0 and 100%.</a:t>
            </a:r>
          </a:p>
          <a:p>
            <a:pPr marL="173736" indent="-173736">
              <a:buFont typeface="Arial" pitchFamily="34" charset="0"/>
              <a:buChar char="•"/>
            </a:pPr>
            <a:r>
              <a:rPr lang="en-US" baseline="0" dirty="0"/>
              <a:t>Probability is a particular type of proportion – specifically it is the proportion of all possible outcomes that a certain outcome represents.</a:t>
            </a:r>
            <a:endParaRPr lang="en-US" b="1"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47</a:t>
            </a:fld>
            <a:endParaRPr lang="en-US"/>
          </a:p>
        </p:txBody>
      </p:sp>
    </p:spTree>
    <p:extLst>
      <p:ext uri="{BB962C8B-B14F-4D97-AF65-F5344CB8AC3E}">
        <p14:creationId xmlns:p14="http://schemas.microsoft.com/office/powerpoint/2010/main" val="42949357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Similar to the sex</a:t>
            </a:r>
            <a:r>
              <a:rPr lang="en-US" baseline="0" dirty="0"/>
              <a:t> ratio, another way to measure this would be to measure the proportion of the group that is female.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48</a:t>
            </a:fld>
            <a:endParaRPr lang="en-US"/>
          </a:p>
        </p:txBody>
      </p:sp>
    </p:spTree>
    <p:extLst>
      <p:ext uri="{BB962C8B-B14F-4D97-AF65-F5344CB8AC3E}">
        <p14:creationId xmlns:p14="http://schemas.microsoft.com/office/powerpoint/2010/main" val="5646041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altLang="en-US" dirty="0">
                <a:latin typeface="+mn-lt"/>
              </a:rPr>
              <a:t>In this case we divide the number of females (5) by the total number (7) and find that the proportion of women is 71%.</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altLang="en-US" dirty="0">
                <a:latin typeface="+mn-lt"/>
              </a:rPr>
              <a:t>So you could also represent</a:t>
            </a:r>
            <a:r>
              <a:rPr lang="en-US" altLang="en-US" baseline="0" dirty="0">
                <a:latin typeface="+mn-lt"/>
              </a:rPr>
              <a:t> this as a probability if we framed our question differently – if we were to choose one person from this group at random, what is the </a:t>
            </a:r>
            <a:r>
              <a:rPr lang="en-US" altLang="en-US" u="sng" baseline="0" dirty="0">
                <a:latin typeface="+mn-lt"/>
              </a:rPr>
              <a:t>probability</a:t>
            </a:r>
            <a:r>
              <a:rPr lang="en-US" altLang="en-US" baseline="0" dirty="0">
                <a:latin typeface="+mn-lt"/>
              </a:rPr>
              <a:t> that the person would be female?   The answer would be the same – the probability is also 71%.</a:t>
            </a:r>
            <a:endParaRPr lang="en-US" alt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49</a:t>
            </a:fld>
            <a:endParaRPr lang="en-US"/>
          </a:p>
        </p:txBody>
      </p:sp>
    </p:spTree>
    <p:extLst>
      <p:ext uri="{BB962C8B-B14F-4D97-AF65-F5344CB8AC3E}">
        <p14:creationId xmlns:p14="http://schemas.microsoft.com/office/powerpoint/2010/main" val="2967696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defRPr/>
            </a:pPr>
            <a:r>
              <a:rPr lang="en-US" i="1" dirty="0"/>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145498601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Calibri (Body)"/>
              </a:rPr>
              <a:t>Odds is a particular</a:t>
            </a:r>
            <a:r>
              <a:rPr lang="en-US" baseline="0" dirty="0">
                <a:latin typeface="Calibri (Body)"/>
              </a:rPr>
              <a:t> type of ratio – specifically it represents the ratio of the probability that an event will happen to the probability that an event will not happen. </a:t>
            </a:r>
          </a:p>
          <a:p>
            <a:pPr marL="173736" indent="-173736">
              <a:buFont typeface="Arial" pitchFamily="34" charset="0"/>
              <a:buChar char="•"/>
            </a:pPr>
            <a:r>
              <a:rPr lang="en-US" baseline="0" dirty="0">
                <a:latin typeface="Calibri (Body)"/>
              </a:rPr>
              <a:t>Because it is one fraction divided by another fraction, both with the same denominator – the two denominators cancel each other out, and the result is a ratio of the number of events to the number of non-events.  </a:t>
            </a:r>
          </a:p>
          <a:p>
            <a:pPr marL="173736" indent="-173736">
              <a:buFont typeface="Arial" pitchFamily="34" charset="0"/>
              <a:buChar char="•"/>
            </a:pPr>
            <a:r>
              <a:rPr lang="en-US" baseline="0" dirty="0">
                <a:latin typeface="Calibri (Body)"/>
              </a:rPr>
              <a:t>You can think of this in epidemiologic research as the ratio of the number of people with a particular outcome to the number of people without the outcome.</a:t>
            </a:r>
          </a:p>
          <a:p>
            <a:pPr marL="173736" indent="-173736">
              <a:buFont typeface="Arial" pitchFamily="34" charset="0"/>
              <a:buChar char="•"/>
            </a:pPr>
            <a:r>
              <a:rPr lang="en-US" dirty="0">
                <a:latin typeface="Calibri (Body)"/>
              </a:rPr>
              <a:t>“Odds” is not a very intuitive measure of risk, but we use it in epidemiology for a couple of important reasons, which we will</a:t>
            </a:r>
            <a:r>
              <a:rPr lang="en-US" baseline="0" dirty="0">
                <a:latin typeface="Calibri (Body)"/>
              </a:rPr>
              <a:t> discuss later on – for right now we just want to introduce the concept.</a:t>
            </a:r>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50</a:t>
            </a:fld>
            <a:endParaRPr lang="en-US"/>
          </a:p>
        </p:txBody>
      </p:sp>
    </p:spTree>
    <p:extLst>
      <p:ext uri="{BB962C8B-B14F-4D97-AF65-F5344CB8AC3E}">
        <p14:creationId xmlns:p14="http://schemas.microsoft.com/office/powerpoint/2010/main" val="229134342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sz="1200" dirty="0">
                <a:latin typeface="Calibri (Body)"/>
              </a:rPr>
              <a:t>For</a:t>
            </a:r>
            <a:r>
              <a:rPr lang="en-US" sz="1200" baseline="0" dirty="0">
                <a:latin typeface="Calibri (Body)"/>
              </a:rPr>
              <a:t> example – if we look at this group of 10 subjects, 3 of which have the outcome under investigation, how can we calculate the odds of the outcome?</a:t>
            </a:r>
            <a:endParaRPr lang="en-US" sz="1200"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51</a:t>
            </a:fld>
            <a:endParaRPr lang="en-US"/>
          </a:p>
        </p:txBody>
      </p:sp>
    </p:spTree>
    <p:extLst>
      <p:ext uri="{BB962C8B-B14F-4D97-AF65-F5344CB8AC3E}">
        <p14:creationId xmlns:p14="http://schemas.microsoft.com/office/powerpoint/2010/main" val="177555642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pPr>
            <a:r>
              <a:rPr lang="en-US" dirty="0"/>
              <a:t>We</a:t>
            </a:r>
            <a:r>
              <a:rPr lang="en-US" baseline="0" dirty="0"/>
              <a:t> remember that odds is the comparison of the proportion of people with the outcome to the proportion of people </a:t>
            </a:r>
            <a:r>
              <a:rPr lang="en-US" dirty="0"/>
              <a:t>without</a:t>
            </a:r>
            <a:r>
              <a:rPr lang="en-US" baseline="0" dirty="0"/>
              <a:t> the outcome.</a:t>
            </a:r>
            <a:endParaRPr lang="en-US" dirty="0"/>
          </a:p>
          <a:p>
            <a:pPr marL="173736" indent="-173736">
              <a:buFont typeface="Arial" pitchFamily="34" charset="0"/>
              <a:buChar char="•"/>
            </a:pPr>
            <a:r>
              <a:rPr lang="en-US" baseline="0" dirty="0"/>
              <a:t>This reduces to simply a direct comparison of the number of people with the outcome compared to the number of people without the outcome.</a:t>
            </a:r>
          </a:p>
          <a:p>
            <a:pPr marL="173736" indent="-173736">
              <a:buFont typeface="Arial" pitchFamily="34" charset="0"/>
              <a:buChar char="•"/>
            </a:pPr>
            <a:r>
              <a:rPr lang="en-US" b="1" baseline="0" dirty="0"/>
              <a:t>Why not just say the odds is the proportion of people in a population with the outcome divided by the number in the same population who do not have the outcome? To complicate it a bit you could say odds=n/N-n</a:t>
            </a:r>
            <a:r>
              <a:rPr lang="en-US" b="0" baseline="0" dirty="0"/>
              <a:t>.</a:t>
            </a:r>
            <a:endParaRPr lang="en-US" b="1" baseline="0" dirty="0"/>
          </a:p>
          <a:p>
            <a:pPr marL="173736" indent="-173736">
              <a:buFont typeface="Arial" pitchFamily="34" charset="0"/>
              <a:buChar char="•"/>
            </a:pPr>
            <a:r>
              <a:rPr lang="en-US" baseline="0" dirty="0"/>
              <a:t>In this case, 3 people have the outcome and 7 do not, so the odds is 3 to 7, or 0.43.</a:t>
            </a:r>
          </a:p>
          <a:p>
            <a:pPr marL="173736" indent="-173736">
              <a:buFont typeface="Arial" pitchFamily="34" charset="0"/>
              <a:buChar char="•"/>
            </a:pPr>
            <a:r>
              <a:rPr lang="en-US" baseline="0" dirty="0"/>
              <a:t>We should remember that this is NOT the same thing as 43% of the population having the outcome (the proportion is 3/10 or 30%).</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52</a:t>
            </a:fld>
            <a:endParaRPr lang="en-US"/>
          </a:p>
        </p:txBody>
      </p:sp>
    </p:spTree>
    <p:extLst>
      <p:ext uri="{BB962C8B-B14F-4D97-AF65-F5344CB8AC3E}">
        <p14:creationId xmlns:p14="http://schemas.microsoft.com/office/powerpoint/2010/main" val="19995136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lnSpc>
                <a:spcPct val="95000"/>
              </a:lnSpc>
              <a:buClrTx/>
              <a:buSzPct val="100000"/>
              <a:buFont typeface="Arial" pitchFamily="34" charset="0"/>
              <a:buChar char="•"/>
            </a:pPr>
            <a:r>
              <a:rPr lang="en-US" altLang="en-US" b="0" dirty="0">
                <a:latin typeface="+mn-lt"/>
              </a:rPr>
              <a:t>A</a:t>
            </a:r>
            <a:r>
              <a:rPr lang="en-US" altLang="en-US" b="1" dirty="0">
                <a:latin typeface="+mn-lt"/>
              </a:rPr>
              <a:t> rate </a:t>
            </a:r>
            <a:r>
              <a:rPr lang="en-US" altLang="en-US" dirty="0">
                <a:latin typeface="+mn-lt"/>
              </a:rPr>
              <a:t>can be defined as an expression of the frequency with which an event occurs in a defined population per unit of time. It is calculated as the number of new</a:t>
            </a:r>
            <a:r>
              <a:rPr lang="en-US" altLang="en-US" baseline="0" dirty="0">
                <a:latin typeface="+mn-lt"/>
              </a:rPr>
              <a:t> events </a:t>
            </a:r>
            <a:r>
              <a:rPr lang="en-US" altLang="en-US" b="1" baseline="0" dirty="0">
                <a:latin typeface="+mn-lt"/>
              </a:rPr>
              <a:t>in</a:t>
            </a:r>
            <a:r>
              <a:rPr lang="en-US" altLang="en-US" baseline="0" dirty="0">
                <a:latin typeface="+mn-lt"/>
              </a:rPr>
              <a:t> a specific population, </a:t>
            </a:r>
            <a:r>
              <a:rPr lang="en-US" altLang="en-US" dirty="0">
                <a:latin typeface="+mn-lt"/>
              </a:rPr>
              <a:t>during a specified time period.</a:t>
            </a:r>
          </a:p>
          <a:p>
            <a:pPr marL="173736" indent="-173736">
              <a:lnSpc>
                <a:spcPct val="95000"/>
              </a:lnSpc>
              <a:buClrTx/>
              <a:buSzPct val="100000"/>
              <a:buFont typeface="Arial" pitchFamily="34" charset="0"/>
              <a:buChar char="•"/>
            </a:pPr>
            <a:r>
              <a:rPr lang="en-US" altLang="en-US" dirty="0">
                <a:latin typeface="+mn-lt"/>
              </a:rPr>
              <a:t>Rates</a:t>
            </a:r>
            <a:r>
              <a:rPr lang="en-US" altLang="en-US" baseline="0" dirty="0">
                <a:latin typeface="+mn-lt"/>
              </a:rPr>
              <a:t> may use something called “person-time” as a denominator. This is simply a combination of the total number of people in the source population combined with how long the population was followed for.  Rates by definition must specify the time period that they represent.</a:t>
            </a:r>
          </a:p>
          <a:p>
            <a:pPr marL="173736" indent="-173736">
              <a:lnSpc>
                <a:spcPct val="95000"/>
              </a:lnSpc>
              <a:buClrTx/>
              <a:buSzPct val="100000"/>
              <a:buFont typeface="Arial" pitchFamily="34" charset="0"/>
              <a:buChar char="•"/>
            </a:pPr>
            <a:r>
              <a:rPr lang="en-US" altLang="en-US" baseline="0" dirty="0">
                <a:latin typeface="+mn-lt"/>
              </a:rPr>
              <a:t>Person-time is a flexible measure, which is useful for cohort studies in which you have varying amounts of follow-up time for different people.  For example, if you follow 1 person for 10 years (10 person-years), it is the same amount of person-time as if you followed 2 people for 5 years or 10 people for 1 year. </a:t>
            </a:r>
            <a:endParaRPr lang="en-US" altLang="en-US" b="1" dirty="0">
              <a:latin typeface="+mn-lt"/>
            </a:endParaRPr>
          </a:p>
          <a:p>
            <a:pPr marL="173736" indent="-173736">
              <a:lnSpc>
                <a:spcPct val="95000"/>
              </a:lnSpc>
              <a:buClrTx/>
              <a:buSzPct val="100000"/>
              <a:buFont typeface="Arial" pitchFamily="34" charset="0"/>
              <a:buChar char="•"/>
            </a:pPr>
            <a:r>
              <a:rPr lang="en-US" altLang="en-US" b="0" dirty="0">
                <a:latin typeface="+mn-lt"/>
              </a:rPr>
              <a:t>Some of the uses of rates can be for:</a:t>
            </a:r>
          </a:p>
          <a:p>
            <a:pPr marL="630936" indent="-173736">
              <a:lnSpc>
                <a:spcPct val="95000"/>
              </a:lnSpc>
              <a:buClr>
                <a:srgbClr val="FFFF00"/>
              </a:buClr>
              <a:buSzPct val="150000"/>
              <a:buFont typeface="Arial" pitchFamily="34" charset="0"/>
              <a:buChar char="•"/>
            </a:pPr>
            <a:r>
              <a:rPr lang="en-US" altLang="en-US" b="0" baseline="0" dirty="0">
                <a:latin typeface="+mn-lt"/>
              </a:rPr>
              <a:t>Measuring the frequency of </a:t>
            </a:r>
            <a:r>
              <a:rPr lang="en-US" altLang="en-US" b="0" dirty="0">
                <a:latin typeface="+mn-lt"/>
              </a:rPr>
              <a:t>an event over time (the dynamics of a disease or condition).</a:t>
            </a:r>
          </a:p>
          <a:p>
            <a:pPr marL="630936" indent="-173736">
              <a:lnSpc>
                <a:spcPct val="95000"/>
              </a:lnSpc>
              <a:buClr>
                <a:srgbClr val="FFFF00"/>
              </a:buClr>
              <a:buSzPct val="150000"/>
              <a:buFont typeface="Arial" pitchFamily="34" charset="0"/>
              <a:buChar char="•"/>
            </a:pPr>
            <a:r>
              <a:rPr lang="en-US" altLang="en-US" b="0" dirty="0">
                <a:latin typeface="+mn-lt"/>
              </a:rPr>
              <a:t>Measuring the probability of getting an outcome in a given unit of time.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53</a:t>
            </a:fld>
            <a:endParaRPr lang="en-US"/>
          </a:p>
        </p:txBody>
      </p:sp>
    </p:spTree>
    <p:extLst>
      <p:ext uri="{BB962C8B-B14F-4D97-AF65-F5344CB8AC3E}">
        <p14:creationId xmlns:p14="http://schemas.microsoft.com/office/powerpoint/2010/main" val="226901273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altLang="en-US" dirty="0">
                <a:latin typeface="+mn-lt"/>
              </a:rPr>
              <a:t>In this example, in</a:t>
            </a:r>
            <a:r>
              <a:rPr lang="en-US" altLang="en-US" baseline="0" dirty="0">
                <a:latin typeface="+mn-lt"/>
              </a:rPr>
              <a:t> one district of over 29,000 people there were 137 cases of TB in one year (2016).  That equates to a rate of 0.0046 cases per person per year. Rates like this are often transformed to make them more easily understandable, so here we can multiply the numerator and the denominator by 1,000 to convert this to 4.6 cases of TB per 1,000 people per year. This would be more commonly expressed 460/100,000 /year.</a:t>
            </a:r>
            <a:endParaRPr lang="en-US" alt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54</a:t>
            </a:fld>
            <a:endParaRPr lang="en-US"/>
          </a:p>
        </p:txBody>
      </p:sp>
    </p:spTree>
    <p:extLst>
      <p:ext uri="{BB962C8B-B14F-4D97-AF65-F5344CB8AC3E}">
        <p14:creationId xmlns:p14="http://schemas.microsoft.com/office/powerpoint/2010/main" val="346336404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a:t>[END]</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55</a:t>
            </a:fld>
            <a:endParaRPr lang="en-US"/>
          </a:p>
        </p:txBody>
      </p:sp>
    </p:spTree>
    <p:extLst>
      <p:ext uri="{BB962C8B-B14F-4D97-AF65-F5344CB8AC3E}">
        <p14:creationId xmlns:p14="http://schemas.microsoft.com/office/powerpoint/2010/main" val="17679466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t>Analytic</a:t>
            </a:r>
            <a:r>
              <a:rPr lang="en-US" b="1" baseline="0" dirty="0"/>
              <a:t> epidemiology </a:t>
            </a:r>
            <a:r>
              <a:rPr lang="en-US" sz="1200" kern="1200" dirty="0">
                <a:solidFill>
                  <a:schemeClr val="tx1"/>
                </a:solidFill>
                <a:effectLst/>
                <a:latin typeface="+mn-lt"/>
                <a:ea typeface="+mn-ea"/>
                <a:cs typeface="+mn-cs"/>
              </a:rPr>
              <a:t>seeks to measure the relationship between different health factors, usually described as predictors and outcomes, in order to answer causal questions about health, such as – does exposure A lead to outcome B, or does treatment X cure disease Y?</a:t>
            </a:r>
          </a:p>
          <a:p>
            <a:pPr lvl="0"/>
            <a:r>
              <a:rPr lang="en-US" baseline="0" dirty="0"/>
              <a:t>It does so by:</a:t>
            </a:r>
          </a:p>
          <a:p>
            <a:pPr marL="171450" lvl="0" indent="-171450">
              <a:buFont typeface="Arial"/>
              <a:buChar char="•"/>
            </a:pPr>
            <a:r>
              <a:rPr lang="en-US" baseline="0" dirty="0"/>
              <a:t>Testing a pre-determined hypothesis about the relationship between 2 or more different variables, usually in the form of: Does exposure A lead to outcome B?</a:t>
            </a:r>
          </a:p>
          <a:p>
            <a:pPr marL="171450" lvl="0" indent="-171450">
              <a:buFont typeface="Arial"/>
              <a:buChar char="•"/>
            </a:pPr>
            <a:r>
              <a:rPr lang="en-US" sz="1200" kern="1200" dirty="0">
                <a:solidFill>
                  <a:schemeClr val="tx1"/>
                </a:solidFill>
                <a:effectLst/>
                <a:latin typeface="+mn-lt"/>
                <a:ea typeface="+mn-ea"/>
                <a:cs typeface="+mn-cs"/>
              </a:rPr>
              <a:t>Searching for causes and effects</a:t>
            </a:r>
            <a:r>
              <a:rPr lang="en-US" sz="1200" kern="1200" baseline="0" dirty="0">
                <a:solidFill>
                  <a:schemeClr val="tx1"/>
                </a:solidFill>
                <a:effectLst/>
                <a:latin typeface="+mn-lt"/>
                <a:ea typeface="+mn-ea"/>
                <a:cs typeface="+mn-cs"/>
              </a:rPr>
              <a:t> o</a:t>
            </a:r>
            <a:r>
              <a:rPr lang="en-US" sz="1200" kern="1200" dirty="0">
                <a:solidFill>
                  <a:schemeClr val="tx1"/>
                </a:solidFill>
                <a:effectLst/>
                <a:latin typeface="+mn-lt"/>
                <a:ea typeface="+mn-ea"/>
                <a:cs typeface="+mn-cs"/>
              </a:rPr>
              <a:t>r</a:t>
            </a:r>
            <a:r>
              <a:rPr lang="en-US" sz="1200" kern="1200" baseline="0" dirty="0">
                <a:solidFill>
                  <a:schemeClr val="tx1"/>
                </a:solidFill>
                <a:effectLst/>
                <a:latin typeface="+mn-lt"/>
                <a:ea typeface="+mn-ea"/>
                <a:cs typeface="+mn-cs"/>
              </a:rPr>
              <a:t> e</a:t>
            </a:r>
            <a:r>
              <a:rPr lang="en-US" sz="1200" kern="1200" dirty="0">
                <a:solidFill>
                  <a:schemeClr val="tx1"/>
                </a:solidFill>
                <a:effectLst/>
                <a:latin typeface="+mn-lt"/>
                <a:ea typeface="+mn-ea"/>
                <a:cs typeface="+mn-cs"/>
              </a:rPr>
              <a:t>vidence to take appropriate control measures.</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2745076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defRPr/>
            </a:pPr>
            <a:r>
              <a:rPr lang="en-US" sz="1200" kern="1200" dirty="0">
                <a:effectLst/>
                <a:latin typeface="+mn-lt"/>
                <a:ea typeface="+mn-ea"/>
                <a:cs typeface="+mn-cs"/>
              </a:rPr>
              <a:t>Risks, odds, and rates are estimates of the </a:t>
            </a:r>
            <a:r>
              <a:rPr lang="en-US" dirty="0"/>
              <a:t>frequency</a:t>
            </a:r>
            <a:r>
              <a:rPr lang="en-US" sz="1200" kern="1200" dirty="0">
                <a:effectLst/>
                <a:latin typeface="+mn-lt"/>
                <a:ea typeface="+mn-ea"/>
                <a:cs typeface="+mn-cs"/>
              </a:rPr>
              <a:t> of a dichotomous outcome.</a:t>
            </a:r>
            <a:endParaRPr lang="en-US" dirty="0">
              <a:ea typeface="+mn-ea"/>
              <a:cs typeface="+mn-cs"/>
            </a:endParaRPr>
          </a:p>
          <a:p>
            <a:pPr marL="173736" indent="-173736">
              <a:buFont typeface="Arial" pitchFamily="34" charset="0"/>
              <a:buChar char="•"/>
            </a:pPr>
            <a:r>
              <a:rPr lang="en-US" b="0" dirty="0"/>
              <a:t>For either</a:t>
            </a:r>
            <a:r>
              <a:rPr lang="en-US" b="0" baseline="0" dirty="0"/>
              <a:t> descriptive or analytic epidemiology, we need a way to measure the occurrence of disease or condition (or of any health status that </a:t>
            </a:r>
            <a:r>
              <a:rPr lang="en-US" b="0" baseline="0" dirty="0">
                <a:solidFill>
                  <a:schemeClr val="tx1"/>
                </a:solidFill>
              </a:rPr>
              <a:t>we seek to measure) in a population in a way that takes into account both disease occurrence and the size of the population in which it occurred. </a:t>
            </a:r>
          </a:p>
          <a:p>
            <a:pPr marL="171450" lvl="0" indent="-171450">
              <a:buFont typeface="Arial"/>
              <a:buChar char="•"/>
            </a:pPr>
            <a:r>
              <a:rPr lang="en-US" sz="1200" kern="1200" dirty="0">
                <a:solidFill>
                  <a:schemeClr val="tx1"/>
                </a:solidFill>
                <a:effectLst/>
                <a:latin typeface="+mn-lt"/>
                <a:ea typeface="+mn-ea"/>
                <a:cs typeface="+mn-cs"/>
              </a:rPr>
              <a:t>Odds is a particular type of ratio – specifically it represents the ratio of the probability that an event will happen to the probability that an event will not happen.</a:t>
            </a:r>
          </a:p>
          <a:p>
            <a:pPr marL="171450" indent="-171450">
              <a:buFont typeface="Arial"/>
              <a:buChar char="•"/>
            </a:pPr>
            <a:r>
              <a:rPr lang="en-US" sz="1200" kern="1200" dirty="0">
                <a:solidFill>
                  <a:schemeClr val="tx1"/>
                </a:solidFill>
                <a:effectLst/>
                <a:latin typeface="+mn-lt"/>
                <a:ea typeface="+mn-ea"/>
                <a:cs typeface="+mn-cs"/>
              </a:rPr>
              <a:t>Ratio between cases and no cases. Likelihood of being a case. You can think of this in epidemiologic research as the ratio of the number of people with a particular outcome to the number of people without the outcome.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35424035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b="0" i="1" baseline="0" dirty="0"/>
              <a:t>[Review slide content]</a:t>
            </a:r>
          </a:p>
          <a:p>
            <a:pPr marL="171450" lvl="0" indent="-171450">
              <a:buFont typeface="Arial"/>
              <a:buChar char="•"/>
            </a:pPr>
            <a:r>
              <a:rPr lang="en-US" sz="1200" kern="1200" dirty="0">
                <a:solidFill>
                  <a:schemeClr val="tx1"/>
                </a:solidFill>
                <a:effectLst/>
                <a:latin typeface="+mn-lt"/>
                <a:ea typeface="+mn-ea"/>
                <a:cs typeface="+mn-cs"/>
              </a:rPr>
              <a:t>Odds of disease in the exposed group </a:t>
            </a:r>
          </a:p>
          <a:p>
            <a:pPr marL="171450" lvl="0" indent="-171450">
              <a:buFont typeface="Arial"/>
              <a:buChar char="•"/>
            </a:pPr>
            <a:r>
              <a:rPr lang="en-US" sz="1200" kern="1200" dirty="0">
                <a:solidFill>
                  <a:schemeClr val="tx1"/>
                </a:solidFill>
                <a:effectLst/>
                <a:latin typeface="+mn-lt"/>
                <a:ea typeface="+mn-ea"/>
                <a:cs typeface="+mn-cs"/>
              </a:rPr>
              <a:t>Odds of disease in unexposed group </a:t>
            </a:r>
          </a:p>
          <a:p>
            <a:pPr marL="171450" indent="-171450">
              <a:buFont typeface="Arial"/>
              <a:buChar char="•"/>
            </a:pPr>
            <a:r>
              <a:rPr lang="en-US" sz="1200" kern="1200" dirty="0">
                <a:effectLst/>
                <a:latin typeface="+mn-lt"/>
                <a:ea typeface="+mn-ea"/>
                <a:cs typeface="+mn-cs"/>
              </a:rPr>
              <a:t>In a case-control study, you cannot measure incidence because you started with disease people and non-disease people. As such, you cannot calculate </a:t>
            </a:r>
            <a:r>
              <a:rPr lang="en-US" dirty="0"/>
              <a:t>relative risk (RR)</a:t>
            </a:r>
            <a:endParaRPr lang="en-US" sz="1200" kern="1200" dirty="0">
              <a:latin typeface="+mn-lt"/>
              <a:cs typeface="Calibri"/>
            </a:endParaRPr>
          </a:p>
          <a:p>
            <a:pPr marL="171450" indent="-171450">
              <a:buFont typeface="Arial"/>
              <a:buChar char="•"/>
            </a:pPr>
            <a:r>
              <a:rPr lang="en-US" sz="1200" kern="1200" dirty="0">
                <a:solidFill>
                  <a:schemeClr val="tx1"/>
                </a:solidFill>
                <a:effectLst/>
                <a:latin typeface="+mn-lt"/>
                <a:ea typeface="+mn-ea"/>
                <a:cs typeface="+mn-cs"/>
              </a:rPr>
              <a:t>Both measure binary outcome variable and a continuous or binary predictor variable</a:t>
            </a:r>
            <a:endParaRPr lang="en-US" b="0"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8</a:t>
            </a:fld>
            <a:endParaRPr lang="en-US"/>
          </a:p>
        </p:txBody>
      </p:sp>
    </p:spTree>
    <p:extLst>
      <p:ext uri="{BB962C8B-B14F-4D97-AF65-F5344CB8AC3E}">
        <p14:creationId xmlns:p14="http://schemas.microsoft.com/office/powerpoint/2010/main" val="566739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When </a:t>
            </a:r>
            <a:r>
              <a:rPr lang="en-US" baseline="0" dirty="0"/>
              <a:t>measuring disease frequency there are two basic approaches to take.</a:t>
            </a:r>
          </a:p>
          <a:p>
            <a:pPr marL="457200" indent="-173736">
              <a:buFont typeface="Arial" pitchFamily="34" charset="0"/>
              <a:buChar char="•"/>
            </a:pPr>
            <a:r>
              <a:rPr lang="en-US" baseline="0" dirty="0"/>
              <a:t>You can measure prevalence, which is the number of existing cases of disease (old and new alike) at a certain point in time.  This is like taking a snapshot of a population and measuring how many people the outcome at that moment.</a:t>
            </a:r>
          </a:p>
          <a:p>
            <a:pPr marL="457200" indent="-173736">
              <a:buFont typeface="Arial" pitchFamily="34" charset="0"/>
              <a:buChar char="•"/>
            </a:pPr>
            <a:r>
              <a:rPr lang="en-US" baseline="0" dirty="0"/>
              <a:t>Or you can measure a disease incidence, which is the occurrence of new cases of the disease over a certain period of time (like a year).</a:t>
            </a:r>
          </a:p>
        </p:txBody>
      </p:sp>
      <p:sp>
        <p:nvSpPr>
          <p:cNvPr id="4" name="Slide Number Placeholder 3"/>
          <p:cNvSpPr>
            <a:spLocks noGrp="1"/>
          </p:cNvSpPr>
          <p:nvPr>
            <p:ph type="sldNum" sz="quarter" idx="10"/>
          </p:nvPr>
        </p:nvSpPr>
        <p:spPr/>
        <p:txBody>
          <a:bodyPr/>
          <a:lstStyle/>
          <a:p>
            <a:fld id="{1AD3D35E-2143-4448-BE2B-2320F89EEC49}" type="slidenum">
              <a:rPr lang="en-US" smtClean="0"/>
              <a:pPr/>
              <a:t>9</a:t>
            </a:fld>
            <a:endParaRPr lang="en-US"/>
          </a:p>
        </p:txBody>
      </p:sp>
    </p:spTree>
    <p:extLst>
      <p:ext uri="{BB962C8B-B14F-4D97-AF65-F5344CB8AC3E}">
        <p14:creationId xmlns:p14="http://schemas.microsoft.com/office/powerpoint/2010/main" val="39424200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1/18/2019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1/18/2019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1/18/2019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2.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ts val="0"/>
        </a:spcBef>
        <a:spcAft>
          <a:spcPts val="60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ts val="0"/>
        </a:spcBef>
        <a:spcAft>
          <a:spcPts val="60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ts val="0"/>
        </a:spcBef>
        <a:spcAft>
          <a:spcPts val="60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ts val="0"/>
        </a:spcBef>
        <a:spcAft>
          <a:spcPts val="60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8.tiff"/><Relationship Id="rId2" Type="http://schemas.openxmlformats.org/officeDocument/2006/relationships/notesSlide" Target="../notesSlides/notesSlide51.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8.tiff"/><Relationship Id="rId7"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image" Target="../media/image11.tiff"/><Relationship Id="rId5" Type="http://schemas.openxmlformats.org/officeDocument/2006/relationships/image" Target="../media/image10.tiff"/><Relationship Id="rId4" Type="http://schemas.openxmlformats.org/officeDocument/2006/relationships/image" Target="../media/image9.tif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tif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Epidemiology:</a:t>
            </a:r>
            <a:br>
              <a:rPr lang="en-US" dirty="0"/>
            </a:br>
            <a:r>
              <a:rPr lang="en-US" dirty="0"/>
              <a:t>Basic Concepts &amp; Tools</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412041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a:t>
            </a:r>
          </a:p>
        </p:txBody>
      </p:sp>
      <p:sp>
        <p:nvSpPr>
          <p:cNvPr id="3" name="Content Placeholder 2"/>
          <p:cNvSpPr>
            <a:spLocks noGrp="1"/>
          </p:cNvSpPr>
          <p:nvPr>
            <p:ph idx="1"/>
          </p:nvPr>
        </p:nvSpPr>
        <p:spPr/>
        <p:txBody>
          <a:bodyPr/>
          <a:lstStyle/>
          <a:p>
            <a:r>
              <a:rPr lang="en-US" dirty="0"/>
              <a:t>Measures the </a:t>
            </a:r>
            <a:r>
              <a:rPr lang="en-US" u="sng" dirty="0"/>
              <a:t>proportion</a:t>
            </a:r>
            <a:r>
              <a:rPr lang="en-US" dirty="0"/>
              <a:t> of the population </a:t>
            </a:r>
            <a:r>
              <a:rPr lang="en-US"/>
              <a:t>with disease </a:t>
            </a:r>
            <a:r>
              <a:rPr lang="en-US" dirty="0"/>
              <a:t>(outcome of interest) at one time</a:t>
            </a:r>
          </a:p>
          <a:p>
            <a:pPr marL="400050" lvl="1" indent="0">
              <a:buNone/>
            </a:pPr>
            <a:r>
              <a:rPr lang="en-US" b="1" i="1" dirty="0"/>
              <a:t>Prevalence (%) = </a:t>
            </a:r>
            <a:r>
              <a:rPr lang="en-US" b="1" i="1" u="sng" dirty="0"/>
              <a:t># persons with disease </a:t>
            </a:r>
            <a:r>
              <a:rPr lang="en-US" b="1" i="1" dirty="0"/>
              <a:t>			                  total # of persons in population</a:t>
            </a:r>
          </a:p>
          <a:p>
            <a:pPr marL="400050" lvl="1" indent="0">
              <a:buNone/>
            </a:pPr>
            <a:endParaRPr lang="en-US" sz="1200" dirty="0"/>
          </a:p>
          <a:p>
            <a:pPr marL="400050" lvl="1" indent="0">
              <a:buNone/>
            </a:pPr>
            <a:r>
              <a:rPr lang="en-US" b="1" i="1" dirty="0"/>
              <a:t>	</a:t>
            </a:r>
          </a:p>
        </p:txBody>
      </p:sp>
      <p:sp>
        <p:nvSpPr>
          <p:cNvPr id="4" name="Oval 3"/>
          <p:cNvSpPr/>
          <p:nvPr/>
        </p:nvSpPr>
        <p:spPr bwMode="auto">
          <a:xfrm>
            <a:off x="457200" y="3514725"/>
            <a:ext cx="3629025" cy="3228975"/>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 name="TextBox 4"/>
          <p:cNvSpPr txBox="1"/>
          <p:nvPr/>
        </p:nvSpPr>
        <p:spPr>
          <a:xfrm>
            <a:off x="4071937" y="3970993"/>
            <a:ext cx="3286124" cy="369332"/>
          </a:xfrm>
          <a:prstGeom prst="rect">
            <a:avLst/>
          </a:prstGeom>
          <a:noFill/>
        </p:spPr>
        <p:txBody>
          <a:bodyPr wrap="square" rtlCol="0">
            <a:spAutoFit/>
          </a:bodyPr>
          <a:lstStyle/>
          <a:p>
            <a:r>
              <a:rPr lang="en-US" dirty="0"/>
              <a:t>Total population</a:t>
            </a:r>
          </a:p>
        </p:txBody>
      </p:sp>
      <p:sp>
        <p:nvSpPr>
          <p:cNvPr id="6" name="TextBox 5"/>
          <p:cNvSpPr txBox="1"/>
          <p:nvPr/>
        </p:nvSpPr>
        <p:spPr>
          <a:xfrm>
            <a:off x="4316849" y="4447065"/>
            <a:ext cx="3286124" cy="369332"/>
          </a:xfrm>
          <a:prstGeom prst="rect">
            <a:avLst/>
          </a:prstGeom>
          <a:noFill/>
        </p:spPr>
        <p:txBody>
          <a:bodyPr wrap="square" rtlCol="0">
            <a:spAutoFit/>
          </a:bodyPr>
          <a:lstStyle/>
          <a:p>
            <a:r>
              <a:rPr lang="en-US" dirty="0"/>
              <a:t>Patients with disease (3)</a:t>
            </a:r>
          </a:p>
        </p:txBody>
      </p:sp>
      <p:sp>
        <p:nvSpPr>
          <p:cNvPr id="7" name="TextBox 6"/>
          <p:cNvSpPr txBox="1"/>
          <p:nvPr/>
        </p:nvSpPr>
        <p:spPr>
          <a:xfrm>
            <a:off x="4477582" y="5221355"/>
            <a:ext cx="3923467" cy="707886"/>
          </a:xfrm>
          <a:prstGeom prst="rect">
            <a:avLst/>
          </a:prstGeom>
          <a:noFill/>
        </p:spPr>
        <p:txBody>
          <a:bodyPr wrap="square" rtlCol="0">
            <a:spAutoFit/>
          </a:bodyPr>
          <a:lstStyle/>
          <a:p>
            <a:r>
              <a:rPr lang="en-US" sz="2000" dirty="0"/>
              <a:t>Prevalence =</a:t>
            </a:r>
            <a:r>
              <a:rPr lang="en-US" sz="2000" u="sng" dirty="0"/>
              <a:t> 3  </a:t>
            </a:r>
            <a:r>
              <a:rPr lang="en-US" sz="2000" dirty="0"/>
              <a:t>= </a:t>
            </a:r>
            <a:r>
              <a:rPr lang="en-US" sz="2000" b="1" dirty="0"/>
              <a:t>30%</a:t>
            </a:r>
          </a:p>
          <a:p>
            <a:r>
              <a:rPr lang="en-US" sz="2000" dirty="0"/>
              <a:t>			   10  </a:t>
            </a: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59246" y="5092901"/>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6793" y="5289440"/>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71882" y="4472462"/>
            <a:ext cx="731520" cy="73152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16577" y="3938053"/>
            <a:ext cx="731520" cy="73152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70375" y="3763722"/>
            <a:ext cx="731520" cy="73152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618064" y="5498861"/>
            <a:ext cx="731520" cy="73152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72223" y="4312530"/>
            <a:ext cx="731520" cy="731520"/>
          </a:xfrm>
          <a:prstGeom prst="rect">
            <a:avLst/>
          </a:prstGeom>
        </p:spPr>
      </p:pic>
      <p:cxnSp>
        <p:nvCxnSpPr>
          <p:cNvPr id="21" name="Straight Connector 20"/>
          <p:cNvCxnSpPr/>
          <p:nvPr/>
        </p:nvCxnSpPr>
        <p:spPr bwMode="auto">
          <a:xfrm flipV="1">
            <a:off x="3892451" y="4183455"/>
            <a:ext cx="219135" cy="12035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23" name="Straight Connector 22"/>
          <p:cNvCxnSpPr>
            <a:endCxn id="6" idx="1"/>
          </p:cNvCxnSpPr>
          <p:nvPr/>
        </p:nvCxnSpPr>
        <p:spPr bwMode="auto">
          <a:xfrm flipV="1">
            <a:off x="3529013" y="4631731"/>
            <a:ext cx="787836" cy="311744"/>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20" name="Picture 19"/>
          <p:cNvPicPr>
            <a:picLocks noChangeAspect="1"/>
          </p:cNvPicPr>
          <p:nvPr/>
        </p:nvPicPr>
        <p:blipFill>
          <a:blip r:embed="rId4"/>
          <a:stretch>
            <a:fillRect/>
          </a:stretch>
        </p:blipFill>
        <p:spPr>
          <a:xfrm>
            <a:off x="3043509" y="4712399"/>
            <a:ext cx="331652" cy="663302"/>
          </a:xfrm>
          <a:prstGeom prst="rect">
            <a:avLst/>
          </a:prstGeom>
        </p:spPr>
      </p:pic>
      <p:pic>
        <p:nvPicPr>
          <p:cNvPr id="22" name="Picture 21"/>
          <p:cNvPicPr>
            <a:picLocks noChangeAspect="1"/>
          </p:cNvPicPr>
          <p:nvPr/>
        </p:nvPicPr>
        <p:blipFill>
          <a:blip r:embed="rId4"/>
          <a:stretch>
            <a:fillRect/>
          </a:stretch>
        </p:blipFill>
        <p:spPr>
          <a:xfrm>
            <a:off x="1893420" y="5799274"/>
            <a:ext cx="331652" cy="663302"/>
          </a:xfrm>
          <a:prstGeom prst="rect">
            <a:avLst/>
          </a:prstGeom>
        </p:spPr>
      </p:pic>
      <p:pic>
        <p:nvPicPr>
          <p:cNvPr id="24" name="Picture 23"/>
          <p:cNvPicPr>
            <a:picLocks noChangeAspect="1"/>
          </p:cNvPicPr>
          <p:nvPr/>
        </p:nvPicPr>
        <p:blipFill>
          <a:blip r:embed="rId4"/>
          <a:stretch>
            <a:fillRect/>
          </a:stretch>
        </p:blipFill>
        <p:spPr>
          <a:xfrm>
            <a:off x="1594188" y="4669573"/>
            <a:ext cx="331652" cy="663302"/>
          </a:xfrm>
          <a:prstGeom prst="rect">
            <a:avLst/>
          </a:prstGeom>
        </p:spPr>
      </p:pic>
    </p:spTree>
    <p:extLst>
      <p:ext uri="{BB962C8B-B14F-4D97-AF65-F5344CB8AC3E}">
        <p14:creationId xmlns:p14="http://schemas.microsoft.com/office/powerpoint/2010/main" val="2952936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prevalence</a:t>
            </a:r>
          </a:p>
        </p:txBody>
      </p:sp>
      <p:sp>
        <p:nvSpPr>
          <p:cNvPr id="3" name="Content Placeholder 2"/>
          <p:cNvSpPr>
            <a:spLocks noGrp="1"/>
          </p:cNvSpPr>
          <p:nvPr>
            <p:ph idx="1"/>
          </p:nvPr>
        </p:nvSpPr>
        <p:spPr/>
        <p:txBody>
          <a:bodyPr/>
          <a:lstStyle/>
          <a:p>
            <a:r>
              <a:rPr lang="en-US" sz="2800" dirty="0"/>
              <a:t>Can be measured in cross-sectional studies</a:t>
            </a:r>
          </a:p>
          <a:p>
            <a:endParaRPr lang="en-US" sz="1000" dirty="0"/>
          </a:p>
          <a:p>
            <a:r>
              <a:rPr lang="en-US" sz="2800" u="sng" dirty="0"/>
              <a:t>Point prevalence</a:t>
            </a:r>
            <a:r>
              <a:rPr lang="en-US" sz="2800" dirty="0"/>
              <a:t> measures number of cases at one point in time</a:t>
            </a:r>
          </a:p>
          <a:p>
            <a:pPr marL="0" indent="0">
              <a:buNone/>
            </a:pPr>
            <a:endParaRPr lang="en-US" sz="2800" dirty="0"/>
          </a:p>
          <a:p>
            <a:pPr marL="0" indent="0">
              <a:buNone/>
            </a:pPr>
            <a:endParaRPr lang="en-US" sz="1000" dirty="0"/>
          </a:p>
          <a:p>
            <a:pPr marL="0" indent="0">
              <a:buNone/>
            </a:pPr>
            <a:endParaRPr lang="en-US" sz="1000" dirty="0"/>
          </a:p>
          <a:p>
            <a:r>
              <a:rPr lang="en-US" sz="2800" u="sng" dirty="0"/>
              <a:t>Period prevalence</a:t>
            </a:r>
            <a:r>
              <a:rPr lang="en-US" sz="2800" dirty="0"/>
              <a:t> measures the number of cases during a defined period of time</a:t>
            </a:r>
          </a:p>
        </p:txBody>
      </p:sp>
      <p:sp>
        <p:nvSpPr>
          <p:cNvPr id="4" name="Text Box 4"/>
          <p:cNvSpPr txBox="1">
            <a:spLocks noChangeArrowheads="1"/>
          </p:cNvSpPr>
          <p:nvPr/>
        </p:nvSpPr>
        <p:spPr bwMode="auto">
          <a:xfrm>
            <a:off x="2009019" y="3208151"/>
            <a:ext cx="5149427" cy="1107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lgn="ctr">
              <a:spcBef>
                <a:spcPct val="0"/>
              </a:spcBef>
              <a:buClrTx/>
              <a:buSzTx/>
              <a:buFontTx/>
              <a:buNone/>
            </a:pPr>
            <a:r>
              <a:rPr lang="pt-BR" altLang="en-US" sz="2200" u="sng" dirty="0">
                <a:solidFill>
                  <a:schemeClr val="accent1"/>
                </a:solidFill>
              </a:rPr>
              <a:t> number of existing cases</a:t>
            </a:r>
            <a:r>
              <a:rPr lang="pt-BR" altLang="en-US" sz="2200" dirty="0">
                <a:solidFill>
                  <a:schemeClr val="accent1"/>
                </a:solidFill>
              </a:rPr>
              <a:t>                </a:t>
            </a:r>
          </a:p>
          <a:p>
            <a:pPr algn="ctr">
              <a:spcBef>
                <a:spcPct val="0"/>
              </a:spcBef>
              <a:buClrTx/>
              <a:buSzTx/>
              <a:buFontTx/>
              <a:buNone/>
            </a:pPr>
            <a:r>
              <a:rPr lang="pt-BR" altLang="en-US" sz="2200" dirty="0">
                <a:solidFill>
                  <a:schemeClr val="accent1"/>
                </a:solidFill>
              </a:rPr>
              <a:t>  total population</a:t>
            </a:r>
          </a:p>
          <a:p>
            <a:pPr algn="ctr">
              <a:spcBef>
                <a:spcPct val="0"/>
              </a:spcBef>
              <a:buClrTx/>
              <a:buSzTx/>
              <a:buFontTx/>
              <a:buNone/>
            </a:pPr>
            <a:endParaRPr lang="en-US" altLang="en-US" sz="2200" b="0" dirty="0">
              <a:solidFill>
                <a:schemeClr val="accent1"/>
              </a:solidFill>
            </a:endParaRPr>
          </a:p>
        </p:txBody>
      </p:sp>
      <p:sp>
        <p:nvSpPr>
          <p:cNvPr id="5" name="Text Box 5"/>
          <p:cNvSpPr txBox="1">
            <a:spLocks noChangeArrowheads="1"/>
          </p:cNvSpPr>
          <p:nvPr/>
        </p:nvSpPr>
        <p:spPr bwMode="auto">
          <a:xfrm>
            <a:off x="2150533" y="3258238"/>
            <a:ext cx="349776"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200" b="0" dirty="0">
                <a:solidFill>
                  <a:schemeClr val="accent1"/>
                </a:solidFill>
              </a:rPr>
              <a:t>=</a:t>
            </a:r>
          </a:p>
        </p:txBody>
      </p:sp>
      <p:sp>
        <p:nvSpPr>
          <p:cNvPr id="8" name="Text Box 6"/>
          <p:cNvSpPr txBox="1">
            <a:spLocks noChangeArrowheads="1"/>
          </p:cNvSpPr>
          <p:nvPr/>
        </p:nvSpPr>
        <p:spPr bwMode="auto">
          <a:xfrm>
            <a:off x="1185334" y="4809026"/>
            <a:ext cx="6976533" cy="11079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lgn="ctr">
              <a:spcBef>
                <a:spcPct val="0"/>
              </a:spcBef>
              <a:buClrTx/>
              <a:buSzTx/>
              <a:buFontTx/>
              <a:buNone/>
            </a:pPr>
            <a:endParaRPr lang="pt-BR" altLang="en-US" sz="2200" u="sng" dirty="0">
              <a:solidFill>
                <a:schemeClr val="accent1"/>
              </a:solidFill>
            </a:endParaRPr>
          </a:p>
          <a:p>
            <a:pPr algn="ctr">
              <a:spcBef>
                <a:spcPct val="0"/>
              </a:spcBef>
              <a:buClrTx/>
              <a:buSzTx/>
              <a:buFontTx/>
              <a:buNone/>
            </a:pPr>
            <a:r>
              <a:rPr lang="pt-BR" altLang="en-US" sz="2200" u="sng" dirty="0" err="1">
                <a:solidFill>
                  <a:schemeClr val="accent1"/>
                </a:solidFill>
              </a:rPr>
              <a:t>number</a:t>
            </a:r>
            <a:r>
              <a:rPr lang="pt-BR" altLang="en-US" sz="2200" u="sng" dirty="0">
                <a:solidFill>
                  <a:schemeClr val="accent1"/>
                </a:solidFill>
              </a:rPr>
              <a:t> </a:t>
            </a:r>
            <a:r>
              <a:rPr lang="pt-BR" altLang="en-US" sz="2200" u="sng" dirty="0" err="1">
                <a:solidFill>
                  <a:schemeClr val="accent1"/>
                </a:solidFill>
              </a:rPr>
              <a:t>of</a:t>
            </a:r>
            <a:r>
              <a:rPr lang="pt-BR" altLang="en-US" sz="2200" u="sng" dirty="0">
                <a:solidFill>
                  <a:schemeClr val="accent1"/>
                </a:solidFill>
              </a:rPr>
              <a:t> </a:t>
            </a:r>
            <a:r>
              <a:rPr lang="pt-BR" altLang="en-US" sz="2200" u="sng" dirty="0" err="1">
                <a:solidFill>
                  <a:schemeClr val="accent1"/>
                </a:solidFill>
              </a:rPr>
              <a:t>existing</a:t>
            </a:r>
            <a:r>
              <a:rPr lang="pt-BR" altLang="en-US" sz="2200" u="sng" dirty="0">
                <a:solidFill>
                  <a:schemeClr val="accent1"/>
                </a:solidFill>
              </a:rPr>
              <a:t> + new cases </a:t>
            </a:r>
            <a:r>
              <a:rPr lang="pt-BR" altLang="en-US" sz="2200" dirty="0">
                <a:solidFill>
                  <a:schemeClr val="accent1"/>
                </a:solidFill>
              </a:rPr>
              <a:t>    </a:t>
            </a:r>
          </a:p>
          <a:p>
            <a:pPr algn="ctr">
              <a:spcBef>
                <a:spcPct val="0"/>
              </a:spcBef>
              <a:buClrTx/>
              <a:buSzTx/>
              <a:buFontTx/>
              <a:buNone/>
            </a:pPr>
            <a:r>
              <a:rPr lang="pt-BR" altLang="en-US" sz="2200" dirty="0" err="1">
                <a:solidFill>
                  <a:schemeClr val="accent1"/>
                </a:solidFill>
              </a:rPr>
              <a:t>average</a:t>
            </a:r>
            <a:r>
              <a:rPr lang="pt-BR" altLang="en-US" sz="2200" dirty="0">
                <a:solidFill>
                  <a:schemeClr val="accent1"/>
                </a:solidFill>
              </a:rPr>
              <a:t> </a:t>
            </a:r>
            <a:r>
              <a:rPr lang="pt-BR" altLang="en-US" sz="2200" dirty="0" err="1">
                <a:solidFill>
                  <a:schemeClr val="accent1"/>
                </a:solidFill>
              </a:rPr>
              <a:t>population</a:t>
            </a:r>
            <a:r>
              <a:rPr lang="pt-BR" altLang="en-US" sz="2200" dirty="0">
                <a:solidFill>
                  <a:schemeClr val="accent1"/>
                </a:solidFill>
              </a:rPr>
              <a:t> over </a:t>
            </a:r>
            <a:r>
              <a:rPr lang="pt-BR" altLang="en-US" sz="2200" dirty="0" err="1">
                <a:solidFill>
                  <a:schemeClr val="accent1"/>
                </a:solidFill>
              </a:rPr>
              <a:t>period</a:t>
            </a:r>
            <a:r>
              <a:rPr lang="pt-BR" altLang="en-US" sz="2200" dirty="0">
                <a:solidFill>
                  <a:schemeClr val="accent1"/>
                </a:solidFill>
              </a:rPr>
              <a:t> </a:t>
            </a:r>
            <a:r>
              <a:rPr lang="pt-BR" altLang="en-US" sz="2200" dirty="0" err="1">
                <a:solidFill>
                  <a:schemeClr val="accent1"/>
                </a:solidFill>
              </a:rPr>
              <a:t>of</a:t>
            </a:r>
            <a:r>
              <a:rPr lang="pt-BR" altLang="en-US" sz="2200" dirty="0">
                <a:solidFill>
                  <a:schemeClr val="accent1"/>
                </a:solidFill>
              </a:rPr>
              <a:t> time</a:t>
            </a:r>
            <a:r>
              <a:rPr lang="pt-BR" altLang="en-US" sz="2200" b="0" dirty="0">
                <a:solidFill>
                  <a:schemeClr val="accent1"/>
                </a:solidFill>
              </a:rPr>
              <a:t> </a:t>
            </a:r>
            <a:endParaRPr lang="en-US" altLang="en-US" sz="2200" b="0" dirty="0">
              <a:solidFill>
                <a:schemeClr val="accent1"/>
              </a:solidFill>
            </a:endParaRPr>
          </a:p>
        </p:txBody>
      </p:sp>
      <p:sp>
        <p:nvSpPr>
          <p:cNvPr id="9" name="Text Box 5"/>
          <p:cNvSpPr txBox="1">
            <a:spLocks noChangeArrowheads="1"/>
          </p:cNvSpPr>
          <p:nvPr/>
        </p:nvSpPr>
        <p:spPr bwMode="auto">
          <a:xfrm>
            <a:off x="1115817" y="5285682"/>
            <a:ext cx="349776" cy="4308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200" b="0" dirty="0">
                <a:solidFill>
                  <a:schemeClr val="accent1"/>
                </a:solidFill>
              </a:rPr>
              <a:t>=</a:t>
            </a:r>
          </a:p>
        </p:txBody>
      </p:sp>
      <p:sp>
        <p:nvSpPr>
          <p:cNvPr id="6" name="Right Brace 5"/>
          <p:cNvSpPr/>
          <p:nvPr/>
        </p:nvSpPr>
        <p:spPr bwMode="auto">
          <a:xfrm>
            <a:off x="6355080" y="3208151"/>
            <a:ext cx="457200" cy="738996"/>
          </a:xfrm>
          <a:prstGeom prst="rightBrace">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7" name="Rectangle 6"/>
          <p:cNvSpPr/>
          <p:nvPr/>
        </p:nvSpPr>
        <p:spPr bwMode="auto">
          <a:xfrm>
            <a:off x="6812280" y="3208151"/>
            <a:ext cx="1985554" cy="830436"/>
          </a:xfrm>
          <a:prstGeom prst="rect">
            <a:avLst/>
          </a:prstGeom>
          <a:no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defTabSz="914400" eaLnBrk="0" fontAlgn="base" hangingPunct="0">
              <a:spcBef>
                <a:spcPct val="0"/>
              </a:spcBef>
              <a:spcAft>
                <a:spcPct val="0"/>
              </a:spcAft>
            </a:pPr>
            <a:r>
              <a:rPr lang="pt-BR" altLang="en-US" dirty="0">
                <a:solidFill>
                  <a:schemeClr val="accent1"/>
                </a:solidFill>
              </a:rPr>
              <a:t>at one point in time</a:t>
            </a:r>
            <a:endParaRPr kumimoji="0" lang="en-US" sz="1800" b="0" i="0" u="none" strike="noStrike" cap="none" normalizeH="0" baseline="0" dirty="0">
              <a:ln>
                <a:noFill/>
              </a:ln>
              <a:solidFill>
                <a:schemeClr val="tx1"/>
              </a:solidFill>
              <a:effectLst/>
              <a:latin typeface="Verdana" pitchFamily="34" charset="0"/>
            </a:endParaRPr>
          </a:p>
        </p:txBody>
      </p:sp>
    </p:spTree>
    <p:extLst>
      <p:ext uri="{BB962C8B-B14F-4D97-AF65-F5344CB8AC3E}">
        <p14:creationId xmlns:p14="http://schemas.microsoft.com/office/powerpoint/2010/main" val="26100424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prevalence</a:t>
            </a:r>
          </a:p>
        </p:txBody>
      </p:sp>
      <p:sp>
        <p:nvSpPr>
          <p:cNvPr id="3" name="Content Placeholder 2"/>
          <p:cNvSpPr>
            <a:spLocks noGrp="1"/>
          </p:cNvSpPr>
          <p:nvPr>
            <p:ph idx="1"/>
          </p:nvPr>
        </p:nvSpPr>
        <p:spPr/>
        <p:txBody>
          <a:bodyPr/>
          <a:lstStyle/>
          <a:p>
            <a:r>
              <a:rPr lang="en-US" dirty="0"/>
              <a:t>Point prevalence:</a:t>
            </a:r>
          </a:p>
          <a:p>
            <a:pPr lvl="1"/>
            <a:r>
              <a:rPr lang="en-US" dirty="0"/>
              <a:t>Prevalence of diabetes among TB patients in a survey conducted in urban </a:t>
            </a:r>
            <a:r>
              <a:rPr lang="en-US" dirty="0" err="1"/>
              <a:t>Puducherry</a:t>
            </a:r>
            <a:r>
              <a:rPr lang="en-US" dirty="0"/>
              <a:t>, India: </a:t>
            </a:r>
          </a:p>
          <a:p>
            <a:pPr marL="457200" lvl="1" indent="0">
              <a:buNone/>
            </a:pPr>
            <a:r>
              <a:rPr lang="en-US" dirty="0"/>
              <a:t>	63 / 217 patients = 29%</a:t>
            </a:r>
          </a:p>
          <a:p>
            <a:endParaRPr lang="en-US" sz="1000" dirty="0"/>
          </a:p>
          <a:p>
            <a:r>
              <a:rPr lang="en-US" dirty="0"/>
              <a:t>Period prevalence:</a:t>
            </a:r>
          </a:p>
          <a:p>
            <a:pPr lvl="1"/>
            <a:r>
              <a:rPr lang="en-US" dirty="0"/>
              <a:t>Global prevalence of diabetes in 2016:</a:t>
            </a:r>
          </a:p>
          <a:p>
            <a:pPr marL="457200" lvl="1" indent="0">
              <a:buNone/>
            </a:pPr>
            <a:r>
              <a:rPr lang="en-US" dirty="0"/>
              <a:t>	422 million/ 7.4 billion (global population) = 8.5%</a:t>
            </a:r>
          </a:p>
          <a:p>
            <a:endParaRPr lang="en-US" dirty="0"/>
          </a:p>
        </p:txBody>
      </p:sp>
    </p:spTree>
    <p:extLst>
      <p:ext uri="{BB962C8B-B14F-4D97-AF65-F5344CB8AC3E}">
        <p14:creationId xmlns:p14="http://schemas.microsoft.com/office/powerpoint/2010/main" val="17847239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Incidence</a:t>
            </a:r>
          </a:p>
        </p:txBody>
      </p:sp>
      <p:sp>
        <p:nvSpPr>
          <p:cNvPr id="3" name="Content Placeholder 2"/>
          <p:cNvSpPr>
            <a:spLocks noGrp="1"/>
          </p:cNvSpPr>
          <p:nvPr>
            <p:ph idx="1"/>
          </p:nvPr>
        </p:nvSpPr>
        <p:spPr>
          <a:xfrm>
            <a:off x="457200" y="1600201"/>
            <a:ext cx="8686800" cy="3239344"/>
          </a:xfrm>
        </p:spPr>
        <p:txBody>
          <a:bodyPr/>
          <a:lstStyle/>
          <a:p>
            <a:r>
              <a:rPr lang="en-US" dirty="0"/>
              <a:t>Measures new cases of disease in a population over a specific period of time</a:t>
            </a:r>
          </a:p>
          <a:p>
            <a:pPr marL="400050" lvl="1" indent="0">
              <a:buNone/>
            </a:pPr>
            <a:r>
              <a:rPr lang="en-US" b="1" i="1" dirty="0"/>
              <a:t>Incidence = </a:t>
            </a:r>
            <a:r>
              <a:rPr lang="en-US" b="1" i="1" u="sng" dirty="0"/>
              <a:t># persons who develop outcome of interest</a:t>
            </a:r>
          </a:p>
          <a:p>
            <a:pPr marL="400050" lvl="1" indent="0">
              <a:buNone/>
            </a:pPr>
            <a:r>
              <a:rPr lang="en-US" b="1" i="1" dirty="0"/>
              <a:t>		      total # of persons in population x time</a:t>
            </a:r>
          </a:p>
          <a:p>
            <a:pPr marL="400050" lvl="1" indent="0">
              <a:buNone/>
            </a:pPr>
            <a:endParaRPr lang="en-US" sz="1200" dirty="0"/>
          </a:p>
          <a:p>
            <a:pPr marL="400050" lvl="1" indent="0">
              <a:buNone/>
            </a:pPr>
            <a:r>
              <a:rPr lang="en-US" b="1" i="1" dirty="0"/>
              <a:t>	</a:t>
            </a:r>
          </a:p>
        </p:txBody>
      </p:sp>
      <p:sp>
        <p:nvSpPr>
          <p:cNvPr id="4" name="Oval 3"/>
          <p:cNvSpPr/>
          <p:nvPr/>
        </p:nvSpPr>
        <p:spPr bwMode="auto">
          <a:xfrm>
            <a:off x="457201" y="3514726"/>
            <a:ext cx="2483065" cy="2506234"/>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04576" y="4592015"/>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60947" y="5085924"/>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3495" y="4354404"/>
            <a:ext cx="731520" cy="73152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04073" y="3860495"/>
            <a:ext cx="731520" cy="73152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9255" y="3677047"/>
            <a:ext cx="731520" cy="73152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49057" y="5028531"/>
            <a:ext cx="731520" cy="731520"/>
          </a:xfrm>
          <a:prstGeom prst="rect">
            <a:avLst/>
          </a:prstGeom>
        </p:spPr>
      </p:pic>
      <p:pic>
        <p:nvPicPr>
          <p:cNvPr id="17" name="Picture 1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503402" y="3677047"/>
            <a:ext cx="731520" cy="731520"/>
          </a:xfrm>
          <a:prstGeom prst="rect">
            <a:avLst/>
          </a:prstGeom>
        </p:spPr>
      </p:pic>
      <p:cxnSp>
        <p:nvCxnSpPr>
          <p:cNvPr id="22" name="Straight Connector 21"/>
          <p:cNvCxnSpPr/>
          <p:nvPr/>
        </p:nvCxnSpPr>
        <p:spPr bwMode="auto">
          <a:xfrm>
            <a:off x="8886217" y="3799576"/>
            <a:ext cx="0" cy="1875616"/>
          </a:xfrm>
          <a:prstGeom prst="line">
            <a:avLst/>
          </a:prstGeom>
          <a:solidFill>
            <a:schemeClr val="accent1"/>
          </a:solidFill>
          <a:ln w="12700" cap="flat" cmpd="sng" algn="ctr">
            <a:solidFill>
              <a:schemeClr val="tx1"/>
            </a:solidFill>
            <a:prstDash val="solid"/>
            <a:round/>
            <a:headEnd type="none" w="med" len="med"/>
            <a:tailEnd type="none" w="med" len="med"/>
          </a:ln>
          <a:effectLst/>
        </p:spPr>
      </p:cxnSp>
      <p:pic>
        <p:nvPicPr>
          <p:cNvPr id="26" name="Picture 2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36096" y="4540568"/>
            <a:ext cx="731520" cy="731520"/>
          </a:xfrm>
          <a:prstGeom prst="rect">
            <a:avLst/>
          </a:prstGeom>
        </p:spPr>
      </p:pic>
      <p:pic>
        <p:nvPicPr>
          <p:cNvPr id="27" name="Picture 26"/>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06793" y="4428584"/>
            <a:ext cx="731520" cy="731520"/>
          </a:xfrm>
          <a:prstGeom prst="rect">
            <a:avLst/>
          </a:prstGeom>
        </p:spPr>
      </p:pic>
      <p:pic>
        <p:nvPicPr>
          <p:cNvPr id="28" name="Picture 2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72553" y="5272088"/>
            <a:ext cx="731520" cy="731520"/>
          </a:xfrm>
          <a:prstGeom prst="rect">
            <a:avLst/>
          </a:prstGeom>
        </p:spPr>
      </p:pic>
      <p:cxnSp>
        <p:nvCxnSpPr>
          <p:cNvPr id="29" name="Straight Arrow Connector 28"/>
          <p:cNvCxnSpPr/>
          <p:nvPr/>
        </p:nvCxnSpPr>
        <p:spPr bwMode="auto">
          <a:xfrm>
            <a:off x="4923175" y="4179729"/>
            <a:ext cx="392089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1" name="Straight Arrow Connector 30"/>
          <p:cNvCxnSpPr/>
          <p:nvPr/>
        </p:nvCxnSpPr>
        <p:spPr bwMode="auto">
          <a:xfrm>
            <a:off x="6044406" y="4839545"/>
            <a:ext cx="279965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3" name="Straight Arrow Connector 32"/>
          <p:cNvCxnSpPr/>
          <p:nvPr/>
        </p:nvCxnSpPr>
        <p:spPr bwMode="auto">
          <a:xfrm>
            <a:off x="3067616" y="4839155"/>
            <a:ext cx="2165686" cy="3"/>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5" name="Straight Arrow Connector 34"/>
          <p:cNvCxnSpPr/>
          <p:nvPr/>
        </p:nvCxnSpPr>
        <p:spPr bwMode="auto">
          <a:xfrm flipV="1">
            <a:off x="7320477" y="5417808"/>
            <a:ext cx="1523588" cy="969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6" name="Straight Arrow Connector 35"/>
          <p:cNvCxnSpPr/>
          <p:nvPr/>
        </p:nvCxnSpPr>
        <p:spPr bwMode="auto">
          <a:xfrm>
            <a:off x="2940266" y="4179729"/>
            <a:ext cx="1026427"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37" name="Straight Arrow Connector 36"/>
          <p:cNvCxnSpPr/>
          <p:nvPr/>
        </p:nvCxnSpPr>
        <p:spPr bwMode="auto">
          <a:xfrm>
            <a:off x="2841542" y="5417808"/>
            <a:ext cx="3546086" cy="4"/>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9" name="TextBox 38"/>
          <p:cNvSpPr txBox="1"/>
          <p:nvPr/>
        </p:nvSpPr>
        <p:spPr>
          <a:xfrm>
            <a:off x="2311024" y="5929241"/>
            <a:ext cx="4076603" cy="646331"/>
          </a:xfrm>
          <a:prstGeom prst="rect">
            <a:avLst/>
          </a:prstGeom>
          <a:noFill/>
        </p:spPr>
        <p:txBody>
          <a:bodyPr wrap="square" rtlCol="0">
            <a:spAutoFit/>
          </a:bodyPr>
          <a:lstStyle/>
          <a:p>
            <a:r>
              <a:rPr lang="en-US" dirty="0"/>
              <a:t>Incidence =</a:t>
            </a:r>
            <a:r>
              <a:rPr lang="en-US" u="sng" dirty="0"/>
              <a:t>  	   3 cases 		</a:t>
            </a:r>
            <a:endParaRPr lang="en-US" b="1" dirty="0"/>
          </a:p>
          <a:p>
            <a:r>
              <a:rPr lang="en-US" dirty="0"/>
              <a:t>			10 people * 1 year</a:t>
            </a:r>
          </a:p>
        </p:txBody>
      </p:sp>
      <p:sp>
        <p:nvSpPr>
          <p:cNvPr id="40" name="TextBox 39"/>
          <p:cNvSpPr txBox="1"/>
          <p:nvPr/>
        </p:nvSpPr>
        <p:spPr>
          <a:xfrm>
            <a:off x="6271209" y="5929241"/>
            <a:ext cx="2756374" cy="646331"/>
          </a:xfrm>
          <a:prstGeom prst="rect">
            <a:avLst/>
          </a:prstGeom>
          <a:noFill/>
        </p:spPr>
        <p:txBody>
          <a:bodyPr wrap="square" rtlCol="0">
            <a:spAutoFit/>
          </a:bodyPr>
          <a:lstStyle/>
          <a:p>
            <a:r>
              <a:rPr lang="en-US" dirty="0"/>
              <a:t>= 0.3 cases per 	person per year</a:t>
            </a:r>
          </a:p>
        </p:txBody>
      </p:sp>
      <p:pic>
        <p:nvPicPr>
          <p:cNvPr id="38" name="Picture 37"/>
          <p:cNvPicPr>
            <a:picLocks noChangeAspect="1"/>
          </p:cNvPicPr>
          <p:nvPr/>
        </p:nvPicPr>
        <p:blipFill>
          <a:blip r:embed="rId4"/>
          <a:stretch>
            <a:fillRect/>
          </a:stretch>
        </p:blipFill>
        <p:spPr>
          <a:xfrm flipH="1">
            <a:off x="4330622" y="3918559"/>
            <a:ext cx="311005" cy="622009"/>
          </a:xfrm>
          <a:prstGeom prst="rect">
            <a:avLst/>
          </a:prstGeom>
        </p:spPr>
      </p:pic>
      <p:pic>
        <p:nvPicPr>
          <p:cNvPr id="41" name="Picture 40"/>
          <p:cNvPicPr>
            <a:picLocks noChangeAspect="1"/>
          </p:cNvPicPr>
          <p:nvPr/>
        </p:nvPicPr>
        <p:blipFill>
          <a:blip r:embed="rId4"/>
          <a:stretch>
            <a:fillRect/>
          </a:stretch>
        </p:blipFill>
        <p:spPr>
          <a:xfrm flipH="1">
            <a:off x="6718222" y="5138042"/>
            <a:ext cx="311005" cy="622009"/>
          </a:xfrm>
          <a:prstGeom prst="rect">
            <a:avLst/>
          </a:prstGeom>
        </p:spPr>
      </p:pic>
      <p:pic>
        <p:nvPicPr>
          <p:cNvPr id="42" name="Picture 41"/>
          <p:cNvPicPr>
            <a:picLocks noChangeAspect="1"/>
          </p:cNvPicPr>
          <p:nvPr/>
        </p:nvPicPr>
        <p:blipFill>
          <a:blip r:embed="rId4"/>
          <a:stretch>
            <a:fillRect/>
          </a:stretch>
        </p:blipFill>
        <p:spPr>
          <a:xfrm flipH="1">
            <a:off x="5499022" y="4528153"/>
            <a:ext cx="311005" cy="622009"/>
          </a:xfrm>
          <a:prstGeom prst="rect">
            <a:avLst/>
          </a:prstGeom>
        </p:spPr>
      </p:pic>
    </p:spTree>
    <p:extLst>
      <p:ext uri="{BB962C8B-B14F-4D97-AF65-F5344CB8AC3E}">
        <p14:creationId xmlns:p14="http://schemas.microsoft.com/office/powerpoint/2010/main" val="17694884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Measuring incidence</a:t>
            </a:r>
          </a:p>
        </p:txBody>
      </p:sp>
      <p:sp>
        <p:nvSpPr>
          <p:cNvPr id="3" name="Content Placeholder 2"/>
          <p:cNvSpPr>
            <a:spLocks noGrp="1"/>
          </p:cNvSpPr>
          <p:nvPr>
            <p:ph idx="1"/>
          </p:nvPr>
        </p:nvSpPr>
        <p:spPr/>
        <p:txBody>
          <a:bodyPr/>
          <a:lstStyle/>
          <a:p>
            <a:pPr>
              <a:spcAft>
                <a:spcPts val="600"/>
              </a:spcAft>
            </a:pPr>
            <a:r>
              <a:rPr lang="en-US" sz="2800" dirty="0"/>
              <a:t>Measures </a:t>
            </a:r>
            <a:r>
              <a:rPr lang="en-US" sz="2800" u="sng" dirty="0"/>
              <a:t>new</a:t>
            </a:r>
            <a:r>
              <a:rPr lang="en-US" sz="2800" dirty="0"/>
              <a:t> cases of disease in a population of people who are at risk of getting the disease </a:t>
            </a:r>
          </a:p>
          <a:p>
            <a:pPr lvl="1">
              <a:spcAft>
                <a:spcPts val="600"/>
              </a:spcAft>
            </a:pPr>
            <a:r>
              <a:rPr lang="en-US" sz="2400" dirty="0"/>
              <a:t>Those who already have the disease are excluded</a:t>
            </a:r>
          </a:p>
          <a:p>
            <a:pPr lvl="1">
              <a:spcAft>
                <a:spcPts val="600"/>
              </a:spcAft>
            </a:pPr>
            <a:r>
              <a:rPr lang="en-US" sz="2400" dirty="0"/>
              <a:t> Those who are immune are excluded</a:t>
            </a:r>
          </a:p>
          <a:p>
            <a:pPr>
              <a:spcAft>
                <a:spcPts val="600"/>
              </a:spcAft>
            </a:pPr>
            <a:r>
              <a:rPr lang="en-US" sz="2800" dirty="0"/>
              <a:t>Measures the number of new cases over a specific period of time – it is a </a:t>
            </a:r>
            <a:r>
              <a:rPr lang="en-US" sz="2800" u="sng" dirty="0"/>
              <a:t>rate</a:t>
            </a:r>
          </a:p>
          <a:p>
            <a:pPr>
              <a:spcAft>
                <a:spcPts val="600"/>
              </a:spcAft>
            </a:pPr>
            <a:r>
              <a:rPr lang="en-US" sz="2800" dirty="0"/>
              <a:t>Denominator is “person-time”</a:t>
            </a:r>
          </a:p>
          <a:p>
            <a:pPr lvl="1">
              <a:spcAft>
                <a:spcPts val="600"/>
              </a:spcAft>
            </a:pPr>
            <a:r>
              <a:rPr lang="en-US" sz="2400" dirty="0"/>
              <a:t>Person-time = population size * defined time period</a:t>
            </a:r>
          </a:p>
          <a:p>
            <a:pPr lvl="1">
              <a:spcAft>
                <a:spcPts val="600"/>
              </a:spcAft>
            </a:pPr>
            <a:r>
              <a:rPr lang="en-US" sz="2400" dirty="0"/>
              <a:t>E.g., 100,000 population per year</a:t>
            </a:r>
          </a:p>
          <a:p>
            <a:pPr marL="0" indent="0">
              <a:buNone/>
            </a:pPr>
            <a:endParaRPr lang="en-US" sz="2400" dirty="0"/>
          </a:p>
        </p:txBody>
      </p:sp>
    </p:spTree>
    <p:extLst>
      <p:ext uri="{BB962C8B-B14F-4D97-AF65-F5344CB8AC3E}">
        <p14:creationId xmlns:p14="http://schemas.microsoft.com/office/powerpoint/2010/main" val="714840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of incidence</a:t>
            </a:r>
          </a:p>
        </p:txBody>
      </p:sp>
      <p:sp>
        <p:nvSpPr>
          <p:cNvPr id="3" name="Content Placeholder 2"/>
          <p:cNvSpPr>
            <a:spLocks noGrp="1"/>
          </p:cNvSpPr>
          <p:nvPr>
            <p:ph idx="1"/>
          </p:nvPr>
        </p:nvSpPr>
        <p:spPr/>
        <p:txBody>
          <a:bodyPr/>
          <a:lstStyle/>
          <a:p>
            <a:pPr>
              <a:spcAft>
                <a:spcPts val="600"/>
              </a:spcAft>
            </a:pPr>
            <a:r>
              <a:rPr lang="en-US" sz="2800" dirty="0"/>
              <a:t>In 2003, 44,232 new cases of AIDS reported in the U.S. The estimated mid-year population of the U.S. was 290,809,777.</a:t>
            </a:r>
          </a:p>
          <a:p>
            <a:pPr>
              <a:spcAft>
                <a:spcPts val="600"/>
              </a:spcAft>
            </a:pPr>
            <a:r>
              <a:rPr lang="en-US" sz="2800" dirty="0"/>
              <a:t>What was the incidence rate?</a:t>
            </a:r>
          </a:p>
          <a:p>
            <a:pPr marL="800100" lvl="2" indent="0">
              <a:spcAft>
                <a:spcPts val="0"/>
              </a:spcAft>
              <a:buNone/>
            </a:pPr>
            <a:r>
              <a:rPr lang="en-US" sz="2800" dirty="0"/>
              <a:t>= </a:t>
            </a:r>
            <a:r>
              <a:rPr lang="en-US" sz="2800" u="sng" dirty="0"/>
              <a:t> 44,232 new cases of AIDS</a:t>
            </a:r>
          </a:p>
          <a:p>
            <a:pPr marL="800100" lvl="2" indent="0">
              <a:spcAft>
                <a:spcPts val="0"/>
              </a:spcAft>
              <a:buNone/>
            </a:pPr>
            <a:r>
              <a:rPr lang="en-US" sz="2800" dirty="0"/>
              <a:t>    290,809,777 people * 1 year</a:t>
            </a:r>
          </a:p>
          <a:p>
            <a:pPr marL="800100" lvl="2" indent="0">
              <a:spcAft>
                <a:spcPts val="600"/>
              </a:spcAft>
              <a:buNone/>
            </a:pPr>
            <a:r>
              <a:rPr lang="en-US" sz="2800" dirty="0"/>
              <a:t>= 15.21 cases per 100,000 population per year</a:t>
            </a:r>
          </a:p>
        </p:txBody>
      </p:sp>
    </p:spTree>
    <p:extLst>
      <p:ext uri="{BB962C8B-B14F-4D97-AF65-F5344CB8AC3E}">
        <p14:creationId xmlns:p14="http://schemas.microsoft.com/office/powerpoint/2010/main" val="36525225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Incidence and prevalence</a:t>
            </a:r>
          </a:p>
        </p:txBody>
      </p:sp>
      <p:sp>
        <p:nvSpPr>
          <p:cNvPr id="5" name="Line 2"/>
          <p:cNvSpPr>
            <a:spLocks noChangeShapeType="1"/>
          </p:cNvSpPr>
          <p:nvPr/>
        </p:nvSpPr>
        <p:spPr bwMode="auto">
          <a:xfrm>
            <a:off x="3000022" y="4745567"/>
            <a:ext cx="3372556" cy="0"/>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6" name="Line 3"/>
          <p:cNvSpPr>
            <a:spLocks noChangeShapeType="1"/>
          </p:cNvSpPr>
          <p:nvPr/>
        </p:nvSpPr>
        <p:spPr bwMode="auto">
          <a:xfrm>
            <a:off x="2971800" y="2530123"/>
            <a:ext cx="0" cy="1930400"/>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7" name="Line 4"/>
          <p:cNvSpPr>
            <a:spLocks noChangeShapeType="1"/>
          </p:cNvSpPr>
          <p:nvPr/>
        </p:nvSpPr>
        <p:spPr bwMode="auto">
          <a:xfrm>
            <a:off x="6362700" y="2530123"/>
            <a:ext cx="0" cy="1913467"/>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8" name="Arc 5"/>
          <p:cNvSpPr>
            <a:spLocks/>
          </p:cNvSpPr>
          <p:nvPr/>
        </p:nvSpPr>
        <p:spPr bwMode="auto">
          <a:xfrm>
            <a:off x="2019301" y="2209800"/>
            <a:ext cx="1295400" cy="558800"/>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cap="rnd">
            <a:solidFill>
              <a:schemeClr val="tx1"/>
            </a:solidFill>
            <a:round/>
            <a:headEnd type="none" w="sm" len="sm"/>
            <a:tailEnd type="stealth" w="med" len="lg"/>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9" name="Arc 6"/>
          <p:cNvSpPr>
            <a:spLocks/>
          </p:cNvSpPr>
          <p:nvPr/>
        </p:nvSpPr>
        <p:spPr bwMode="auto">
          <a:xfrm>
            <a:off x="3639256" y="1735667"/>
            <a:ext cx="246944" cy="1032933"/>
          </a:xfrm>
          <a:custGeom>
            <a:avLst/>
            <a:gdLst>
              <a:gd name="T0" fmla="*/ 0 w 21600"/>
              <a:gd name="T1" fmla="*/ 0 h 21600"/>
              <a:gd name="T2" fmla="*/ 2147483646 w 21600"/>
              <a:gd name="T3" fmla="*/ 2147483646 h 21600"/>
              <a:gd name="T4" fmla="*/ 0 w 21600"/>
              <a:gd name="T5" fmla="*/ 2147483646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cap="rnd">
            <a:solidFill>
              <a:schemeClr val="tx1"/>
            </a:solidFill>
            <a:round/>
            <a:headEnd type="none" w="sm" len="sm"/>
            <a:tailEnd type="stealth" w="med" len="lg"/>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10" name="Arc 7"/>
          <p:cNvSpPr>
            <a:spLocks/>
          </p:cNvSpPr>
          <p:nvPr/>
        </p:nvSpPr>
        <p:spPr bwMode="auto">
          <a:xfrm>
            <a:off x="1981200" y="1876778"/>
            <a:ext cx="1638300" cy="908756"/>
          </a:xfrm>
          <a:custGeom>
            <a:avLst/>
            <a:gdLst>
              <a:gd name="T0" fmla="*/ 2147483646 w 21600"/>
              <a:gd name="T1" fmla="*/ 0 h 16556"/>
              <a:gd name="T2" fmla="*/ 2147483646 w 21600"/>
              <a:gd name="T3" fmla="*/ 2147483646 h 16556"/>
              <a:gd name="T4" fmla="*/ 0 w 21600"/>
              <a:gd name="T5" fmla="*/ 2147483646 h 16556"/>
              <a:gd name="T6" fmla="*/ 0 60000 65536"/>
              <a:gd name="T7" fmla="*/ 0 60000 65536"/>
              <a:gd name="T8" fmla="*/ 0 60000 65536"/>
              <a:gd name="T9" fmla="*/ 0 w 21600"/>
              <a:gd name="T10" fmla="*/ 0 h 16556"/>
              <a:gd name="T11" fmla="*/ 21600 w 21600"/>
              <a:gd name="T12" fmla="*/ 16556 h 16556"/>
            </a:gdLst>
            <a:ahLst/>
            <a:cxnLst>
              <a:cxn ang="T6">
                <a:pos x="T0" y="T1"/>
              </a:cxn>
              <a:cxn ang="T7">
                <a:pos x="T2" y="T3"/>
              </a:cxn>
              <a:cxn ang="T8">
                <a:pos x="T4" y="T5"/>
              </a:cxn>
            </a:cxnLst>
            <a:rect l="T9" t="T10" r="T11" b="T12"/>
            <a:pathLst>
              <a:path w="21600" h="16556" fill="none" extrusionOk="0">
                <a:moveTo>
                  <a:pt x="13872" y="0"/>
                </a:moveTo>
                <a:cubicBezTo>
                  <a:pt x="18770" y="4104"/>
                  <a:pt x="21600" y="10166"/>
                  <a:pt x="21600" y="16556"/>
                </a:cubicBezTo>
              </a:path>
              <a:path w="21600" h="16556" stroke="0" extrusionOk="0">
                <a:moveTo>
                  <a:pt x="13872" y="0"/>
                </a:moveTo>
                <a:cubicBezTo>
                  <a:pt x="18770" y="4104"/>
                  <a:pt x="21600" y="10166"/>
                  <a:pt x="21600" y="16556"/>
                </a:cubicBezTo>
                <a:lnTo>
                  <a:pt x="0" y="16556"/>
                </a:lnTo>
                <a:lnTo>
                  <a:pt x="13872" y="0"/>
                </a:lnTo>
                <a:close/>
              </a:path>
            </a:pathLst>
          </a:custGeom>
          <a:noFill/>
          <a:ln w="28575" cap="rnd">
            <a:solidFill>
              <a:schemeClr val="tx1"/>
            </a:solidFill>
            <a:round/>
            <a:headEnd type="none" w="sm" len="sm"/>
            <a:tailEnd type="stealth" w="med" len="lg"/>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11" name="Line 9"/>
          <p:cNvSpPr>
            <a:spLocks noChangeShapeType="1"/>
          </p:cNvSpPr>
          <p:nvPr/>
        </p:nvSpPr>
        <p:spPr bwMode="auto">
          <a:xfrm flipH="1">
            <a:off x="2514600" y="4460523"/>
            <a:ext cx="438856" cy="254000"/>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12" name="Line 10"/>
          <p:cNvSpPr>
            <a:spLocks noChangeShapeType="1"/>
          </p:cNvSpPr>
          <p:nvPr/>
        </p:nvSpPr>
        <p:spPr bwMode="auto">
          <a:xfrm flipH="1">
            <a:off x="2667001" y="4714523"/>
            <a:ext cx="342900" cy="186267"/>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13" name="Line 11"/>
          <p:cNvSpPr>
            <a:spLocks noChangeShapeType="1"/>
          </p:cNvSpPr>
          <p:nvPr/>
        </p:nvSpPr>
        <p:spPr bwMode="auto">
          <a:xfrm flipH="1">
            <a:off x="3124200" y="4172656"/>
            <a:ext cx="286456" cy="270933"/>
          </a:xfrm>
          <a:prstGeom prst="line">
            <a:avLst/>
          </a:prstGeom>
          <a:noFill/>
          <a:ln w="28575">
            <a:solidFill>
              <a:schemeClr val="tx1"/>
            </a:solidFill>
            <a:round/>
            <a:headEnd type="none" w="sm" len="sm"/>
            <a:tailEnd type="stealth" w="med" len="lg"/>
          </a:ln>
          <a:extLst>
            <a:ext uri="{909E8E84-426E-40dd-AFC4-6F175D3DCCD1}">
              <a14:hiddenFill xmlns="" xmlns:a14="http://schemas.microsoft.com/office/drawing/2010/main">
                <a:noFill/>
              </a14:hiddenFill>
            </a:ext>
          </a:extLst>
        </p:spPr>
        <p:txBody>
          <a:bodyPr/>
          <a:lstStyle/>
          <a:p>
            <a:endParaRPr lang="en-US" sz="1600"/>
          </a:p>
        </p:txBody>
      </p:sp>
      <p:sp>
        <p:nvSpPr>
          <p:cNvPr id="14" name="Line 12"/>
          <p:cNvSpPr>
            <a:spLocks noChangeShapeType="1"/>
          </p:cNvSpPr>
          <p:nvPr/>
        </p:nvSpPr>
        <p:spPr bwMode="auto">
          <a:xfrm flipH="1">
            <a:off x="3105856" y="4104923"/>
            <a:ext cx="818444" cy="440267"/>
          </a:xfrm>
          <a:prstGeom prst="line">
            <a:avLst/>
          </a:prstGeom>
          <a:noFill/>
          <a:ln w="28575">
            <a:solidFill>
              <a:schemeClr val="tx1"/>
            </a:solidFill>
            <a:round/>
            <a:headEnd type="none" w="sm" len="sm"/>
            <a:tailEnd type="stealth" w="med" len="lg"/>
          </a:ln>
          <a:extLst>
            <a:ext uri="{909E8E84-426E-40dd-AFC4-6F175D3DCCD1}">
              <a14:hiddenFill xmlns="" xmlns:a14="http://schemas.microsoft.com/office/drawing/2010/main">
                <a:noFill/>
              </a14:hiddenFill>
            </a:ext>
          </a:extLst>
        </p:spPr>
        <p:txBody>
          <a:bodyPr/>
          <a:lstStyle/>
          <a:p>
            <a:endParaRPr lang="en-US" sz="1600"/>
          </a:p>
        </p:txBody>
      </p:sp>
      <p:sp>
        <p:nvSpPr>
          <p:cNvPr id="15" name="Line 13"/>
          <p:cNvSpPr>
            <a:spLocks noChangeShapeType="1"/>
          </p:cNvSpPr>
          <p:nvPr/>
        </p:nvSpPr>
        <p:spPr bwMode="auto">
          <a:xfrm flipH="1">
            <a:off x="3220156" y="4477456"/>
            <a:ext cx="818444" cy="118533"/>
          </a:xfrm>
          <a:prstGeom prst="line">
            <a:avLst/>
          </a:prstGeom>
          <a:noFill/>
          <a:ln w="28575">
            <a:solidFill>
              <a:schemeClr val="tx1"/>
            </a:solidFill>
            <a:round/>
            <a:headEnd type="none" w="sm" len="sm"/>
            <a:tailEnd type="stealth" w="med" len="lg"/>
          </a:ln>
          <a:extLst>
            <a:ext uri="{909E8E84-426E-40dd-AFC4-6F175D3DCCD1}">
              <a14:hiddenFill xmlns="" xmlns:a14="http://schemas.microsoft.com/office/drawing/2010/main">
                <a:noFill/>
              </a14:hiddenFill>
            </a:ext>
          </a:extLst>
        </p:spPr>
        <p:txBody>
          <a:bodyPr/>
          <a:lstStyle/>
          <a:p>
            <a:endParaRPr lang="en-US" sz="1600"/>
          </a:p>
        </p:txBody>
      </p:sp>
      <p:sp>
        <p:nvSpPr>
          <p:cNvPr id="16" name="Line 14"/>
          <p:cNvSpPr>
            <a:spLocks noChangeShapeType="1"/>
          </p:cNvSpPr>
          <p:nvPr/>
        </p:nvSpPr>
        <p:spPr bwMode="auto">
          <a:xfrm>
            <a:off x="5613400" y="4397022"/>
            <a:ext cx="330200" cy="198967"/>
          </a:xfrm>
          <a:prstGeom prst="line">
            <a:avLst/>
          </a:prstGeom>
          <a:noFill/>
          <a:ln w="28575">
            <a:solidFill>
              <a:schemeClr val="tx1"/>
            </a:solidFill>
            <a:round/>
            <a:headEnd type="none" w="sm" len="sm"/>
            <a:tailEnd type="stealth" w="med" len="lg"/>
          </a:ln>
          <a:extLst>
            <a:ext uri="{909E8E84-426E-40dd-AFC4-6F175D3DCCD1}">
              <a14:hiddenFill xmlns="" xmlns:a14="http://schemas.microsoft.com/office/drawing/2010/main">
                <a:noFill/>
              </a14:hiddenFill>
            </a:ext>
          </a:extLst>
        </p:spPr>
        <p:txBody>
          <a:bodyPr/>
          <a:lstStyle/>
          <a:p>
            <a:endParaRPr lang="en-US" sz="1600"/>
          </a:p>
        </p:txBody>
      </p:sp>
      <p:sp>
        <p:nvSpPr>
          <p:cNvPr id="17" name="Line 15"/>
          <p:cNvSpPr>
            <a:spLocks noChangeShapeType="1"/>
          </p:cNvSpPr>
          <p:nvPr/>
        </p:nvSpPr>
        <p:spPr bwMode="auto">
          <a:xfrm>
            <a:off x="5791200" y="3867856"/>
            <a:ext cx="438856" cy="626533"/>
          </a:xfrm>
          <a:prstGeom prst="line">
            <a:avLst/>
          </a:prstGeom>
          <a:noFill/>
          <a:ln w="28575">
            <a:solidFill>
              <a:schemeClr val="tx1"/>
            </a:solidFill>
            <a:round/>
            <a:headEnd type="none" w="sm" len="sm"/>
            <a:tailEnd type="stealth" w="med" len="lg"/>
          </a:ln>
          <a:extLst>
            <a:ext uri="{909E8E84-426E-40dd-AFC4-6F175D3DCCD1}">
              <a14:hiddenFill xmlns="" xmlns:a14="http://schemas.microsoft.com/office/drawing/2010/main">
                <a:noFill/>
              </a14:hiddenFill>
            </a:ext>
          </a:extLst>
        </p:spPr>
        <p:txBody>
          <a:bodyPr/>
          <a:lstStyle/>
          <a:p>
            <a:endParaRPr lang="en-US" sz="1600"/>
          </a:p>
        </p:txBody>
      </p:sp>
      <p:sp>
        <p:nvSpPr>
          <p:cNvPr id="18" name="Line 16"/>
          <p:cNvSpPr>
            <a:spLocks noChangeShapeType="1"/>
          </p:cNvSpPr>
          <p:nvPr/>
        </p:nvSpPr>
        <p:spPr bwMode="auto">
          <a:xfrm>
            <a:off x="5562600" y="4155723"/>
            <a:ext cx="598311" cy="445911"/>
          </a:xfrm>
          <a:prstGeom prst="line">
            <a:avLst/>
          </a:prstGeom>
          <a:noFill/>
          <a:ln w="28575">
            <a:solidFill>
              <a:schemeClr val="tx1"/>
            </a:solidFill>
            <a:round/>
            <a:headEnd type="none" w="sm" len="sm"/>
            <a:tailEnd type="stealth" w="med" len="lg"/>
          </a:ln>
          <a:extLst>
            <a:ext uri="{909E8E84-426E-40dd-AFC4-6F175D3DCCD1}">
              <a14:hiddenFill xmlns="" xmlns:a14="http://schemas.microsoft.com/office/drawing/2010/main">
                <a:noFill/>
              </a14:hiddenFill>
            </a:ext>
          </a:extLst>
        </p:spPr>
        <p:txBody>
          <a:bodyPr/>
          <a:lstStyle/>
          <a:p>
            <a:endParaRPr lang="en-US" sz="1600"/>
          </a:p>
        </p:txBody>
      </p:sp>
      <p:sp>
        <p:nvSpPr>
          <p:cNvPr id="19" name="Line 17"/>
          <p:cNvSpPr>
            <a:spLocks noChangeShapeType="1"/>
          </p:cNvSpPr>
          <p:nvPr/>
        </p:nvSpPr>
        <p:spPr bwMode="auto">
          <a:xfrm>
            <a:off x="6372578" y="4464756"/>
            <a:ext cx="419100" cy="279400"/>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20" name="Line 18"/>
          <p:cNvSpPr>
            <a:spLocks noChangeShapeType="1"/>
          </p:cNvSpPr>
          <p:nvPr/>
        </p:nvSpPr>
        <p:spPr bwMode="auto">
          <a:xfrm>
            <a:off x="6338712" y="4713111"/>
            <a:ext cx="314678" cy="222956"/>
          </a:xfrm>
          <a:prstGeom prst="line">
            <a:avLst/>
          </a:prstGeom>
          <a:noFill/>
          <a:ln w="28575">
            <a:solidFill>
              <a:schemeClr val="tx1"/>
            </a:solidFill>
            <a:round/>
            <a:headEnd type="none" w="sm" len="sm"/>
            <a:tailEnd type="none" w="sm" len="sm"/>
          </a:ln>
          <a:extLst>
            <a:ext uri="{909E8E84-426E-40dd-AFC4-6F175D3DCCD1}">
              <a14:hiddenFill xmlns="" xmlns:a14="http://schemas.microsoft.com/office/drawing/2010/main">
                <a:noFill/>
              </a14:hiddenFill>
            </a:ext>
          </a:extLst>
        </p:spPr>
        <p:txBody>
          <a:bodyPr/>
          <a:lstStyle/>
          <a:p>
            <a:endParaRPr lang="en-US" sz="1600"/>
          </a:p>
        </p:txBody>
      </p:sp>
      <p:sp>
        <p:nvSpPr>
          <p:cNvPr id="21" name="Rectangle 19"/>
          <p:cNvSpPr>
            <a:spLocks noChangeArrowheads="1"/>
          </p:cNvSpPr>
          <p:nvPr/>
        </p:nvSpPr>
        <p:spPr bwMode="auto">
          <a:xfrm>
            <a:off x="1524000" y="4986867"/>
            <a:ext cx="2000956" cy="465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1844" tIns="40923" rIns="81844" bIns="40923">
            <a:spAutoFit/>
          </a:bodyPr>
          <a:lstStyle>
            <a:lvl1pPr defTabSz="762000">
              <a:spcBef>
                <a:spcPct val="20000"/>
              </a:spcBef>
              <a:buClr>
                <a:schemeClr val="tx2"/>
              </a:buClr>
              <a:buSzPct val="150000"/>
              <a:buChar char="•"/>
              <a:defRPr sz="3200" b="1">
                <a:solidFill>
                  <a:schemeClr val="tx1"/>
                </a:solidFill>
                <a:latin typeface="Arial" charset="0"/>
              </a:defRPr>
            </a:lvl1pPr>
            <a:lvl2pPr marL="742950" indent="-285750" defTabSz="762000">
              <a:spcBef>
                <a:spcPct val="20000"/>
              </a:spcBef>
              <a:buChar char="–"/>
              <a:defRPr sz="3200" b="1">
                <a:solidFill>
                  <a:schemeClr val="tx1"/>
                </a:solidFill>
                <a:latin typeface="Arial" charset="0"/>
              </a:defRPr>
            </a:lvl2pPr>
            <a:lvl3pPr marL="1143000" indent="-228600" defTabSz="762000">
              <a:spcBef>
                <a:spcPct val="20000"/>
              </a:spcBef>
              <a:buClr>
                <a:schemeClr val="tx2"/>
              </a:buClr>
              <a:buSzPct val="150000"/>
              <a:buChar char="•"/>
              <a:defRPr sz="3200" b="1">
                <a:solidFill>
                  <a:schemeClr val="tx1"/>
                </a:solidFill>
                <a:latin typeface="Arial" charset="0"/>
              </a:defRPr>
            </a:lvl3pPr>
            <a:lvl4pPr marL="1600200" indent="-228600" defTabSz="762000">
              <a:spcBef>
                <a:spcPct val="20000"/>
              </a:spcBef>
              <a:buChar char="–"/>
              <a:defRPr sz="3200" b="1">
                <a:solidFill>
                  <a:schemeClr val="tx1"/>
                </a:solidFill>
                <a:latin typeface="Arial" charset="0"/>
              </a:defRPr>
            </a:lvl4pPr>
            <a:lvl5pPr marL="2057400" indent="-228600" defTabSz="762000">
              <a:spcBef>
                <a:spcPct val="20000"/>
              </a:spcBef>
              <a:buChar char="»"/>
              <a:defRPr sz="3200" b="1">
                <a:solidFill>
                  <a:schemeClr val="tx1"/>
                </a:solidFill>
                <a:latin typeface="Arial" charset="0"/>
              </a:defRPr>
            </a:lvl5pPr>
            <a:lvl6pPr marL="2514600" indent="-228600" defTabSz="762000" eaLnBrk="0" fontAlgn="base" hangingPunct="0">
              <a:spcBef>
                <a:spcPct val="20000"/>
              </a:spcBef>
              <a:spcAft>
                <a:spcPct val="0"/>
              </a:spcAft>
              <a:buChar char="»"/>
              <a:defRPr sz="3200" b="1">
                <a:solidFill>
                  <a:schemeClr val="tx1"/>
                </a:solidFill>
                <a:latin typeface="Arial" charset="0"/>
              </a:defRPr>
            </a:lvl6pPr>
            <a:lvl7pPr marL="2971800" indent="-228600" defTabSz="762000" eaLnBrk="0" fontAlgn="base" hangingPunct="0">
              <a:spcBef>
                <a:spcPct val="20000"/>
              </a:spcBef>
              <a:spcAft>
                <a:spcPct val="0"/>
              </a:spcAft>
              <a:buChar char="»"/>
              <a:defRPr sz="3200" b="1">
                <a:solidFill>
                  <a:schemeClr val="tx1"/>
                </a:solidFill>
                <a:latin typeface="Arial" charset="0"/>
              </a:defRPr>
            </a:lvl7pPr>
            <a:lvl8pPr marL="3429000" indent="-228600" defTabSz="762000" eaLnBrk="0" fontAlgn="base" hangingPunct="0">
              <a:spcBef>
                <a:spcPct val="20000"/>
              </a:spcBef>
              <a:spcAft>
                <a:spcPct val="0"/>
              </a:spcAft>
              <a:buChar char="»"/>
              <a:defRPr sz="3200" b="1">
                <a:solidFill>
                  <a:schemeClr val="tx1"/>
                </a:solidFill>
                <a:latin typeface="Arial" charset="0"/>
              </a:defRPr>
            </a:lvl8pPr>
            <a:lvl9pPr marL="3886200" indent="-228600" defTabSz="762000" eaLnBrk="0" fontAlgn="base" hangingPunct="0">
              <a:spcBef>
                <a:spcPct val="20000"/>
              </a:spcBef>
              <a:spcAft>
                <a:spcPct val="0"/>
              </a:spcAft>
              <a:buChar char="»"/>
              <a:defRPr sz="3200" b="1">
                <a:solidFill>
                  <a:schemeClr val="tx1"/>
                </a:solidFill>
                <a:latin typeface="Arial" charset="0"/>
              </a:defRPr>
            </a:lvl9pPr>
          </a:lstStyle>
          <a:p>
            <a:pPr>
              <a:spcBef>
                <a:spcPct val="50000"/>
              </a:spcBef>
              <a:buClrTx/>
              <a:buSzTx/>
              <a:buFontTx/>
              <a:buNone/>
            </a:pPr>
            <a:r>
              <a:rPr lang="en-US" altLang="en-US" sz="2489">
                <a:ea typeface="Arial" charset="0"/>
                <a:cs typeface="Arial" charset="0"/>
              </a:rPr>
              <a:t>Recovery</a:t>
            </a:r>
          </a:p>
        </p:txBody>
      </p:sp>
      <p:sp>
        <p:nvSpPr>
          <p:cNvPr id="22" name="Rectangle 20"/>
          <p:cNvSpPr>
            <a:spLocks noChangeArrowheads="1"/>
          </p:cNvSpPr>
          <p:nvPr/>
        </p:nvSpPr>
        <p:spPr bwMode="auto">
          <a:xfrm>
            <a:off x="6763456" y="4999568"/>
            <a:ext cx="1542344" cy="46569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81844" tIns="40923" rIns="81844" bIns="40923">
            <a:spAutoFit/>
          </a:bodyPr>
          <a:lstStyle>
            <a:lvl1pPr defTabSz="762000">
              <a:spcBef>
                <a:spcPct val="20000"/>
              </a:spcBef>
              <a:buClr>
                <a:schemeClr val="tx2"/>
              </a:buClr>
              <a:buSzPct val="150000"/>
              <a:buChar char="•"/>
              <a:defRPr sz="3200" b="1">
                <a:solidFill>
                  <a:schemeClr val="tx1"/>
                </a:solidFill>
                <a:latin typeface="Arial" charset="0"/>
              </a:defRPr>
            </a:lvl1pPr>
            <a:lvl2pPr marL="742950" indent="-285750" defTabSz="762000">
              <a:spcBef>
                <a:spcPct val="20000"/>
              </a:spcBef>
              <a:buChar char="–"/>
              <a:defRPr sz="3200" b="1">
                <a:solidFill>
                  <a:schemeClr val="tx1"/>
                </a:solidFill>
                <a:latin typeface="Arial" charset="0"/>
              </a:defRPr>
            </a:lvl2pPr>
            <a:lvl3pPr marL="1143000" indent="-228600" defTabSz="762000">
              <a:spcBef>
                <a:spcPct val="20000"/>
              </a:spcBef>
              <a:buClr>
                <a:schemeClr val="tx2"/>
              </a:buClr>
              <a:buSzPct val="150000"/>
              <a:buChar char="•"/>
              <a:defRPr sz="3200" b="1">
                <a:solidFill>
                  <a:schemeClr val="tx1"/>
                </a:solidFill>
                <a:latin typeface="Arial" charset="0"/>
              </a:defRPr>
            </a:lvl3pPr>
            <a:lvl4pPr marL="1600200" indent="-228600" defTabSz="762000">
              <a:spcBef>
                <a:spcPct val="20000"/>
              </a:spcBef>
              <a:buChar char="–"/>
              <a:defRPr sz="3200" b="1">
                <a:solidFill>
                  <a:schemeClr val="tx1"/>
                </a:solidFill>
                <a:latin typeface="Arial" charset="0"/>
              </a:defRPr>
            </a:lvl4pPr>
            <a:lvl5pPr marL="2057400" indent="-228600" defTabSz="762000">
              <a:spcBef>
                <a:spcPct val="20000"/>
              </a:spcBef>
              <a:buChar char="»"/>
              <a:defRPr sz="3200" b="1">
                <a:solidFill>
                  <a:schemeClr val="tx1"/>
                </a:solidFill>
                <a:latin typeface="Arial" charset="0"/>
              </a:defRPr>
            </a:lvl5pPr>
            <a:lvl6pPr marL="2514600" indent="-228600" defTabSz="762000" eaLnBrk="0" fontAlgn="base" hangingPunct="0">
              <a:spcBef>
                <a:spcPct val="20000"/>
              </a:spcBef>
              <a:spcAft>
                <a:spcPct val="0"/>
              </a:spcAft>
              <a:buChar char="»"/>
              <a:defRPr sz="3200" b="1">
                <a:solidFill>
                  <a:schemeClr val="tx1"/>
                </a:solidFill>
                <a:latin typeface="Arial" charset="0"/>
              </a:defRPr>
            </a:lvl6pPr>
            <a:lvl7pPr marL="2971800" indent="-228600" defTabSz="762000" eaLnBrk="0" fontAlgn="base" hangingPunct="0">
              <a:spcBef>
                <a:spcPct val="20000"/>
              </a:spcBef>
              <a:spcAft>
                <a:spcPct val="0"/>
              </a:spcAft>
              <a:buChar char="»"/>
              <a:defRPr sz="3200" b="1">
                <a:solidFill>
                  <a:schemeClr val="tx1"/>
                </a:solidFill>
                <a:latin typeface="Arial" charset="0"/>
              </a:defRPr>
            </a:lvl7pPr>
            <a:lvl8pPr marL="3429000" indent="-228600" defTabSz="762000" eaLnBrk="0" fontAlgn="base" hangingPunct="0">
              <a:spcBef>
                <a:spcPct val="20000"/>
              </a:spcBef>
              <a:spcAft>
                <a:spcPct val="0"/>
              </a:spcAft>
              <a:buChar char="»"/>
              <a:defRPr sz="3200" b="1">
                <a:solidFill>
                  <a:schemeClr val="tx1"/>
                </a:solidFill>
                <a:latin typeface="Arial" charset="0"/>
              </a:defRPr>
            </a:lvl8pPr>
            <a:lvl9pPr marL="3886200" indent="-228600" defTabSz="762000" eaLnBrk="0" fontAlgn="base" hangingPunct="0">
              <a:spcBef>
                <a:spcPct val="20000"/>
              </a:spcBef>
              <a:spcAft>
                <a:spcPct val="0"/>
              </a:spcAft>
              <a:buChar char="»"/>
              <a:defRPr sz="3200" b="1">
                <a:solidFill>
                  <a:schemeClr val="tx1"/>
                </a:solidFill>
                <a:latin typeface="Arial" charset="0"/>
              </a:defRPr>
            </a:lvl9pPr>
          </a:lstStyle>
          <a:p>
            <a:pPr>
              <a:spcBef>
                <a:spcPct val="50000"/>
              </a:spcBef>
              <a:buClrTx/>
              <a:buSzTx/>
              <a:buFontTx/>
              <a:buNone/>
            </a:pPr>
            <a:r>
              <a:rPr lang="en-US" altLang="en-US" sz="2489">
                <a:ea typeface="Arial" charset="0"/>
                <a:cs typeface="Arial" charset="0"/>
              </a:rPr>
              <a:t>Death</a:t>
            </a:r>
          </a:p>
        </p:txBody>
      </p:sp>
      <p:sp>
        <p:nvSpPr>
          <p:cNvPr id="23" name="Arc 21"/>
          <p:cNvSpPr>
            <a:spLocks/>
          </p:cNvSpPr>
          <p:nvPr/>
        </p:nvSpPr>
        <p:spPr bwMode="auto">
          <a:xfrm>
            <a:off x="2991556" y="2987323"/>
            <a:ext cx="571500" cy="118533"/>
          </a:xfrm>
          <a:custGeom>
            <a:avLst/>
            <a:gdLst>
              <a:gd name="T0" fmla="*/ 2147483646 w 21600"/>
              <a:gd name="T1" fmla="*/ 0 h 21600"/>
              <a:gd name="T2" fmla="*/ 0 w 21600"/>
              <a:gd name="T3" fmla="*/ 2147483646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8575" cap="rnd">
            <a:solidFill>
              <a:schemeClr val="tx1"/>
            </a:solidFill>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24" name="Arc 22"/>
          <p:cNvSpPr>
            <a:spLocks/>
          </p:cNvSpPr>
          <p:nvPr/>
        </p:nvSpPr>
        <p:spPr bwMode="auto">
          <a:xfrm>
            <a:off x="3564467" y="2987323"/>
            <a:ext cx="1666523" cy="84667"/>
          </a:xfrm>
          <a:custGeom>
            <a:avLst/>
            <a:gdLst>
              <a:gd name="T0" fmla="*/ 2147483646 w 21983"/>
              <a:gd name="T1" fmla="*/ 2147483646 h 21600"/>
              <a:gd name="T2" fmla="*/ 0 w 21983"/>
              <a:gd name="T3" fmla="*/ 0 h 21600"/>
              <a:gd name="T4" fmla="*/ 2147483646 w 21983"/>
              <a:gd name="T5" fmla="*/ 0 h 21600"/>
              <a:gd name="T6" fmla="*/ 0 60000 65536"/>
              <a:gd name="T7" fmla="*/ 0 60000 65536"/>
              <a:gd name="T8" fmla="*/ 0 60000 65536"/>
              <a:gd name="T9" fmla="*/ 0 w 21983"/>
              <a:gd name="T10" fmla="*/ 0 h 21600"/>
              <a:gd name="T11" fmla="*/ 21983 w 21983"/>
              <a:gd name="T12" fmla="*/ 21600 h 21600"/>
            </a:gdLst>
            <a:ahLst/>
            <a:cxnLst>
              <a:cxn ang="T6">
                <a:pos x="T0" y="T1"/>
              </a:cxn>
              <a:cxn ang="T7">
                <a:pos x="T2" y="T3"/>
              </a:cxn>
              <a:cxn ang="T8">
                <a:pos x="T4" y="T5"/>
              </a:cxn>
            </a:cxnLst>
            <a:rect l="T9" t="T10" r="T11" b="T12"/>
            <a:pathLst>
              <a:path w="21983" h="21600" fill="none" extrusionOk="0">
                <a:moveTo>
                  <a:pt x="21982" y="21596"/>
                </a:moveTo>
                <a:cubicBezTo>
                  <a:pt x="21855" y="21598"/>
                  <a:pt x="21727" y="21599"/>
                  <a:pt x="21600" y="21600"/>
                </a:cubicBezTo>
                <a:cubicBezTo>
                  <a:pt x="9670" y="21600"/>
                  <a:pt x="0" y="11929"/>
                  <a:pt x="0" y="0"/>
                </a:cubicBezTo>
              </a:path>
              <a:path w="21983" h="21600" stroke="0" extrusionOk="0">
                <a:moveTo>
                  <a:pt x="21982" y="21596"/>
                </a:moveTo>
                <a:cubicBezTo>
                  <a:pt x="21855" y="21598"/>
                  <a:pt x="21727" y="21599"/>
                  <a:pt x="21600" y="21600"/>
                </a:cubicBezTo>
                <a:cubicBezTo>
                  <a:pt x="9670" y="21600"/>
                  <a:pt x="0" y="11929"/>
                  <a:pt x="0" y="0"/>
                </a:cubicBezTo>
                <a:lnTo>
                  <a:pt x="21600" y="0"/>
                </a:lnTo>
                <a:lnTo>
                  <a:pt x="21982" y="21596"/>
                </a:lnTo>
                <a:close/>
              </a:path>
            </a:pathLst>
          </a:custGeom>
          <a:noFill/>
          <a:ln w="28575" cap="rnd">
            <a:solidFill>
              <a:schemeClr val="tx1"/>
            </a:solidFill>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25" name="Arc 23"/>
          <p:cNvSpPr>
            <a:spLocks/>
          </p:cNvSpPr>
          <p:nvPr/>
        </p:nvSpPr>
        <p:spPr bwMode="auto">
          <a:xfrm>
            <a:off x="5201356" y="2902656"/>
            <a:ext cx="762000" cy="186267"/>
          </a:xfrm>
          <a:custGeom>
            <a:avLst/>
            <a:gdLst>
              <a:gd name="T0" fmla="*/ 2147483646 w 21600"/>
              <a:gd name="T1" fmla="*/ 0 h 21600"/>
              <a:gd name="T2" fmla="*/ 0 w 21600"/>
              <a:gd name="T3" fmla="*/ 2147483646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0"/>
                </a:moveTo>
                <a:cubicBezTo>
                  <a:pt x="21600" y="11929"/>
                  <a:pt x="11929" y="21599"/>
                  <a:pt x="0" y="21600"/>
                </a:cubicBezTo>
              </a:path>
              <a:path w="21600" h="21600" stroke="0" extrusionOk="0">
                <a:moveTo>
                  <a:pt x="21600" y="0"/>
                </a:moveTo>
                <a:cubicBezTo>
                  <a:pt x="21600" y="11929"/>
                  <a:pt x="11929" y="21599"/>
                  <a:pt x="0" y="21600"/>
                </a:cubicBezTo>
                <a:lnTo>
                  <a:pt x="0" y="0"/>
                </a:lnTo>
                <a:lnTo>
                  <a:pt x="21600" y="0"/>
                </a:lnTo>
                <a:close/>
              </a:path>
            </a:pathLst>
          </a:custGeom>
          <a:noFill/>
          <a:ln w="28575" cap="rnd">
            <a:solidFill>
              <a:schemeClr val="tx1"/>
            </a:solidFill>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26" name="Arc 24"/>
          <p:cNvSpPr>
            <a:spLocks/>
          </p:cNvSpPr>
          <p:nvPr/>
        </p:nvSpPr>
        <p:spPr bwMode="auto">
          <a:xfrm>
            <a:off x="5945012" y="2902656"/>
            <a:ext cx="419100" cy="203200"/>
          </a:xfrm>
          <a:custGeom>
            <a:avLst/>
            <a:gdLst>
              <a:gd name="T0" fmla="*/ 2147483646 w 21600"/>
              <a:gd name="T1" fmla="*/ 2147483646 h 21600"/>
              <a:gd name="T2" fmla="*/ 0 w 21600"/>
              <a:gd name="T3" fmla="*/ 0 h 21600"/>
              <a:gd name="T4" fmla="*/ 2147483646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lnTo>
                  <a:pt x="21600" y="21600"/>
                </a:lnTo>
                <a:close/>
              </a:path>
            </a:pathLst>
          </a:custGeom>
          <a:noFill/>
          <a:ln w="28575" cap="rnd">
            <a:solidFill>
              <a:schemeClr val="tx1"/>
            </a:solidFill>
            <a:round/>
            <a:headEnd type="none" w="sm" len="sm"/>
            <a:tailEnd type="none" w="sm" len="sm"/>
          </a:ln>
          <a:extLst>
            <a:ext uri="{909E8E84-426E-40dd-AFC4-6F175D3DCCD1}">
              <a14:hiddenFill xmlns="" xmlns:a14="http://schemas.microsoft.com/office/drawing/2010/main">
                <a:solidFill>
                  <a:srgbClr val="FFFFFF"/>
                </a:solidFill>
              </a14:hiddenFill>
            </a:ext>
          </a:extLst>
        </p:spPr>
        <p:txBody>
          <a:bodyPr/>
          <a:lstStyle/>
          <a:p>
            <a:endParaRPr lang="en-US" sz="1600"/>
          </a:p>
        </p:txBody>
      </p:sp>
      <p:sp>
        <p:nvSpPr>
          <p:cNvPr id="27" name="Rectangle 25"/>
          <p:cNvSpPr>
            <a:spLocks noChangeArrowheads="1"/>
          </p:cNvSpPr>
          <p:nvPr/>
        </p:nvSpPr>
        <p:spPr bwMode="auto">
          <a:xfrm>
            <a:off x="3048000" y="3309056"/>
            <a:ext cx="3200400" cy="1040280"/>
          </a:xfrm>
          <a:prstGeom prst="rect">
            <a:avLst/>
          </a:prstGeom>
          <a:solidFill>
            <a:srgbClr val="CCFFFF"/>
          </a:solidFill>
          <a:ln w="28575">
            <a:solidFill>
              <a:schemeClr val="tx1"/>
            </a:solidFill>
            <a:miter lim="800000"/>
            <a:headEnd/>
            <a:tailEnd/>
          </a:ln>
        </p:spPr>
        <p:txBody>
          <a:bodyPr lIns="81844" tIns="40923" rIns="81844" bIns="40923">
            <a:spAutoFit/>
          </a:bodyPr>
          <a:lstStyle>
            <a:lvl1pPr defTabSz="762000">
              <a:spcBef>
                <a:spcPct val="20000"/>
              </a:spcBef>
              <a:buClr>
                <a:schemeClr val="tx2"/>
              </a:buClr>
              <a:buSzPct val="150000"/>
              <a:buChar char="•"/>
              <a:defRPr sz="3200" b="1">
                <a:solidFill>
                  <a:schemeClr val="tx1"/>
                </a:solidFill>
                <a:latin typeface="Arial" charset="0"/>
              </a:defRPr>
            </a:lvl1pPr>
            <a:lvl2pPr marL="742950" indent="-285750" defTabSz="762000">
              <a:spcBef>
                <a:spcPct val="20000"/>
              </a:spcBef>
              <a:buChar char="–"/>
              <a:defRPr sz="3200" b="1">
                <a:solidFill>
                  <a:schemeClr val="tx1"/>
                </a:solidFill>
                <a:latin typeface="Arial" charset="0"/>
              </a:defRPr>
            </a:lvl2pPr>
            <a:lvl3pPr marL="1143000" indent="-228600" defTabSz="762000">
              <a:spcBef>
                <a:spcPct val="20000"/>
              </a:spcBef>
              <a:buClr>
                <a:schemeClr val="tx2"/>
              </a:buClr>
              <a:buSzPct val="150000"/>
              <a:buChar char="•"/>
              <a:defRPr sz="3200" b="1">
                <a:solidFill>
                  <a:schemeClr val="tx1"/>
                </a:solidFill>
                <a:latin typeface="Arial" charset="0"/>
              </a:defRPr>
            </a:lvl3pPr>
            <a:lvl4pPr marL="1600200" indent="-228600" defTabSz="762000">
              <a:spcBef>
                <a:spcPct val="20000"/>
              </a:spcBef>
              <a:buChar char="–"/>
              <a:defRPr sz="3200" b="1">
                <a:solidFill>
                  <a:schemeClr val="tx1"/>
                </a:solidFill>
                <a:latin typeface="Arial" charset="0"/>
              </a:defRPr>
            </a:lvl4pPr>
            <a:lvl5pPr marL="2057400" indent="-228600" defTabSz="762000">
              <a:spcBef>
                <a:spcPct val="20000"/>
              </a:spcBef>
              <a:buChar char="»"/>
              <a:defRPr sz="3200" b="1">
                <a:solidFill>
                  <a:schemeClr val="tx1"/>
                </a:solidFill>
                <a:latin typeface="Arial" charset="0"/>
              </a:defRPr>
            </a:lvl5pPr>
            <a:lvl6pPr marL="2514600" indent="-228600" defTabSz="762000" eaLnBrk="0" fontAlgn="base" hangingPunct="0">
              <a:spcBef>
                <a:spcPct val="20000"/>
              </a:spcBef>
              <a:spcAft>
                <a:spcPct val="0"/>
              </a:spcAft>
              <a:buChar char="»"/>
              <a:defRPr sz="3200" b="1">
                <a:solidFill>
                  <a:schemeClr val="tx1"/>
                </a:solidFill>
                <a:latin typeface="Arial" charset="0"/>
              </a:defRPr>
            </a:lvl6pPr>
            <a:lvl7pPr marL="2971800" indent="-228600" defTabSz="762000" eaLnBrk="0" fontAlgn="base" hangingPunct="0">
              <a:spcBef>
                <a:spcPct val="20000"/>
              </a:spcBef>
              <a:spcAft>
                <a:spcPct val="0"/>
              </a:spcAft>
              <a:buChar char="»"/>
              <a:defRPr sz="3200" b="1">
                <a:solidFill>
                  <a:schemeClr val="tx1"/>
                </a:solidFill>
                <a:latin typeface="Arial" charset="0"/>
              </a:defRPr>
            </a:lvl7pPr>
            <a:lvl8pPr marL="3429000" indent="-228600" defTabSz="762000" eaLnBrk="0" fontAlgn="base" hangingPunct="0">
              <a:spcBef>
                <a:spcPct val="20000"/>
              </a:spcBef>
              <a:spcAft>
                <a:spcPct val="0"/>
              </a:spcAft>
              <a:buChar char="»"/>
              <a:defRPr sz="3200" b="1">
                <a:solidFill>
                  <a:schemeClr val="tx1"/>
                </a:solidFill>
                <a:latin typeface="Arial" charset="0"/>
              </a:defRPr>
            </a:lvl8pPr>
            <a:lvl9pPr marL="3886200" indent="-228600" defTabSz="762000" eaLnBrk="0" fontAlgn="base" hangingPunct="0">
              <a:spcBef>
                <a:spcPct val="20000"/>
              </a:spcBef>
              <a:spcAft>
                <a:spcPct val="0"/>
              </a:spcAft>
              <a:buChar char="»"/>
              <a:defRPr sz="3200" b="1">
                <a:solidFill>
                  <a:schemeClr val="tx1"/>
                </a:solidFill>
                <a:latin typeface="Arial" charset="0"/>
              </a:defRPr>
            </a:lvl9pPr>
          </a:lstStyle>
          <a:p>
            <a:pPr algn="ctr">
              <a:spcBef>
                <a:spcPct val="50000"/>
              </a:spcBef>
              <a:buClrTx/>
              <a:buSzTx/>
              <a:buFontTx/>
              <a:buNone/>
            </a:pPr>
            <a:r>
              <a:rPr lang="en-US" altLang="en-US" sz="2489" dirty="0">
                <a:solidFill>
                  <a:srgbClr val="000000"/>
                </a:solidFill>
                <a:ea typeface="Arial" charset="0"/>
                <a:cs typeface="Arial" charset="0"/>
              </a:rPr>
              <a:t>Prevalence Pool</a:t>
            </a:r>
          </a:p>
          <a:p>
            <a:pPr>
              <a:spcBef>
                <a:spcPct val="50000"/>
              </a:spcBef>
              <a:buClrTx/>
              <a:buSzTx/>
              <a:buFontTx/>
              <a:buNone/>
            </a:pPr>
            <a:endParaRPr lang="en-US" altLang="en-US" sz="2489" dirty="0">
              <a:solidFill>
                <a:srgbClr val="000000"/>
              </a:solidFill>
              <a:ea typeface="Arial" charset="0"/>
              <a:cs typeface="Arial" charset="0"/>
            </a:endParaRPr>
          </a:p>
        </p:txBody>
      </p:sp>
    </p:spTree>
    <p:extLst>
      <p:ext uri="{BB962C8B-B14F-4D97-AF65-F5344CB8AC3E}">
        <p14:creationId xmlns:p14="http://schemas.microsoft.com/office/powerpoint/2010/main" val="16831494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2000"/>
                                        <p:tgtEl>
                                          <p:spTgt spid="1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2000"/>
                                        <p:tgtEl>
                                          <p:spTgt spid="18"/>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animBg="1"/>
      <p:bldP spid="1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457200" y="277813"/>
            <a:ext cx="8686800" cy="1139825"/>
          </a:xfrm>
        </p:spPr>
        <p:txBody>
          <a:bodyPr/>
          <a:lstStyle/>
          <a:p>
            <a:r>
              <a:rPr lang="en-US" altLang="en-US" dirty="0"/>
              <a:t>Incidence and prevalence</a:t>
            </a:r>
          </a:p>
        </p:txBody>
      </p:sp>
      <p:sp>
        <p:nvSpPr>
          <p:cNvPr id="96259" name="Rectangle 3"/>
          <p:cNvSpPr>
            <a:spLocks noGrp="1" noChangeArrowheads="1"/>
          </p:cNvSpPr>
          <p:nvPr>
            <p:ph type="body" sz="half" idx="1"/>
          </p:nvPr>
        </p:nvSpPr>
        <p:spPr>
          <a:xfrm>
            <a:off x="575733" y="1689100"/>
            <a:ext cx="4064000" cy="4584701"/>
          </a:xfrm>
        </p:spPr>
        <p:txBody>
          <a:bodyPr/>
          <a:lstStyle/>
          <a:p>
            <a:pPr>
              <a:buFontTx/>
              <a:buNone/>
            </a:pPr>
            <a:r>
              <a:rPr lang="en-US" altLang="en-US" b="0" u="sng" dirty="0">
                <a:solidFill>
                  <a:srgbClr val="000000"/>
                </a:solidFill>
              </a:rPr>
              <a:t>Incidence</a:t>
            </a:r>
          </a:p>
          <a:p>
            <a:r>
              <a:rPr lang="en-US" altLang="en-US" sz="2400" dirty="0"/>
              <a:t>NEW cases or events over a period of time</a:t>
            </a:r>
          </a:p>
          <a:p>
            <a:r>
              <a:rPr lang="en-US" altLang="en-US" sz="2400" dirty="0"/>
              <a:t>Useful for studying disease risk factors</a:t>
            </a:r>
          </a:p>
          <a:p>
            <a:r>
              <a:rPr lang="pt-BR" altLang="en-US" sz="2400" dirty="0" err="1"/>
              <a:t>Often</a:t>
            </a:r>
            <a:r>
              <a:rPr lang="pt-BR" altLang="en-US" sz="2400" dirty="0"/>
              <a:t> </a:t>
            </a:r>
            <a:r>
              <a:rPr lang="pt-BR" altLang="en-US" sz="2400" dirty="0" err="1"/>
              <a:t>used</a:t>
            </a:r>
            <a:r>
              <a:rPr lang="pt-BR" altLang="en-US" sz="2400" dirty="0"/>
              <a:t> </a:t>
            </a:r>
            <a:r>
              <a:rPr lang="pt-BR" altLang="en-US" sz="2400" dirty="0" err="1"/>
              <a:t>with</a:t>
            </a:r>
            <a:r>
              <a:rPr lang="pt-BR" altLang="en-US" sz="2400" dirty="0"/>
              <a:t> </a:t>
            </a:r>
            <a:r>
              <a:rPr lang="pt-BR" altLang="en-US" sz="2400" dirty="0" err="1"/>
              <a:t>infectious</a:t>
            </a:r>
            <a:r>
              <a:rPr lang="pt-BR" altLang="en-US" sz="2400" dirty="0"/>
              <a:t> </a:t>
            </a:r>
            <a:r>
              <a:rPr lang="pt-BR" altLang="en-US" sz="2400" dirty="0" err="1"/>
              <a:t>diseases</a:t>
            </a:r>
            <a:r>
              <a:rPr lang="pt-BR" altLang="en-US" sz="2400" dirty="0"/>
              <a:t> </a:t>
            </a:r>
            <a:r>
              <a:rPr lang="pt-BR" altLang="en-US" sz="2400" dirty="0" err="1"/>
              <a:t>or</a:t>
            </a:r>
            <a:r>
              <a:rPr lang="pt-BR" altLang="en-US" sz="2400" dirty="0"/>
              <a:t> </a:t>
            </a:r>
            <a:r>
              <a:rPr lang="pt-BR" altLang="en-US" sz="2400" dirty="0" err="1"/>
              <a:t>those</a:t>
            </a:r>
            <a:r>
              <a:rPr lang="pt-BR" altLang="en-US" sz="2400" dirty="0"/>
              <a:t> </a:t>
            </a:r>
            <a:r>
              <a:rPr lang="pt-BR" altLang="en-US" sz="2400" dirty="0" err="1"/>
              <a:t>of</a:t>
            </a:r>
            <a:r>
              <a:rPr lang="pt-BR" altLang="en-US" sz="2400" dirty="0"/>
              <a:t> short </a:t>
            </a:r>
            <a:r>
              <a:rPr lang="pt-BR" altLang="en-US" sz="2400" dirty="0" err="1"/>
              <a:t>duration</a:t>
            </a:r>
            <a:r>
              <a:rPr lang="pt-BR" altLang="en-US" sz="2400" dirty="0"/>
              <a:t> </a:t>
            </a:r>
            <a:r>
              <a:rPr lang="pt-BR" altLang="en-US" sz="2400" dirty="0" err="1"/>
              <a:t>with</a:t>
            </a:r>
            <a:r>
              <a:rPr lang="pt-BR" altLang="en-US" sz="2400" dirty="0"/>
              <a:t> a </a:t>
            </a:r>
            <a:r>
              <a:rPr lang="pt-BR" altLang="en-US" sz="2400" dirty="0" err="1"/>
              <a:t>readily</a:t>
            </a:r>
            <a:r>
              <a:rPr lang="pt-BR" altLang="en-US" sz="2400" dirty="0"/>
              <a:t> </a:t>
            </a:r>
            <a:r>
              <a:rPr lang="pt-BR" altLang="en-US" sz="2400" dirty="0" err="1"/>
              <a:t>identifiable</a:t>
            </a:r>
            <a:r>
              <a:rPr lang="pt-BR" altLang="en-US" sz="2400" dirty="0"/>
              <a:t> time </a:t>
            </a:r>
            <a:r>
              <a:rPr lang="pt-BR" altLang="en-US" sz="2400" dirty="0" err="1"/>
              <a:t>of</a:t>
            </a:r>
            <a:r>
              <a:rPr lang="pt-BR" altLang="en-US" sz="2400" dirty="0"/>
              <a:t> </a:t>
            </a:r>
            <a:r>
              <a:rPr lang="pt-BR" altLang="en-US" sz="2400" dirty="0" err="1"/>
              <a:t>onset</a:t>
            </a:r>
            <a:endParaRPr lang="en-US" altLang="en-US" sz="2400" dirty="0"/>
          </a:p>
          <a:p>
            <a:r>
              <a:rPr lang="en-US" altLang="en-US" sz="2400" dirty="0"/>
              <a:t>Gives an idea of how quickly a disease is spreading</a:t>
            </a:r>
          </a:p>
        </p:txBody>
      </p:sp>
      <p:sp>
        <p:nvSpPr>
          <p:cNvPr id="96260" name="Rectangle 4"/>
          <p:cNvSpPr>
            <a:spLocks noGrp="1" noChangeArrowheads="1"/>
          </p:cNvSpPr>
          <p:nvPr>
            <p:ph type="body" sz="half" idx="2"/>
          </p:nvPr>
        </p:nvSpPr>
        <p:spPr>
          <a:xfrm>
            <a:off x="5012267" y="1689100"/>
            <a:ext cx="4004733" cy="4516968"/>
          </a:xfrm>
        </p:spPr>
        <p:txBody>
          <a:bodyPr/>
          <a:lstStyle/>
          <a:p>
            <a:pPr>
              <a:buFontTx/>
              <a:buNone/>
            </a:pPr>
            <a:r>
              <a:rPr lang="en-US" altLang="en-US" b="0" u="sng" dirty="0">
                <a:solidFill>
                  <a:srgbClr val="000000"/>
                </a:solidFill>
              </a:rPr>
              <a:t>Prevalence</a:t>
            </a:r>
          </a:p>
          <a:p>
            <a:r>
              <a:rPr lang="en-US" altLang="en-US" sz="2400" dirty="0"/>
              <a:t>ALL EXISTING cases at a point/period of time</a:t>
            </a:r>
          </a:p>
          <a:p>
            <a:r>
              <a:rPr lang="en-US" altLang="en-US" sz="2400" dirty="0"/>
              <a:t>Useful for measuring </a:t>
            </a:r>
            <a:r>
              <a:rPr lang="pt-BR" altLang="en-US" sz="2400" dirty="0" err="1"/>
              <a:t>disease</a:t>
            </a:r>
            <a:r>
              <a:rPr lang="pt-BR" altLang="en-US" sz="2400" dirty="0"/>
              <a:t> </a:t>
            </a:r>
            <a:r>
              <a:rPr lang="pt-BR" altLang="en-US" sz="2400" dirty="0" err="1"/>
              <a:t>burden</a:t>
            </a:r>
            <a:r>
              <a:rPr lang="pt-BR" altLang="en-US" sz="2400" dirty="0"/>
              <a:t> </a:t>
            </a:r>
          </a:p>
          <a:p>
            <a:r>
              <a:rPr lang="pt-BR" altLang="en-US" sz="2400" dirty="0" err="1"/>
              <a:t>Often</a:t>
            </a:r>
            <a:r>
              <a:rPr lang="pt-BR" altLang="en-US" sz="2400" dirty="0"/>
              <a:t> </a:t>
            </a:r>
            <a:r>
              <a:rPr lang="pt-BR" altLang="en-US" sz="2400" dirty="0" err="1"/>
              <a:t>used</a:t>
            </a:r>
            <a:r>
              <a:rPr lang="pt-BR" altLang="en-US" sz="2400" dirty="0"/>
              <a:t> </a:t>
            </a:r>
            <a:r>
              <a:rPr lang="pt-BR" altLang="en-US" sz="2400" dirty="0" err="1"/>
              <a:t>with</a:t>
            </a:r>
            <a:r>
              <a:rPr lang="pt-BR" altLang="en-US" sz="2400" dirty="0"/>
              <a:t> </a:t>
            </a:r>
            <a:r>
              <a:rPr lang="pt-BR" altLang="en-US" sz="2400" dirty="0" err="1"/>
              <a:t>chronic</a:t>
            </a:r>
            <a:r>
              <a:rPr lang="pt-BR" altLang="en-US" sz="2400" dirty="0"/>
              <a:t> </a:t>
            </a:r>
            <a:r>
              <a:rPr lang="pt-BR" altLang="en-US" sz="2400" dirty="0" err="1"/>
              <a:t>diseases</a:t>
            </a:r>
            <a:r>
              <a:rPr lang="pt-BR" altLang="en-US" sz="2400" dirty="0"/>
              <a:t> </a:t>
            </a:r>
            <a:r>
              <a:rPr lang="pt-BR" altLang="en-US" sz="2400" dirty="0" err="1"/>
              <a:t>or</a:t>
            </a:r>
            <a:r>
              <a:rPr lang="pt-BR" altLang="en-US" sz="2400" dirty="0"/>
              <a:t> </a:t>
            </a:r>
            <a:r>
              <a:rPr lang="pt-BR" altLang="en-US" sz="2400" dirty="0" err="1"/>
              <a:t>those</a:t>
            </a:r>
            <a:r>
              <a:rPr lang="pt-BR" altLang="en-US" sz="2400" dirty="0"/>
              <a:t> </a:t>
            </a:r>
            <a:r>
              <a:rPr lang="pt-BR" altLang="en-US" sz="2400" dirty="0" err="1"/>
              <a:t>of</a:t>
            </a:r>
            <a:r>
              <a:rPr lang="pt-BR" altLang="en-US" sz="2400" dirty="0"/>
              <a:t> </a:t>
            </a:r>
            <a:r>
              <a:rPr lang="pt-BR" altLang="en-US" sz="2400" dirty="0" err="1"/>
              <a:t>long</a:t>
            </a:r>
            <a:r>
              <a:rPr lang="pt-BR" altLang="en-US" sz="2400" dirty="0"/>
              <a:t> </a:t>
            </a:r>
            <a:r>
              <a:rPr lang="pt-BR" altLang="en-US" sz="2400" dirty="0" err="1"/>
              <a:t>duration</a:t>
            </a:r>
            <a:r>
              <a:rPr lang="pt-BR" altLang="en-US" sz="2400" dirty="0"/>
              <a:t> (as time </a:t>
            </a:r>
            <a:r>
              <a:rPr lang="pt-BR" altLang="en-US" sz="2400" dirty="0" err="1"/>
              <a:t>of</a:t>
            </a:r>
            <a:r>
              <a:rPr lang="pt-BR" altLang="en-US" sz="2400" dirty="0"/>
              <a:t> </a:t>
            </a:r>
            <a:r>
              <a:rPr lang="pt-BR" altLang="en-US" sz="2400" dirty="0" err="1"/>
              <a:t>onset</a:t>
            </a:r>
            <a:r>
              <a:rPr lang="pt-BR" altLang="en-US" sz="2400" dirty="0"/>
              <a:t> does </a:t>
            </a:r>
            <a:r>
              <a:rPr lang="pt-BR" altLang="en-US" sz="2400" dirty="0" err="1"/>
              <a:t>not</a:t>
            </a:r>
            <a:r>
              <a:rPr lang="pt-BR" altLang="en-US" sz="2400" dirty="0"/>
              <a:t> </a:t>
            </a:r>
            <a:r>
              <a:rPr lang="pt-BR" altLang="en-US" sz="2400" dirty="0" err="1"/>
              <a:t>need</a:t>
            </a:r>
            <a:r>
              <a:rPr lang="pt-BR" altLang="en-US" sz="2400" dirty="0"/>
              <a:t> </a:t>
            </a:r>
            <a:r>
              <a:rPr lang="pt-BR" altLang="en-US" sz="2400" dirty="0" err="1"/>
              <a:t>to</a:t>
            </a:r>
            <a:r>
              <a:rPr lang="pt-BR" altLang="en-US" sz="2400" dirty="0"/>
              <a:t> </a:t>
            </a:r>
            <a:r>
              <a:rPr lang="pt-BR" altLang="en-US" sz="2400" dirty="0" err="1"/>
              <a:t>be</a:t>
            </a:r>
            <a:r>
              <a:rPr lang="pt-BR" altLang="en-US" sz="2400" dirty="0"/>
              <a:t> </a:t>
            </a:r>
            <a:r>
              <a:rPr lang="pt-BR" altLang="en-US" sz="2400" dirty="0" err="1"/>
              <a:t>known</a:t>
            </a:r>
            <a:r>
              <a:rPr lang="pt-BR" altLang="en-US" sz="2400" dirty="0"/>
              <a:t> </a:t>
            </a:r>
            <a:r>
              <a:rPr lang="pt-BR" altLang="en-US" sz="2400" dirty="0" err="1"/>
              <a:t>to</a:t>
            </a:r>
            <a:r>
              <a:rPr lang="pt-BR" altLang="en-US" sz="2400" dirty="0"/>
              <a:t> </a:t>
            </a:r>
            <a:r>
              <a:rPr lang="pt-BR" altLang="en-US" sz="2400" dirty="0" err="1"/>
              <a:t>calculate</a:t>
            </a:r>
            <a:r>
              <a:rPr lang="pt-BR" altLang="en-US" sz="2400" dirty="0"/>
              <a:t>)</a:t>
            </a:r>
            <a:endParaRPr lang="en-US" altLang="en-US" sz="2400" dirty="0"/>
          </a:p>
        </p:txBody>
      </p:sp>
    </p:spTree>
    <p:extLst>
      <p:ext uri="{BB962C8B-B14F-4D97-AF65-F5344CB8AC3E}">
        <p14:creationId xmlns:p14="http://schemas.microsoft.com/office/powerpoint/2010/main" val="1388345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disease frequency</a:t>
            </a:r>
          </a:p>
        </p:txBody>
      </p:sp>
      <p:sp>
        <p:nvSpPr>
          <p:cNvPr id="3" name="Content Placeholder 2"/>
          <p:cNvSpPr>
            <a:spLocks noGrp="1"/>
          </p:cNvSpPr>
          <p:nvPr>
            <p:ph idx="1"/>
          </p:nvPr>
        </p:nvSpPr>
        <p:spPr/>
        <p:txBody>
          <a:bodyPr/>
          <a:lstStyle/>
          <a:p>
            <a:r>
              <a:rPr lang="en-US" dirty="0"/>
              <a:t>Once we have measured disease frequency (incidence or prevalence), we then </a:t>
            </a:r>
            <a:r>
              <a:rPr lang="en-US" u="sng" dirty="0"/>
              <a:t>compare</a:t>
            </a:r>
            <a:r>
              <a:rPr lang="en-US" dirty="0"/>
              <a:t> it between groups with different exposure levels</a:t>
            </a:r>
          </a:p>
          <a:p>
            <a:pPr marL="0" indent="0">
              <a:buNone/>
            </a:pPr>
            <a:r>
              <a:rPr lang="en-US" dirty="0"/>
              <a:t> </a:t>
            </a:r>
          </a:p>
          <a:p>
            <a:r>
              <a:rPr lang="en-US" dirty="0"/>
              <a:t>This allows us to calculate a </a:t>
            </a:r>
            <a:r>
              <a:rPr lang="en-US" u="sng" dirty="0"/>
              <a:t>measure of association</a:t>
            </a:r>
            <a:r>
              <a:rPr lang="en-US" dirty="0"/>
              <a:t> between the exposure and risk of the outcome</a:t>
            </a:r>
          </a:p>
        </p:txBody>
      </p:sp>
    </p:spTree>
    <p:extLst>
      <p:ext uri="{BB962C8B-B14F-4D97-AF65-F5344CB8AC3E}">
        <p14:creationId xmlns:p14="http://schemas.microsoft.com/office/powerpoint/2010/main" val="1512985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association</a:t>
            </a:r>
          </a:p>
        </p:txBody>
      </p:sp>
      <p:sp>
        <p:nvSpPr>
          <p:cNvPr id="3" name="Content Placeholder 2"/>
          <p:cNvSpPr>
            <a:spLocks noGrp="1"/>
          </p:cNvSpPr>
          <p:nvPr>
            <p:ph idx="1"/>
          </p:nvPr>
        </p:nvSpPr>
        <p:spPr/>
        <p:txBody>
          <a:bodyPr/>
          <a:lstStyle/>
          <a:p>
            <a:r>
              <a:rPr lang="en-US" sz="2800" dirty="0"/>
              <a:t>Tell us the </a:t>
            </a:r>
            <a:r>
              <a:rPr lang="en-US" sz="2800" u="sng" dirty="0"/>
              <a:t>magnitude</a:t>
            </a:r>
            <a:r>
              <a:rPr lang="en-US" sz="2800" dirty="0"/>
              <a:t> or </a:t>
            </a:r>
            <a:r>
              <a:rPr lang="en-US" sz="2800" u="sng" dirty="0"/>
              <a:t>strength</a:t>
            </a:r>
            <a:r>
              <a:rPr lang="en-US" sz="2800" dirty="0"/>
              <a:t> of the relationship between an exposure and an outcome</a:t>
            </a:r>
          </a:p>
          <a:p>
            <a:endParaRPr lang="en-US" sz="1000" dirty="0"/>
          </a:p>
          <a:p>
            <a:pPr lvl="1"/>
            <a:r>
              <a:rPr lang="en-US" sz="2400" dirty="0"/>
              <a:t>How much more at risk of the disease are those </a:t>
            </a:r>
            <a:r>
              <a:rPr lang="en-US" sz="2400" dirty="0">
                <a:solidFill>
                  <a:srgbClr val="0F6FC6"/>
                </a:solidFill>
              </a:rPr>
              <a:t>exposed</a:t>
            </a:r>
            <a:r>
              <a:rPr lang="en-US" sz="2400" dirty="0"/>
              <a:t> to the risk factor compared to those </a:t>
            </a:r>
            <a:r>
              <a:rPr lang="en-US" sz="2400" dirty="0">
                <a:solidFill>
                  <a:srgbClr val="0F6FC6"/>
                </a:solidFill>
              </a:rPr>
              <a:t>unexposed</a:t>
            </a:r>
            <a:r>
              <a:rPr lang="en-US" sz="2400" dirty="0"/>
              <a:t>?</a:t>
            </a:r>
          </a:p>
          <a:p>
            <a:pPr lvl="1"/>
            <a:endParaRPr lang="en-US" sz="1000" dirty="0"/>
          </a:p>
          <a:p>
            <a:r>
              <a:rPr lang="en-US" sz="2800" dirty="0"/>
              <a:t>Commonly used measures of association:</a:t>
            </a:r>
          </a:p>
          <a:p>
            <a:pPr lvl="1"/>
            <a:r>
              <a:rPr lang="en-US" b="1" dirty="0"/>
              <a:t>Prevalence ratio</a:t>
            </a:r>
          </a:p>
          <a:p>
            <a:pPr lvl="1"/>
            <a:r>
              <a:rPr lang="en-US" b="1" dirty="0"/>
              <a:t>Incidence ratio (= Relative risk)	</a:t>
            </a:r>
          </a:p>
          <a:p>
            <a:pPr lvl="1"/>
            <a:r>
              <a:rPr lang="en-US" b="1" dirty="0"/>
              <a:t>Odds ratio</a:t>
            </a:r>
          </a:p>
        </p:txBody>
      </p:sp>
    </p:spTree>
    <p:extLst>
      <p:ext uri="{BB962C8B-B14F-4D97-AF65-F5344CB8AC3E}">
        <p14:creationId xmlns:p14="http://schemas.microsoft.com/office/powerpoint/2010/main" val="41172585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a:xfrm>
            <a:off x="457199" y="1600200"/>
            <a:ext cx="8432377" cy="4530725"/>
          </a:xfrm>
        </p:spPr>
        <p:txBody>
          <a:bodyPr/>
          <a:lstStyle/>
          <a:p>
            <a:pPr>
              <a:lnSpc>
                <a:spcPct val="90000"/>
              </a:lnSpc>
              <a:spcBef>
                <a:spcPts val="0"/>
              </a:spcBef>
            </a:pPr>
            <a:r>
              <a:rPr lang="en-US" sz="2800" dirty="0"/>
              <a:t>Introduction to epidemiology</a:t>
            </a:r>
          </a:p>
          <a:p>
            <a:pPr lvl="1">
              <a:lnSpc>
                <a:spcPct val="90000"/>
              </a:lnSpc>
              <a:spcBef>
                <a:spcPts val="0"/>
              </a:spcBef>
            </a:pPr>
            <a:r>
              <a:rPr lang="en-US" sz="2400" dirty="0"/>
              <a:t>Definition of epidemiology</a:t>
            </a:r>
          </a:p>
          <a:p>
            <a:pPr lvl="1">
              <a:lnSpc>
                <a:spcPct val="90000"/>
              </a:lnSpc>
              <a:spcBef>
                <a:spcPts val="0"/>
              </a:spcBef>
              <a:spcAft>
                <a:spcPts val="1200"/>
              </a:spcAft>
            </a:pPr>
            <a:r>
              <a:rPr lang="en-US" sz="2400" dirty="0"/>
              <a:t>Types of epidemiology and their goals (descriptive, analytic) </a:t>
            </a:r>
          </a:p>
          <a:p>
            <a:pPr>
              <a:lnSpc>
                <a:spcPct val="90000"/>
              </a:lnSpc>
              <a:spcBef>
                <a:spcPts val="0"/>
              </a:spcBef>
            </a:pPr>
            <a:r>
              <a:rPr lang="en-US" sz="2800" dirty="0"/>
              <a:t>Measures of disease frequency</a:t>
            </a:r>
          </a:p>
          <a:p>
            <a:pPr lvl="1">
              <a:lnSpc>
                <a:spcPct val="90000"/>
              </a:lnSpc>
              <a:spcBef>
                <a:spcPts val="0"/>
              </a:spcBef>
            </a:pPr>
            <a:r>
              <a:rPr lang="en-US" sz="2400" dirty="0"/>
              <a:t>Proportions, odds, rates</a:t>
            </a:r>
          </a:p>
          <a:p>
            <a:pPr lvl="1">
              <a:lnSpc>
                <a:spcPct val="90000"/>
              </a:lnSpc>
              <a:spcBef>
                <a:spcPts val="0"/>
              </a:spcBef>
              <a:spcAft>
                <a:spcPts val="1200"/>
              </a:spcAft>
            </a:pPr>
            <a:r>
              <a:rPr lang="en-US" sz="2400" dirty="0"/>
              <a:t>Prevalence, incidence</a:t>
            </a:r>
          </a:p>
          <a:p>
            <a:pPr>
              <a:lnSpc>
                <a:spcPct val="90000"/>
              </a:lnSpc>
              <a:spcBef>
                <a:spcPts val="0"/>
              </a:spcBef>
            </a:pPr>
            <a:r>
              <a:rPr lang="en-US" sz="2800" dirty="0"/>
              <a:t>Measures of disease association</a:t>
            </a:r>
          </a:p>
          <a:p>
            <a:pPr lvl="1">
              <a:lnSpc>
                <a:spcPct val="90000"/>
              </a:lnSpc>
              <a:spcBef>
                <a:spcPts val="0"/>
              </a:spcBef>
            </a:pPr>
            <a:r>
              <a:rPr lang="en-US" sz="2400" dirty="0"/>
              <a:t>Prevalence ratio, relative risk, odds ratio</a:t>
            </a:r>
          </a:p>
          <a:p>
            <a:pPr lvl="1">
              <a:lnSpc>
                <a:spcPct val="90000"/>
              </a:lnSpc>
              <a:spcBef>
                <a:spcPts val="0"/>
              </a:spcBef>
            </a:pPr>
            <a:r>
              <a:rPr lang="en-US" sz="2400" dirty="0"/>
              <a:t>Tool to analyze measures of association - 2x2 table</a:t>
            </a:r>
          </a:p>
          <a:p>
            <a:pPr lvl="1">
              <a:lnSpc>
                <a:spcPct val="90000"/>
              </a:lnSpc>
              <a:spcBef>
                <a:spcPts val="0"/>
              </a:spcBef>
            </a:pPr>
            <a:r>
              <a:rPr lang="en-US" sz="2400" dirty="0"/>
              <a:t>Interpreting your results</a:t>
            </a:r>
          </a:p>
        </p:txBody>
      </p:sp>
    </p:spTree>
    <p:extLst>
      <p:ext uri="{BB962C8B-B14F-4D97-AF65-F5344CB8AC3E}">
        <p14:creationId xmlns:p14="http://schemas.microsoft.com/office/powerpoint/2010/main" val="1031682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 tool: The 2 x 2 table</a:t>
            </a:r>
          </a:p>
        </p:txBody>
      </p:sp>
      <p:grpSp>
        <p:nvGrpSpPr>
          <p:cNvPr id="4" name="Group 7"/>
          <p:cNvGrpSpPr>
            <a:grpSpLocks/>
          </p:cNvGrpSpPr>
          <p:nvPr/>
        </p:nvGrpSpPr>
        <p:grpSpPr bwMode="auto">
          <a:xfrm>
            <a:off x="3163041" y="2947785"/>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3614597" y="1728585"/>
            <a:ext cx="2480166"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chemeClr val="accent1"/>
                </a:solidFill>
              </a:rPr>
              <a:t>Outcome/Disease</a:t>
            </a:r>
          </a:p>
        </p:txBody>
      </p:sp>
      <p:sp>
        <p:nvSpPr>
          <p:cNvPr id="9" name="Text Box 9"/>
          <p:cNvSpPr txBox="1">
            <a:spLocks noChangeArrowheads="1"/>
          </p:cNvSpPr>
          <p:nvPr/>
        </p:nvSpPr>
        <p:spPr bwMode="auto">
          <a:xfrm>
            <a:off x="3230774" y="2202718"/>
            <a:ext cx="3416057"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dirty="0"/>
              <a:t>        Yes                 No</a:t>
            </a:r>
          </a:p>
          <a:p>
            <a:pPr>
              <a:spcBef>
                <a:spcPct val="0"/>
              </a:spcBef>
              <a:buClrTx/>
              <a:buSzTx/>
              <a:buFontTx/>
              <a:buNone/>
            </a:pPr>
            <a:r>
              <a:rPr lang="en-US" altLang="en-US" sz="2100" b="1" dirty="0"/>
              <a:t>(outcome)   (no outcome)</a:t>
            </a:r>
          </a:p>
        </p:txBody>
      </p:sp>
      <p:sp>
        <p:nvSpPr>
          <p:cNvPr id="10" name="Text Box 11"/>
          <p:cNvSpPr txBox="1">
            <a:spLocks noChangeArrowheads="1"/>
          </p:cNvSpPr>
          <p:nvPr/>
        </p:nvSpPr>
        <p:spPr bwMode="auto">
          <a:xfrm>
            <a:off x="521441" y="3286451"/>
            <a:ext cx="2506133" cy="17334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100" b="1" dirty="0"/>
              <a:t>Yes </a:t>
            </a:r>
          </a:p>
          <a:p>
            <a:pPr algn="r">
              <a:spcBef>
                <a:spcPct val="0"/>
              </a:spcBef>
              <a:buClrTx/>
              <a:buSzTx/>
              <a:buFontTx/>
              <a:buNone/>
            </a:pPr>
            <a:r>
              <a:rPr lang="en-US" altLang="en-US" sz="2100" b="1" dirty="0"/>
              <a:t>(exposed)</a:t>
            </a:r>
          </a:p>
          <a:p>
            <a:pPr>
              <a:spcBef>
                <a:spcPct val="0"/>
              </a:spcBef>
              <a:buClrTx/>
              <a:buSzTx/>
              <a:buFontTx/>
              <a:buNone/>
            </a:pPr>
            <a:endParaRPr lang="en-US" altLang="en-US" sz="2100" b="1" dirty="0"/>
          </a:p>
          <a:p>
            <a:pPr algn="r">
              <a:spcBef>
                <a:spcPct val="0"/>
              </a:spcBef>
              <a:buClrTx/>
              <a:buSzTx/>
              <a:buFontTx/>
              <a:buNone/>
            </a:pPr>
            <a:r>
              <a:rPr lang="en-US" altLang="en-US" sz="2100" b="1" dirty="0"/>
              <a:t>No </a:t>
            </a:r>
          </a:p>
          <a:p>
            <a:pPr algn="r">
              <a:spcBef>
                <a:spcPct val="0"/>
              </a:spcBef>
              <a:buClrTx/>
              <a:buSzTx/>
              <a:buFontTx/>
              <a:buNone/>
            </a:pPr>
            <a:r>
              <a:rPr lang="en-US" altLang="en-US" sz="2100" b="1" dirty="0"/>
              <a:t>(not exposed)</a:t>
            </a:r>
          </a:p>
        </p:txBody>
      </p:sp>
      <p:sp>
        <p:nvSpPr>
          <p:cNvPr id="11" name="Text Box 12"/>
          <p:cNvSpPr txBox="1">
            <a:spLocks noChangeArrowheads="1"/>
          </p:cNvSpPr>
          <p:nvPr/>
        </p:nvSpPr>
        <p:spPr bwMode="auto">
          <a:xfrm>
            <a:off x="3941975" y="3354185"/>
            <a:ext cx="37382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a</a:t>
            </a:r>
            <a:endParaRPr lang="en-US" altLang="en-US" sz="2844" b="1" dirty="0"/>
          </a:p>
        </p:txBody>
      </p:sp>
      <p:sp>
        <p:nvSpPr>
          <p:cNvPr id="12" name="Text Box 13"/>
          <p:cNvSpPr txBox="1">
            <a:spLocks noChangeArrowheads="1"/>
          </p:cNvSpPr>
          <p:nvPr/>
        </p:nvSpPr>
        <p:spPr bwMode="auto">
          <a:xfrm>
            <a:off x="5635308" y="3354185"/>
            <a:ext cx="366703"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b</a:t>
            </a:r>
            <a:endParaRPr lang="en-US" altLang="en-US" sz="2844" b="1"/>
          </a:p>
        </p:txBody>
      </p:sp>
      <p:sp>
        <p:nvSpPr>
          <p:cNvPr id="13" name="Text Box 14"/>
          <p:cNvSpPr txBox="1">
            <a:spLocks noChangeArrowheads="1"/>
          </p:cNvSpPr>
          <p:nvPr/>
        </p:nvSpPr>
        <p:spPr bwMode="auto">
          <a:xfrm>
            <a:off x="4009708" y="4437919"/>
            <a:ext cx="34878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c</a:t>
            </a:r>
            <a:endParaRPr lang="en-US" altLang="en-US" sz="2844" b="1"/>
          </a:p>
        </p:txBody>
      </p:sp>
      <p:sp>
        <p:nvSpPr>
          <p:cNvPr id="14" name="Text Box 15"/>
          <p:cNvSpPr txBox="1">
            <a:spLocks noChangeArrowheads="1"/>
          </p:cNvSpPr>
          <p:nvPr/>
        </p:nvSpPr>
        <p:spPr bwMode="auto">
          <a:xfrm>
            <a:off x="5635308" y="4437919"/>
            <a:ext cx="399468"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d</a:t>
            </a:r>
            <a:endParaRPr lang="en-US" altLang="en-US" sz="2844" b="1"/>
          </a:p>
        </p:txBody>
      </p:sp>
      <p:sp>
        <p:nvSpPr>
          <p:cNvPr id="15" name="Text Box 15"/>
          <p:cNvSpPr txBox="1">
            <a:spLocks noChangeArrowheads="1"/>
          </p:cNvSpPr>
          <p:nvPr/>
        </p:nvSpPr>
        <p:spPr bwMode="auto">
          <a:xfrm>
            <a:off x="6711987" y="3502352"/>
            <a:ext cx="901283"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a + b</a:t>
            </a:r>
            <a:endParaRPr lang="en-US" altLang="en-US" sz="2844" b="1"/>
          </a:p>
        </p:txBody>
      </p:sp>
      <p:sp>
        <p:nvSpPr>
          <p:cNvPr id="16" name="Text Box 16"/>
          <p:cNvSpPr txBox="1">
            <a:spLocks noChangeArrowheads="1"/>
          </p:cNvSpPr>
          <p:nvPr/>
        </p:nvSpPr>
        <p:spPr bwMode="auto">
          <a:xfrm>
            <a:off x="6711986" y="4518352"/>
            <a:ext cx="912429"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c + d</a:t>
            </a:r>
            <a:endParaRPr lang="en-US" altLang="en-US" sz="2844" b="1"/>
          </a:p>
        </p:txBody>
      </p:sp>
      <p:sp>
        <p:nvSpPr>
          <p:cNvPr id="17" name="Text Box 17"/>
          <p:cNvSpPr txBox="1">
            <a:spLocks noChangeArrowheads="1"/>
          </p:cNvSpPr>
          <p:nvPr/>
        </p:nvSpPr>
        <p:spPr bwMode="auto">
          <a:xfrm>
            <a:off x="3596253" y="5331152"/>
            <a:ext cx="883360"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a + c</a:t>
            </a:r>
            <a:endParaRPr lang="en-US" altLang="en-US" sz="2844" b="1"/>
          </a:p>
        </p:txBody>
      </p:sp>
      <p:sp>
        <p:nvSpPr>
          <p:cNvPr id="18" name="Text Box 18"/>
          <p:cNvSpPr txBox="1">
            <a:spLocks noChangeArrowheads="1"/>
          </p:cNvSpPr>
          <p:nvPr/>
        </p:nvSpPr>
        <p:spPr bwMode="auto">
          <a:xfrm>
            <a:off x="5357320" y="5331152"/>
            <a:ext cx="899605" cy="47536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a:latin typeface="Times New Roman" charset="0"/>
              </a:rPr>
              <a:t>b + d</a:t>
            </a:r>
            <a:endParaRPr lang="en-US" altLang="en-US" sz="2844" b="1"/>
          </a:p>
        </p:txBody>
      </p:sp>
      <p:sp>
        <p:nvSpPr>
          <p:cNvPr id="19" name="Text Box 19"/>
          <p:cNvSpPr txBox="1">
            <a:spLocks noChangeArrowheads="1"/>
          </p:cNvSpPr>
          <p:nvPr/>
        </p:nvSpPr>
        <p:spPr bwMode="auto">
          <a:xfrm>
            <a:off x="6644253" y="5263419"/>
            <a:ext cx="2064580" cy="85838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Total</a:t>
            </a:r>
          </a:p>
          <a:p>
            <a:pPr>
              <a:spcBef>
                <a:spcPct val="0"/>
              </a:spcBef>
              <a:buClrTx/>
              <a:buSzTx/>
              <a:buFontTx/>
              <a:buNone/>
            </a:pPr>
            <a:r>
              <a:rPr lang="en-US" altLang="en-US" sz="2489" b="1" i="1" dirty="0">
                <a:latin typeface="Times New Roman" charset="0"/>
              </a:rPr>
              <a:t>(a + b + c + d)</a:t>
            </a:r>
            <a:endParaRPr lang="en-US" altLang="en-US" sz="2844" b="1" dirty="0"/>
          </a:p>
        </p:txBody>
      </p:sp>
      <p:cxnSp>
        <p:nvCxnSpPr>
          <p:cNvPr id="21" name="Straight Connector 20"/>
          <p:cNvCxnSpPr>
            <a:stCxn id="5" idx="2"/>
          </p:cNvCxnSpPr>
          <p:nvPr/>
        </p:nvCxnSpPr>
        <p:spPr bwMode="auto">
          <a:xfrm>
            <a:off x="4856375" y="5250718"/>
            <a:ext cx="0" cy="8710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6549708" y="5250718"/>
            <a:ext cx="0" cy="87109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6549708" y="4099253"/>
            <a:ext cx="21370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6549708" y="5247872"/>
            <a:ext cx="2137092"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Text Box 10"/>
          <p:cNvSpPr txBox="1">
            <a:spLocks noChangeArrowheads="1"/>
          </p:cNvSpPr>
          <p:nvPr/>
        </p:nvSpPr>
        <p:spPr bwMode="auto">
          <a:xfrm>
            <a:off x="521744" y="1691660"/>
            <a:ext cx="512909" cy="3556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vert270"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rgbClr val="0F6FC6"/>
                </a:solidFill>
              </a:rPr>
              <a:t>Exposure/ Risk Factor</a:t>
            </a:r>
          </a:p>
        </p:txBody>
      </p:sp>
    </p:spTree>
    <p:extLst>
      <p:ext uri="{BB962C8B-B14F-4D97-AF65-F5344CB8AC3E}">
        <p14:creationId xmlns:p14="http://schemas.microsoft.com/office/powerpoint/2010/main" val="18784555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Expanded: The R x C table</a:t>
            </a:r>
          </a:p>
        </p:txBody>
      </p:sp>
      <p:sp>
        <p:nvSpPr>
          <p:cNvPr id="6" name="Line 5"/>
          <p:cNvSpPr>
            <a:spLocks noChangeShapeType="1"/>
          </p:cNvSpPr>
          <p:nvPr/>
        </p:nvSpPr>
        <p:spPr bwMode="auto">
          <a:xfrm>
            <a:off x="-267079" y="2266125"/>
            <a:ext cx="0" cy="2984594"/>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8" name="Text Box 8"/>
          <p:cNvSpPr txBox="1">
            <a:spLocks noChangeArrowheads="1"/>
          </p:cNvSpPr>
          <p:nvPr/>
        </p:nvSpPr>
        <p:spPr bwMode="auto">
          <a:xfrm>
            <a:off x="3041433" y="1487139"/>
            <a:ext cx="306431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solidFill>
                  <a:schemeClr val="accent1"/>
                </a:solidFill>
              </a:rPr>
              <a:t>Outcome/Disease Level</a:t>
            </a:r>
          </a:p>
        </p:txBody>
      </p:sp>
      <p:sp>
        <p:nvSpPr>
          <p:cNvPr id="29" name="Text Box 10"/>
          <p:cNvSpPr txBox="1">
            <a:spLocks noChangeArrowheads="1"/>
          </p:cNvSpPr>
          <p:nvPr/>
        </p:nvSpPr>
        <p:spPr bwMode="auto">
          <a:xfrm>
            <a:off x="1014187" y="1932397"/>
            <a:ext cx="492443" cy="355621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vert270"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solidFill>
                  <a:srgbClr val="0F6FC6"/>
                </a:solidFill>
              </a:rPr>
              <a:t>Exposure/ Risk Factor Level</a:t>
            </a:r>
          </a:p>
        </p:txBody>
      </p:sp>
      <p:graphicFrame>
        <p:nvGraphicFramePr>
          <p:cNvPr id="3" name="Table 2"/>
          <p:cNvGraphicFramePr>
            <a:graphicFrameLocks noGrp="1"/>
          </p:cNvGraphicFramePr>
          <p:nvPr>
            <p:extLst>
              <p:ext uri="{D42A27DB-BD31-4B8C-83A1-F6EECF244321}">
                <p14:modId xmlns:p14="http://schemas.microsoft.com/office/powerpoint/2010/main" val="3887146582"/>
              </p:ext>
            </p:extLst>
          </p:nvPr>
        </p:nvGraphicFramePr>
        <p:xfrm>
          <a:off x="1657751" y="1947228"/>
          <a:ext cx="6459205" cy="3541380"/>
        </p:xfrm>
        <a:graphic>
          <a:graphicData uri="http://schemas.openxmlformats.org/drawingml/2006/table">
            <a:tbl>
              <a:tblPr firstRow="1" bandRow="1">
                <a:tableStyleId>{2D5ABB26-0587-4C30-8999-92F81FD0307C}</a:tableStyleId>
              </a:tblPr>
              <a:tblGrid>
                <a:gridCol w="1291841">
                  <a:extLst>
                    <a:ext uri="{9D8B030D-6E8A-4147-A177-3AD203B41FA5}">
                      <a16:colId xmlns:a16="http://schemas.microsoft.com/office/drawing/2014/main" val="20000"/>
                    </a:ext>
                  </a:extLst>
                </a:gridCol>
                <a:gridCol w="1291841">
                  <a:extLst>
                    <a:ext uri="{9D8B030D-6E8A-4147-A177-3AD203B41FA5}">
                      <a16:colId xmlns:a16="http://schemas.microsoft.com/office/drawing/2014/main" val="20001"/>
                    </a:ext>
                  </a:extLst>
                </a:gridCol>
                <a:gridCol w="1291841">
                  <a:extLst>
                    <a:ext uri="{9D8B030D-6E8A-4147-A177-3AD203B41FA5}">
                      <a16:colId xmlns:a16="http://schemas.microsoft.com/office/drawing/2014/main" val="20002"/>
                    </a:ext>
                  </a:extLst>
                </a:gridCol>
                <a:gridCol w="1291841">
                  <a:extLst>
                    <a:ext uri="{9D8B030D-6E8A-4147-A177-3AD203B41FA5}">
                      <a16:colId xmlns:a16="http://schemas.microsoft.com/office/drawing/2014/main" val="20003"/>
                    </a:ext>
                  </a:extLst>
                </a:gridCol>
                <a:gridCol w="1291841">
                  <a:extLst>
                    <a:ext uri="{9D8B030D-6E8A-4147-A177-3AD203B41FA5}">
                      <a16:colId xmlns:a16="http://schemas.microsoft.com/office/drawing/2014/main" val="20004"/>
                    </a:ext>
                  </a:extLst>
                </a:gridCol>
              </a:tblGrid>
              <a:tr h="708276">
                <a:tc>
                  <a:txBody>
                    <a:bodyPr/>
                    <a:lstStyle/>
                    <a:p>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1800" b="1" dirty="0"/>
                        <a:t>Low</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altLang="en-US" sz="1800" b="1" dirty="0"/>
                        <a:t>Medium</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altLang="en-US" sz="1800" b="1" dirty="0"/>
                        <a:t>High</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Total</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708276">
                <a:tc>
                  <a:txBody>
                    <a:bodyPr/>
                    <a:lstStyle/>
                    <a:p>
                      <a:r>
                        <a:rPr lang="en-US" altLang="en-US" sz="1800" b="1" dirty="0"/>
                        <a:t>Low</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1,1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1,2</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1,3</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708276">
                <a:tc>
                  <a:txBody>
                    <a:bodyPr/>
                    <a:lstStyle/>
                    <a:p>
                      <a:r>
                        <a:rPr lang="en-US" altLang="en-US" sz="1800" b="1" dirty="0"/>
                        <a:t>Medium</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2,1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2,2</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2,3</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708276">
                <a:tc>
                  <a:txBody>
                    <a:bodyPr/>
                    <a:lstStyle/>
                    <a:p>
                      <a:r>
                        <a:rPr lang="en-US" altLang="en-US" sz="1800" b="1" dirty="0"/>
                        <a:t>High </a:t>
                      </a: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3,1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3,2</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i="1" dirty="0">
                          <a:latin typeface="Times New Roman"/>
                          <a:cs typeface="Times New Roman"/>
                        </a:rPr>
                        <a:t>O</a:t>
                      </a:r>
                      <a:r>
                        <a:rPr lang="en-US" b="1" i="1" baseline="-25000" dirty="0">
                          <a:latin typeface="Times New Roman"/>
                          <a:cs typeface="Times New Roman"/>
                        </a:rPr>
                        <a:t>3,3</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708276">
                <a:tc>
                  <a:txBody>
                    <a:bodyPr/>
                    <a:lstStyle/>
                    <a:p>
                      <a:r>
                        <a:rPr lang="en-US" dirty="0"/>
                        <a:t>Total</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endParaRPr lang="en-US"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Total</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643925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2 x 2 table: An example</a:t>
            </a:r>
          </a:p>
        </p:txBody>
      </p:sp>
      <p:grpSp>
        <p:nvGrpSpPr>
          <p:cNvPr id="4" name="Group 7"/>
          <p:cNvGrpSpPr>
            <a:grpSpLocks/>
          </p:cNvGrpSpPr>
          <p:nvPr/>
        </p:nvGrpSpPr>
        <p:grpSpPr bwMode="auto">
          <a:xfrm>
            <a:off x="1916959" y="2960486"/>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9"/>
          <p:cNvSpPr txBox="1">
            <a:spLocks noChangeArrowheads="1"/>
          </p:cNvSpPr>
          <p:nvPr/>
        </p:nvSpPr>
        <p:spPr bwMode="auto">
          <a:xfrm>
            <a:off x="1916959" y="2527209"/>
            <a:ext cx="337612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latin typeface="Arial"/>
                <a:cs typeface="Arial"/>
              </a:rPr>
              <a:t>        Dead		Alive</a:t>
            </a:r>
          </a:p>
        </p:txBody>
      </p:sp>
      <p:sp>
        <p:nvSpPr>
          <p:cNvPr id="10" name="Text Box 11"/>
          <p:cNvSpPr txBox="1">
            <a:spLocks noChangeArrowheads="1"/>
          </p:cNvSpPr>
          <p:nvPr/>
        </p:nvSpPr>
        <p:spPr bwMode="auto">
          <a:xfrm>
            <a:off x="457200" y="3291040"/>
            <a:ext cx="1459759"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000" b="1" dirty="0">
                <a:latin typeface="Arial"/>
                <a:cs typeface="Arial"/>
              </a:rPr>
              <a:t>HIV+</a:t>
            </a:r>
          </a:p>
          <a:p>
            <a:pPr>
              <a:spcBef>
                <a:spcPct val="0"/>
              </a:spcBef>
              <a:buClrTx/>
              <a:buSzTx/>
              <a:buFontTx/>
              <a:buNone/>
            </a:pPr>
            <a:endParaRPr lang="en-US" altLang="en-US" sz="2000" b="1" dirty="0">
              <a:latin typeface="Arial"/>
              <a:cs typeface="Arial"/>
            </a:endParaRPr>
          </a:p>
          <a:p>
            <a:pPr algn="r">
              <a:spcBef>
                <a:spcPct val="0"/>
              </a:spcBef>
              <a:buClrTx/>
              <a:buSzTx/>
              <a:buFontTx/>
              <a:buNone/>
            </a:pPr>
            <a:endParaRPr lang="en-US" altLang="en-US" sz="2000" b="1" dirty="0">
              <a:latin typeface="Arial"/>
              <a:cs typeface="Arial"/>
            </a:endParaRPr>
          </a:p>
          <a:p>
            <a:pPr algn="r">
              <a:spcBef>
                <a:spcPct val="0"/>
              </a:spcBef>
              <a:buClrTx/>
              <a:buSzTx/>
              <a:buFontTx/>
              <a:buNone/>
            </a:pPr>
            <a:r>
              <a:rPr lang="en-US" altLang="en-US" sz="2000" b="1" dirty="0">
                <a:latin typeface="Arial"/>
                <a:cs typeface="Arial"/>
              </a:rPr>
              <a:t>HIV-</a:t>
            </a:r>
          </a:p>
        </p:txBody>
      </p:sp>
      <p:sp>
        <p:nvSpPr>
          <p:cNvPr id="11" name="Text Box 12"/>
          <p:cNvSpPr txBox="1">
            <a:spLocks noChangeArrowheads="1"/>
          </p:cNvSpPr>
          <p:nvPr/>
        </p:nvSpPr>
        <p:spPr bwMode="auto">
          <a:xfrm>
            <a:off x="3941975" y="335418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a:t>
            </a:r>
          </a:p>
        </p:txBody>
      </p:sp>
      <p:sp>
        <p:nvSpPr>
          <p:cNvPr id="13" name="Text Box 14"/>
          <p:cNvSpPr txBox="1">
            <a:spLocks noChangeArrowheads="1"/>
          </p:cNvSpPr>
          <p:nvPr/>
        </p:nvSpPr>
        <p:spPr bwMode="auto">
          <a:xfrm>
            <a:off x="2659275" y="4437919"/>
            <a:ext cx="39893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7</a:t>
            </a:r>
          </a:p>
        </p:txBody>
      </p:sp>
      <p:sp>
        <p:nvSpPr>
          <p:cNvPr id="14" name="Text Box 15"/>
          <p:cNvSpPr txBox="1">
            <a:spLocks noChangeArrowheads="1"/>
          </p:cNvSpPr>
          <p:nvPr/>
        </p:nvSpPr>
        <p:spPr bwMode="auto">
          <a:xfrm>
            <a:off x="3941975" y="4431351"/>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58</a:t>
            </a:r>
          </a:p>
        </p:txBody>
      </p:sp>
      <p:sp>
        <p:nvSpPr>
          <p:cNvPr id="17" name="Text Box 17"/>
          <p:cNvSpPr txBox="1">
            <a:spLocks noChangeArrowheads="1"/>
          </p:cNvSpPr>
          <p:nvPr/>
        </p:nvSpPr>
        <p:spPr bwMode="auto">
          <a:xfrm>
            <a:off x="2659275" y="5346049"/>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41</a:t>
            </a:r>
          </a:p>
        </p:txBody>
      </p:sp>
      <p:sp>
        <p:nvSpPr>
          <p:cNvPr id="18" name="Text Box 18"/>
          <p:cNvSpPr txBox="1">
            <a:spLocks noChangeArrowheads="1"/>
          </p:cNvSpPr>
          <p:nvPr/>
        </p:nvSpPr>
        <p:spPr bwMode="auto">
          <a:xfrm>
            <a:off x="3941975" y="5346049"/>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68</a:t>
            </a:r>
          </a:p>
        </p:txBody>
      </p:sp>
      <p:sp>
        <p:nvSpPr>
          <p:cNvPr id="19" name="Text Box 19"/>
          <p:cNvSpPr txBox="1">
            <a:spLocks noChangeArrowheads="1"/>
          </p:cNvSpPr>
          <p:nvPr/>
        </p:nvSpPr>
        <p:spPr bwMode="auto">
          <a:xfrm>
            <a:off x="5504379" y="5346049"/>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109</a:t>
            </a:r>
          </a:p>
        </p:txBody>
      </p:sp>
      <p:cxnSp>
        <p:nvCxnSpPr>
          <p:cNvPr id="21" name="Straight Connector 20"/>
          <p:cNvCxnSpPr>
            <a:stCxn id="5" idx="2"/>
          </p:cNvCxnSpPr>
          <p:nvPr/>
        </p:nvCxnSpPr>
        <p:spPr bwMode="auto">
          <a:xfrm>
            <a:off x="3610293" y="5263419"/>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5305779" y="5263419"/>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5303626" y="4111954"/>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5303626" y="5263419"/>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Text Box 12"/>
          <p:cNvSpPr txBox="1">
            <a:spLocks noChangeArrowheads="1"/>
          </p:cNvSpPr>
          <p:nvPr/>
        </p:nvSpPr>
        <p:spPr bwMode="auto">
          <a:xfrm>
            <a:off x="2659275" y="335418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34</a:t>
            </a:r>
          </a:p>
        </p:txBody>
      </p:sp>
      <p:sp>
        <p:nvSpPr>
          <p:cNvPr id="34" name="Text Box 12"/>
          <p:cNvSpPr txBox="1">
            <a:spLocks noChangeArrowheads="1"/>
          </p:cNvSpPr>
          <p:nvPr/>
        </p:nvSpPr>
        <p:spPr bwMode="auto">
          <a:xfrm>
            <a:off x="5504379" y="335418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44</a:t>
            </a:r>
          </a:p>
        </p:txBody>
      </p:sp>
      <p:sp>
        <p:nvSpPr>
          <p:cNvPr id="35" name="Text Box 12"/>
          <p:cNvSpPr txBox="1">
            <a:spLocks noChangeArrowheads="1"/>
          </p:cNvSpPr>
          <p:nvPr/>
        </p:nvSpPr>
        <p:spPr bwMode="auto">
          <a:xfrm>
            <a:off x="5504379" y="4437919"/>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65</a:t>
            </a:r>
          </a:p>
        </p:txBody>
      </p:sp>
      <p:sp>
        <p:nvSpPr>
          <p:cNvPr id="25" name="Text Box 10"/>
          <p:cNvSpPr txBox="1">
            <a:spLocks noChangeArrowheads="1"/>
          </p:cNvSpPr>
          <p:nvPr/>
        </p:nvSpPr>
        <p:spPr bwMode="auto">
          <a:xfrm>
            <a:off x="553039" y="1684645"/>
            <a:ext cx="4951339" cy="7488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rgbClr val="0F6FC6"/>
                </a:solidFill>
              </a:rPr>
              <a:t>Exposure = HIV infection</a:t>
            </a:r>
          </a:p>
          <a:p>
            <a:pPr>
              <a:spcBef>
                <a:spcPct val="0"/>
              </a:spcBef>
              <a:buClrTx/>
              <a:buSzTx/>
              <a:buNone/>
            </a:pPr>
            <a:r>
              <a:rPr lang="en-US" altLang="en-US" sz="2133" b="1" dirty="0">
                <a:solidFill>
                  <a:schemeClr val="accent1"/>
                </a:solidFill>
              </a:rPr>
              <a:t>Outcome = Death</a:t>
            </a:r>
          </a:p>
        </p:txBody>
      </p:sp>
      <p:sp>
        <p:nvSpPr>
          <p:cNvPr id="27" name="Text Box 21"/>
          <p:cNvSpPr txBox="1">
            <a:spLocks noChangeArrowheads="1"/>
          </p:cNvSpPr>
          <p:nvPr/>
        </p:nvSpPr>
        <p:spPr bwMode="auto">
          <a:xfrm>
            <a:off x="6331953" y="1691660"/>
            <a:ext cx="2812047" cy="27662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50000"/>
              </a:spcBef>
              <a:buSzTx/>
            </a:pPr>
            <a:r>
              <a:rPr lang="en-US" altLang="en-US" sz="2044" dirty="0"/>
              <a:t> ? total deaths</a:t>
            </a:r>
          </a:p>
          <a:p>
            <a:pPr>
              <a:spcBef>
                <a:spcPct val="50000"/>
              </a:spcBef>
              <a:buSzTx/>
            </a:pPr>
            <a:r>
              <a:rPr lang="en-US" altLang="en-US" sz="2044" dirty="0"/>
              <a:t> ? total HIV+</a:t>
            </a:r>
          </a:p>
          <a:p>
            <a:pPr>
              <a:spcBef>
                <a:spcPct val="50000"/>
              </a:spcBef>
              <a:buSzTx/>
            </a:pPr>
            <a:r>
              <a:rPr lang="en-US" altLang="en-US" sz="2044" dirty="0"/>
              <a:t> ? both HIV+ &amp; died</a:t>
            </a:r>
          </a:p>
          <a:p>
            <a:pPr>
              <a:spcBef>
                <a:spcPct val="50000"/>
              </a:spcBef>
              <a:buSzTx/>
            </a:pPr>
            <a:r>
              <a:rPr lang="en-US" altLang="en-US" sz="2044" dirty="0"/>
              <a:t> ? HIV- &amp; did not die</a:t>
            </a:r>
          </a:p>
          <a:p>
            <a:pPr>
              <a:spcBef>
                <a:spcPct val="50000"/>
              </a:spcBef>
              <a:buSzTx/>
            </a:pPr>
            <a:r>
              <a:rPr lang="en-US" altLang="en-US" sz="2044" dirty="0"/>
              <a:t> ? 68?</a:t>
            </a:r>
          </a:p>
          <a:p>
            <a:pPr>
              <a:spcBef>
                <a:spcPct val="50000"/>
              </a:spcBef>
              <a:buSzTx/>
            </a:pPr>
            <a:r>
              <a:rPr lang="en-US" altLang="en-US" sz="2044" dirty="0"/>
              <a:t> ? 10?</a:t>
            </a:r>
          </a:p>
        </p:txBody>
      </p:sp>
    </p:spTree>
    <p:extLst>
      <p:ext uri="{BB962C8B-B14F-4D97-AF65-F5344CB8AC3E}">
        <p14:creationId xmlns:p14="http://schemas.microsoft.com/office/powerpoint/2010/main" val="3175927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3" grpId="0"/>
      <p:bldP spid="14" grpId="0"/>
      <p:bldP spid="17" grpId="0"/>
      <p:bldP spid="18" grpId="0"/>
      <p:bldP spid="19" grpId="0"/>
      <p:bldP spid="24" grpId="0"/>
      <p:bldP spid="34" grpId="0"/>
      <p:bldP spid="35" grpId="0"/>
      <p:bldP spid="25" grpId="0"/>
      <p:bldP spid="2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2 x 2 table: An example</a:t>
            </a:r>
          </a:p>
        </p:txBody>
      </p:sp>
      <p:grpSp>
        <p:nvGrpSpPr>
          <p:cNvPr id="4" name="Group 7"/>
          <p:cNvGrpSpPr>
            <a:grpSpLocks/>
          </p:cNvGrpSpPr>
          <p:nvPr/>
        </p:nvGrpSpPr>
        <p:grpSpPr bwMode="auto">
          <a:xfrm>
            <a:off x="1916959" y="2960486"/>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9"/>
          <p:cNvSpPr txBox="1">
            <a:spLocks noChangeArrowheads="1"/>
          </p:cNvSpPr>
          <p:nvPr/>
        </p:nvSpPr>
        <p:spPr bwMode="auto">
          <a:xfrm>
            <a:off x="1916959" y="2527209"/>
            <a:ext cx="337612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latin typeface="Arial"/>
                <a:cs typeface="Arial"/>
              </a:rPr>
              <a:t>        Dead		Alive</a:t>
            </a:r>
          </a:p>
        </p:txBody>
      </p:sp>
      <p:sp>
        <p:nvSpPr>
          <p:cNvPr id="10" name="Text Box 11"/>
          <p:cNvSpPr txBox="1">
            <a:spLocks noChangeArrowheads="1"/>
          </p:cNvSpPr>
          <p:nvPr/>
        </p:nvSpPr>
        <p:spPr bwMode="auto">
          <a:xfrm>
            <a:off x="457200" y="3291040"/>
            <a:ext cx="1459759"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000" b="1" dirty="0">
                <a:latin typeface="Arial"/>
                <a:cs typeface="Arial"/>
              </a:rPr>
              <a:t>HIV+</a:t>
            </a:r>
          </a:p>
          <a:p>
            <a:pPr>
              <a:spcBef>
                <a:spcPct val="0"/>
              </a:spcBef>
              <a:buClrTx/>
              <a:buSzTx/>
              <a:buFontTx/>
              <a:buNone/>
            </a:pPr>
            <a:endParaRPr lang="en-US" altLang="en-US" sz="2000" b="1" dirty="0">
              <a:latin typeface="Arial"/>
              <a:cs typeface="Arial"/>
            </a:endParaRPr>
          </a:p>
          <a:p>
            <a:pPr algn="r">
              <a:spcBef>
                <a:spcPct val="0"/>
              </a:spcBef>
              <a:buClrTx/>
              <a:buSzTx/>
              <a:buFontTx/>
              <a:buNone/>
            </a:pPr>
            <a:endParaRPr lang="en-US" altLang="en-US" sz="2000" b="1" dirty="0">
              <a:latin typeface="Arial"/>
              <a:cs typeface="Arial"/>
            </a:endParaRPr>
          </a:p>
          <a:p>
            <a:pPr algn="r">
              <a:spcBef>
                <a:spcPct val="0"/>
              </a:spcBef>
              <a:buClrTx/>
              <a:buSzTx/>
              <a:buFontTx/>
              <a:buNone/>
            </a:pPr>
            <a:r>
              <a:rPr lang="en-US" altLang="en-US" sz="2000" b="1" dirty="0">
                <a:latin typeface="Arial"/>
                <a:cs typeface="Arial"/>
              </a:rPr>
              <a:t>HIV-</a:t>
            </a:r>
          </a:p>
        </p:txBody>
      </p:sp>
      <p:sp>
        <p:nvSpPr>
          <p:cNvPr id="11" name="Text Box 12"/>
          <p:cNvSpPr txBox="1">
            <a:spLocks noChangeArrowheads="1"/>
          </p:cNvSpPr>
          <p:nvPr/>
        </p:nvSpPr>
        <p:spPr bwMode="auto">
          <a:xfrm>
            <a:off x="3941975" y="335418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a:t>
            </a:r>
          </a:p>
        </p:txBody>
      </p:sp>
      <p:sp>
        <p:nvSpPr>
          <p:cNvPr id="13" name="Text Box 14"/>
          <p:cNvSpPr txBox="1">
            <a:spLocks noChangeArrowheads="1"/>
          </p:cNvSpPr>
          <p:nvPr/>
        </p:nvSpPr>
        <p:spPr bwMode="auto">
          <a:xfrm>
            <a:off x="2659275" y="4437919"/>
            <a:ext cx="39893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7</a:t>
            </a:r>
          </a:p>
        </p:txBody>
      </p:sp>
      <p:sp>
        <p:nvSpPr>
          <p:cNvPr id="14" name="Text Box 15"/>
          <p:cNvSpPr txBox="1">
            <a:spLocks noChangeArrowheads="1"/>
          </p:cNvSpPr>
          <p:nvPr/>
        </p:nvSpPr>
        <p:spPr bwMode="auto">
          <a:xfrm>
            <a:off x="3941975" y="4431351"/>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58</a:t>
            </a:r>
          </a:p>
        </p:txBody>
      </p:sp>
      <p:sp>
        <p:nvSpPr>
          <p:cNvPr id="17" name="Text Box 17"/>
          <p:cNvSpPr txBox="1">
            <a:spLocks noChangeArrowheads="1"/>
          </p:cNvSpPr>
          <p:nvPr/>
        </p:nvSpPr>
        <p:spPr bwMode="auto">
          <a:xfrm>
            <a:off x="2659275" y="5346049"/>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41</a:t>
            </a:r>
          </a:p>
        </p:txBody>
      </p:sp>
      <p:sp>
        <p:nvSpPr>
          <p:cNvPr id="18" name="Text Box 18"/>
          <p:cNvSpPr txBox="1">
            <a:spLocks noChangeArrowheads="1"/>
          </p:cNvSpPr>
          <p:nvPr/>
        </p:nvSpPr>
        <p:spPr bwMode="auto">
          <a:xfrm>
            <a:off x="3941975" y="5346049"/>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68</a:t>
            </a:r>
          </a:p>
        </p:txBody>
      </p:sp>
      <p:sp>
        <p:nvSpPr>
          <p:cNvPr id="19" name="Text Box 19"/>
          <p:cNvSpPr txBox="1">
            <a:spLocks noChangeArrowheads="1"/>
          </p:cNvSpPr>
          <p:nvPr/>
        </p:nvSpPr>
        <p:spPr bwMode="auto">
          <a:xfrm>
            <a:off x="5504379" y="5346049"/>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109</a:t>
            </a:r>
          </a:p>
        </p:txBody>
      </p:sp>
      <p:cxnSp>
        <p:nvCxnSpPr>
          <p:cNvPr id="21" name="Straight Connector 20"/>
          <p:cNvCxnSpPr>
            <a:stCxn id="5" idx="2"/>
          </p:cNvCxnSpPr>
          <p:nvPr/>
        </p:nvCxnSpPr>
        <p:spPr bwMode="auto">
          <a:xfrm>
            <a:off x="3610293" y="5263419"/>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5305779" y="5263419"/>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5303626" y="4111954"/>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5303626" y="5263419"/>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4" name="Text Box 12"/>
          <p:cNvSpPr txBox="1">
            <a:spLocks noChangeArrowheads="1"/>
          </p:cNvSpPr>
          <p:nvPr/>
        </p:nvSpPr>
        <p:spPr bwMode="auto">
          <a:xfrm>
            <a:off x="2659275" y="335418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34</a:t>
            </a:r>
          </a:p>
        </p:txBody>
      </p:sp>
      <p:sp>
        <p:nvSpPr>
          <p:cNvPr id="34" name="Text Box 12"/>
          <p:cNvSpPr txBox="1">
            <a:spLocks noChangeArrowheads="1"/>
          </p:cNvSpPr>
          <p:nvPr/>
        </p:nvSpPr>
        <p:spPr bwMode="auto">
          <a:xfrm>
            <a:off x="5504379" y="335418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44</a:t>
            </a:r>
          </a:p>
        </p:txBody>
      </p:sp>
      <p:sp>
        <p:nvSpPr>
          <p:cNvPr id="35" name="Text Box 12"/>
          <p:cNvSpPr txBox="1">
            <a:spLocks noChangeArrowheads="1"/>
          </p:cNvSpPr>
          <p:nvPr/>
        </p:nvSpPr>
        <p:spPr bwMode="auto">
          <a:xfrm>
            <a:off x="5504379" y="4437919"/>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65</a:t>
            </a:r>
          </a:p>
        </p:txBody>
      </p:sp>
      <p:sp>
        <p:nvSpPr>
          <p:cNvPr id="39" name="Text Box 21"/>
          <p:cNvSpPr txBox="1">
            <a:spLocks noChangeArrowheads="1"/>
          </p:cNvSpPr>
          <p:nvPr/>
        </p:nvSpPr>
        <p:spPr bwMode="auto">
          <a:xfrm>
            <a:off x="6331953" y="1691660"/>
            <a:ext cx="2812047" cy="308078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50000"/>
              </a:spcBef>
              <a:buSzTx/>
            </a:pPr>
            <a:r>
              <a:rPr lang="en-US" altLang="en-US" sz="2044" dirty="0"/>
              <a:t> 41 total deaths</a:t>
            </a:r>
          </a:p>
          <a:p>
            <a:pPr>
              <a:spcBef>
                <a:spcPct val="50000"/>
              </a:spcBef>
              <a:buSzTx/>
            </a:pPr>
            <a:r>
              <a:rPr lang="en-US" altLang="en-US" sz="2044" dirty="0"/>
              <a:t> 44 total HIV+</a:t>
            </a:r>
          </a:p>
          <a:p>
            <a:pPr>
              <a:spcBef>
                <a:spcPct val="50000"/>
              </a:spcBef>
              <a:buSzTx/>
            </a:pPr>
            <a:r>
              <a:rPr lang="en-US" altLang="en-US" sz="2044" dirty="0"/>
              <a:t> 34 both HIV+ &amp; died</a:t>
            </a:r>
          </a:p>
          <a:p>
            <a:pPr>
              <a:spcBef>
                <a:spcPct val="50000"/>
              </a:spcBef>
              <a:buSzTx/>
            </a:pPr>
            <a:r>
              <a:rPr lang="en-US" altLang="en-US" sz="2044" dirty="0"/>
              <a:t> 58 HIV- &amp; did not die</a:t>
            </a:r>
          </a:p>
          <a:p>
            <a:pPr>
              <a:spcBef>
                <a:spcPct val="50000"/>
              </a:spcBef>
              <a:buSzTx/>
            </a:pPr>
            <a:r>
              <a:rPr lang="en-US" altLang="en-US" sz="2044" dirty="0"/>
              <a:t> 68 total did not die</a:t>
            </a:r>
          </a:p>
          <a:p>
            <a:pPr>
              <a:spcBef>
                <a:spcPct val="50000"/>
              </a:spcBef>
              <a:buSzTx/>
            </a:pPr>
            <a:r>
              <a:rPr lang="en-US" altLang="en-US" sz="2044" dirty="0"/>
              <a:t> 10 HIV+ subjects did not die</a:t>
            </a:r>
          </a:p>
        </p:txBody>
      </p:sp>
      <p:sp>
        <p:nvSpPr>
          <p:cNvPr id="27" name="Text Box 10"/>
          <p:cNvSpPr txBox="1">
            <a:spLocks noChangeArrowheads="1"/>
          </p:cNvSpPr>
          <p:nvPr/>
        </p:nvSpPr>
        <p:spPr bwMode="auto">
          <a:xfrm>
            <a:off x="553039" y="1684645"/>
            <a:ext cx="4951339" cy="74882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dirty="0">
                <a:solidFill>
                  <a:srgbClr val="0F6FC6"/>
                </a:solidFill>
              </a:rPr>
              <a:t>Exposure = HIV infection</a:t>
            </a:r>
          </a:p>
          <a:p>
            <a:pPr>
              <a:spcBef>
                <a:spcPct val="0"/>
              </a:spcBef>
              <a:buClrTx/>
              <a:buSzTx/>
              <a:buNone/>
            </a:pPr>
            <a:r>
              <a:rPr lang="en-US" altLang="en-US" sz="2133" b="1" dirty="0">
                <a:solidFill>
                  <a:schemeClr val="accent1"/>
                </a:solidFill>
              </a:rPr>
              <a:t>Outcome = Death</a:t>
            </a:r>
          </a:p>
        </p:txBody>
      </p:sp>
    </p:spTree>
    <p:extLst>
      <p:ext uri="{BB962C8B-B14F-4D97-AF65-F5344CB8AC3E}">
        <p14:creationId xmlns:p14="http://schemas.microsoft.com/office/powerpoint/2010/main" val="21795197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 ratio (PR)</a:t>
            </a:r>
          </a:p>
        </p:txBody>
      </p:sp>
      <p:sp>
        <p:nvSpPr>
          <p:cNvPr id="3" name="Content Placeholder 2"/>
          <p:cNvSpPr>
            <a:spLocks noGrp="1"/>
          </p:cNvSpPr>
          <p:nvPr>
            <p:ph idx="1"/>
          </p:nvPr>
        </p:nvSpPr>
        <p:spPr/>
        <p:txBody>
          <a:bodyPr/>
          <a:lstStyle/>
          <a:p>
            <a:pPr>
              <a:spcAft>
                <a:spcPts val="1200"/>
              </a:spcAft>
            </a:pPr>
            <a:r>
              <a:rPr lang="en-US" sz="2800" dirty="0"/>
              <a:t>Measures the prevalence of the disease in the exposed group compared to the unexposed group</a:t>
            </a:r>
          </a:p>
          <a:p>
            <a:pPr>
              <a:spcAft>
                <a:spcPts val="1200"/>
              </a:spcAft>
            </a:pPr>
            <a:r>
              <a:rPr lang="en-US" sz="2800" dirty="0"/>
              <a:t>Can be calculated in cross-sectional studies</a:t>
            </a:r>
            <a:endParaRPr lang="en-US" sz="1000" i="1" dirty="0"/>
          </a:p>
          <a:p>
            <a:pPr>
              <a:spcAft>
                <a:spcPts val="1200"/>
              </a:spcAft>
            </a:pPr>
            <a:r>
              <a:rPr lang="en-US" sz="2800" dirty="0"/>
              <a:t>Example: </a:t>
            </a:r>
            <a:r>
              <a:rPr lang="en-US" sz="2800" i="1" dirty="0"/>
              <a:t>The prevalence of TB among males was </a:t>
            </a:r>
            <a:r>
              <a:rPr lang="en-US" sz="2800" i="1" u="sng" dirty="0"/>
              <a:t>2.4 times higher</a:t>
            </a:r>
            <a:r>
              <a:rPr lang="en-US" sz="2800" i="1" dirty="0"/>
              <a:t> than the TB prevalence among females in the 2013 Indonesia prevalence survey </a:t>
            </a:r>
          </a:p>
        </p:txBody>
      </p:sp>
    </p:spTree>
    <p:extLst>
      <p:ext uri="{BB962C8B-B14F-4D97-AF65-F5344CB8AC3E}">
        <p14:creationId xmlns:p14="http://schemas.microsoft.com/office/powerpoint/2010/main" val="37421190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prevalence ratio</a:t>
            </a:r>
          </a:p>
        </p:txBody>
      </p:sp>
      <p:sp>
        <p:nvSpPr>
          <p:cNvPr id="3" name="Content Placeholder 2"/>
          <p:cNvSpPr>
            <a:spLocks noGrp="1"/>
          </p:cNvSpPr>
          <p:nvPr>
            <p:ph idx="1"/>
          </p:nvPr>
        </p:nvSpPr>
        <p:spPr/>
        <p:txBody>
          <a:bodyPr/>
          <a:lstStyle/>
          <a:p>
            <a:pPr marL="0" indent="0">
              <a:buNone/>
            </a:pPr>
            <a:r>
              <a:rPr lang="en-US" sz="2800" dirty="0"/>
              <a:t>= </a:t>
            </a:r>
            <a:r>
              <a:rPr lang="en-US" sz="2800" u="sng" dirty="0"/>
              <a:t> Prevalence of outcome in exposed group	</a:t>
            </a:r>
          </a:p>
          <a:p>
            <a:pPr marL="0" indent="0">
              <a:buNone/>
            </a:pPr>
            <a:r>
              <a:rPr lang="en-US" sz="2800" dirty="0"/>
              <a:t>    Prevalence of outcome in unexposed group</a:t>
            </a:r>
            <a:endParaRPr lang="en-US" dirty="0"/>
          </a:p>
          <a:p>
            <a:pPr marL="0" indent="0">
              <a:buNone/>
            </a:pPr>
            <a:endParaRPr lang="en-US" dirty="0"/>
          </a:p>
          <a:p>
            <a:pPr marL="0" indent="0">
              <a:buNone/>
            </a:pPr>
            <a:endParaRPr lang="en-US" dirty="0"/>
          </a:p>
          <a:p>
            <a:pPr marL="0" indent="0">
              <a:buNone/>
            </a:pPr>
            <a:endParaRPr lang="en-US" dirty="0"/>
          </a:p>
          <a:p>
            <a:endParaRPr lang="en-US" sz="2000" dirty="0"/>
          </a:p>
          <a:p>
            <a:r>
              <a:rPr lang="en-US" sz="2200" dirty="0"/>
              <a:t>If relative risk &gt; 1, risk is greater in the exposed</a:t>
            </a:r>
          </a:p>
          <a:p>
            <a:r>
              <a:rPr lang="en-US" sz="2200" dirty="0"/>
              <a:t>If relative risk &lt; 1, risk is lower in the exposed (</a:t>
            </a:r>
            <a:r>
              <a:rPr lang="en-US" sz="2200" i="1" dirty="0"/>
              <a:t>i.e. </a:t>
            </a:r>
            <a:r>
              <a:rPr lang="en-US" sz="2200" dirty="0"/>
              <a:t>protective factor)</a:t>
            </a:r>
          </a:p>
          <a:p>
            <a:r>
              <a:rPr lang="en-US" sz="2200" dirty="0"/>
              <a:t>If relative risk = 1, no association between exposure and outcome</a:t>
            </a:r>
          </a:p>
          <a:p>
            <a:endParaRPr lang="en-US" sz="2800" dirty="0"/>
          </a:p>
        </p:txBody>
      </p:sp>
      <p:sp>
        <p:nvSpPr>
          <p:cNvPr id="4" name="TextBox 3"/>
          <p:cNvSpPr txBox="1"/>
          <p:nvPr/>
        </p:nvSpPr>
        <p:spPr>
          <a:xfrm>
            <a:off x="4414762" y="1862667"/>
            <a:ext cx="184666" cy="369332"/>
          </a:xfrm>
          <a:prstGeom prst="rect">
            <a:avLst/>
          </a:prstGeom>
          <a:noFill/>
        </p:spPr>
        <p:txBody>
          <a:bodyPr wrap="none" rtlCol="0">
            <a:spAutoFit/>
          </a:bodyPr>
          <a:lstStyle/>
          <a:p>
            <a:endParaRPr lang="en-US" dirty="0"/>
          </a:p>
        </p:txBody>
      </p:sp>
      <p:grpSp>
        <p:nvGrpSpPr>
          <p:cNvPr id="5" name="Group 4"/>
          <p:cNvGrpSpPr>
            <a:grpSpLocks/>
          </p:cNvGrpSpPr>
          <p:nvPr/>
        </p:nvGrpSpPr>
        <p:grpSpPr bwMode="auto">
          <a:xfrm>
            <a:off x="1998463" y="3189371"/>
            <a:ext cx="2214001" cy="894697"/>
            <a:chOff x="1920" y="1488"/>
            <a:chExt cx="2400" cy="1632"/>
          </a:xfrm>
        </p:grpSpPr>
        <p:sp>
          <p:nvSpPr>
            <p:cNvPr id="6" name="Rectangle 5"/>
            <p:cNvSpPr>
              <a:spLocks noChangeArrowheads="1"/>
            </p:cNvSpPr>
            <p:nvPr/>
          </p:nvSpPr>
          <p:spPr bwMode="auto">
            <a:xfrm>
              <a:off x="1920" y="1488"/>
              <a:ext cx="2400" cy="1632"/>
            </a:xfrm>
            <a:prstGeom prst="rect">
              <a:avLst/>
            </a:prstGeom>
            <a:noFill/>
            <a:ln w="9525">
              <a:solidFill>
                <a:schemeClr val="folHlink"/>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7" name="Line 6"/>
            <p:cNvSpPr>
              <a:spLocks noChangeShapeType="1"/>
            </p:cNvSpPr>
            <p:nvPr/>
          </p:nvSpPr>
          <p:spPr bwMode="auto">
            <a:xfrm>
              <a:off x="3120" y="1488"/>
              <a:ext cx="0" cy="1632"/>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8" name="Line 7"/>
            <p:cNvSpPr>
              <a:spLocks noChangeShapeType="1"/>
            </p:cNvSpPr>
            <p:nvPr/>
          </p:nvSpPr>
          <p:spPr bwMode="auto">
            <a:xfrm>
              <a:off x="1920" y="2304"/>
              <a:ext cx="2400" cy="0"/>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8"/>
          <p:cNvSpPr txBox="1">
            <a:spLocks noChangeArrowheads="1"/>
          </p:cNvSpPr>
          <p:nvPr/>
        </p:nvSpPr>
        <p:spPr bwMode="auto">
          <a:xfrm>
            <a:off x="2309946" y="3216306"/>
            <a:ext cx="474133"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a:t>
            </a:r>
            <a:r>
              <a:rPr lang="en-US" altLang="en-US" sz="2100" b="1" i="1" baseline="30000" dirty="0">
                <a:latin typeface="Times New Roman" charset="0"/>
              </a:rPr>
              <a:t> </a:t>
            </a:r>
            <a:endParaRPr lang="en-US" altLang="en-US" sz="2100" baseline="30000" dirty="0"/>
          </a:p>
        </p:txBody>
      </p:sp>
      <p:sp>
        <p:nvSpPr>
          <p:cNvPr id="10" name="Text Box 9"/>
          <p:cNvSpPr txBox="1">
            <a:spLocks noChangeArrowheads="1"/>
          </p:cNvSpPr>
          <p:nvPr/>
        </p:nvSpPr>
        <p:spPr bwMode="auto">
          <a:xfrm>
            <a:off x="3480130" y="3142537"/>
            <a:ext cx="530578"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a:t>
            </a:r>
            <a:r>
              <a:rPr lang="en-US" altLang="en-US" sz="2100" b="1" i="1" baseline="30000" dirty="0">
                <a:latin typeface="Times New Roman" charset="0"/>
              </a:rPr>
              <a:t> </a:t>
            </a:r>
          </a:p>
        </p:txBody>
      </p:sp>
      <p:sp>
        <p:nvSpPr>
          <p:cNvPr id="11" name="Text Box 10"/>
          <p:cNvSpPr txBox="1">
            <a:spLocks noChangeArrowheads="1"/>
          </p:cNvSpPr>
          <p:nvPr/>
        </p:nvSpPr>
        <p:spPr bwMode="auto">
          <a:xfrm>
            <a:off x="2309946" y="3637149"/>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a:t>
            </a:r>
            <a:endParaRPr lang="en-US" altLang="en-US" sz="2100" b="1" i="1" baseline="30000" dirty="0">
              <a:latin typeface="Times New Roman" charset="0"/>
            </a:endParaRPr>
          </a:p>
        </p:txBody>
      </p:sp>
      <p:sp>
        <p:nvSpPr>
          <p:cNvPr id="12" name="Text Box 11"/>
          <p:cNvSpPr txBox="1">
            <a:spLocks noChangeArrowheads="1"/>
          </p:cNvSpPr>
          <p:nvPr/>
        </p:nvSpPr>
        <p:spPr bwMode="auto">
          <a:xfrm>
            <a:off x="3480130" y="3663504"/>
            <a:ext cx="46566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d</a:t>
            </a:r>
            <a:endParaRPr lang="en-US" altLang="en-US" sz="2100" b="1" i="1" baseline="30000" dirty="0">
              <a:latin typeface="Times New Roman" charset="0"/>
            </a:endParaRPr>
          </a:p>
        </p:txBody>
      </p:sp>
      <p:sp>
        <p:nvSpPr>
          <p:cNvPr id="15" name="Text Box 16"/>
          <p:cNvSpPr txBox="1">
            <a:spLocks noChangeArrowheads="1"/>
          </p:cNvSpPr>
          <p:nvPr/>
        </p:nvSpPr>
        <p:spPr bwMode="auto">
          <a:xfrm>
            <a:off x="1987175" y="2850512"/>
            <a:ext cx="2667225" cy="3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None/>
            </a:pPr>
            <a:r>
              <a:rPr lang="en-US" altLang="en-US" sz="1422" b="1"/>
              <a:t>Disease	  No Disease</a:t>
            </a:r>
            <a:r>
              <a:rPr lang="en-US" altLang="en-US" sz="1422" b="1" dirty="0"/>
              <a:t>	</a:t>
            </a:r>
          </a:p>
        </p:txBody>
      </p:sp>
      <p:sp>
        <p:nvSpPr>
          <p:cNvPr id="16" name="Text Box 17"/>
          <p:cNvSpPr txBox="1">
            <a:spLocks noChangeArrowheads="1"/>
          </p:cNvSpPr>
          <p:nvPr/>
        </p:nvSpPr>
        <p:spPr bwMode="auto">
          <a:xfrm>
            <a:off x="881927" y="3060607"/>
            <a:ext cx="1184269" cy="9664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420" b="1" dirty="0"/>
              <a:t>     Exposed</a:t>
            </a:r>
          </a:p>
          <a:p>
            <a:pPr>
              <a:spcBef>
                <a:spcPct val="0"/>
              </a:spcBef>
              <a:buClrTx/>
              <a:buSzTx/>
              <a:buFontTx/>
              <a:buNone/>
            </a:pPr>
            <a:endParaRPr lang="en-US" altLang="en-US" sz="1420" b="1" dirty="0"/>
          </a:p>
          <a:p>
            <a:pPr>
              <a:spcBef>
                <a:spcPct val="0"/>
              </a:spcBef>
              <a:buClrTx/>
              <a:buSzTx/>
              <a:buFontTx/>
              <a:buNone/>
            </a:pPr>
            <a:r>
              <a:rPr lang="en-US" altLang="en-US" sz="1420" b="1" dirty="0"/>
              <a:t>Unexposed</a:t>
            </a:r>
          </a:p>
        </p:txBody>
      </p:sp>
      <p:sp>
        <p:nvSpPr>
          <p:cNvPr id="17" name="Text Box 8"/>
          <p:cNvSpPr txBox="1">
            <a:spLocks noChangeArrowheads="1"/>
          </p:cNvSpPr>
          <p:nvPr/>
        </p:nvSpPr>
        <p:spPr bwMode="auto">
          <a:xfrm>
            <a:off x="2066196" y="4090950"/>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c</a:t>
            </a:r>
            <a:r>
              <a:rPr lang="en-US" altLang="en-US" sz="2100" b="1" i="1" baseline="30000" dirty="0">
                <a:latin typeface="Times New Roman" charset="0"/>
              </a:rPr>
              <a:t> </a:t>
            </a:r>
            <a:endParaRPr lang="en-US" altLang="en-US" sz="2100" baseline="30000" dirty="0"/>
          </a:p>
        </p:txBody>
      </p:sp>
      <p:sp>
        <p:nvSpPr>
          <p:cNvPr id="18" name="Text Box 8"/>
          <p:cNvSpPr txBox="1">
            <a:spLocks noChangeArrowheads="1"/>
          </p:cNvSpPr>
          <p:nvPr/>
        </p:nvSpPr>
        <p:spPr bwMode="auto">
          <a:xfrm>
            <a:off x="3320788" y="4090950"/>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 d</a:t>
            </a:r>
            <a:r>
              <a:rPr lang="en-US" altLang="en-US" sz="2100" b="1" i="1" baseline="30000" dirty="0">
                <a:latin typeface="Times New Roman" charset="0"/>
              </a:rPr>
              <a:t> </a:t>
            </a:r>
            <a:endParaRPr lang="en-US" altLang="en-US" sz="2100" baseline="30000" dirty="0"/>
          </a:p>
        </p:txBody>
      </p:sp>
      <p:sp>
        <p:nvSpPr>
          <p:cNvPr id="19" name="Text Box 8"/>
          <p:cNvSpPr txBox="1">
            <a:spLocks noChangeArrowheads="1"/>
          </p:cNvSpPr>
          <p:nvPr/>
        </p:nvSpPr>
        <p:spPr bwMode="auto">
          <a:xfrm>
            <a:off x="4336788" y="3206353"/>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b</a:t>
            </a:r>
            <a:r>
              <a:rPr lang="en-US" altLang="en-US" sz="2100" b="1" i="1" baseline="30000" dirty="0">
                <a:latin typeface="Times New Roman" charset="0"/>
              </a:rPr>
              <a:t> </a:t>
            </a:r>
            <a:endParaRPr lang="en-US" altLang="en-US" sz="2100" baseline="30000" dirty="0"/>
          </a:p>
        </p:txBody>
      </p:sp>
      <p:sp>
        <p:nvSpPr>
          <p:cNvPr id="20" name="Text Box 8"/>
          <p:cNvSpPr txBox="1">
            <a:spLocks noChangeArrowheads="1"/>
          </p:cNvSpPr>
          <p:nvPr/>
        </p:nvSpPr>
        <p:spPr bwMode="auto">
          <a:xfrm>
            <a:off x="4336788" y="3663504"/>
            <a:ext cx="78515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 + d</a:t>
            </a:r>
            <a:endParaRPr lang="en-US" altLang="en-US" sz="2100" baseline="30000" dirty="0"/>
          </a:p>
        </p:txBody>
      </p:sp>
      <p:sp>
        <p:nvSpPr>
          <p:cNvPr id="21" name="Text Box 16"/>
          <p:cNvSpPr txBox="1">
            <a:spLocks noChangeArrowheads="1"/>
          </p:cNvSpPr>
          <p:nvPr/>
        </p:nvSpPr>
        <p:spPr bwMode="auto">
          <a:xfrm>
            <a:off x="5445459" y="3216305"/>
            <a:ext cx="29840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Prevalence</a:t>
            </a:r>
            <a:r>
              <a:rPr lang="en-US" altLang="en-US" sz="1422" b="1" dirty="0"/>
              <a:t>  </a:t>
            </a:r>
            <a:r>
              <a:rPr lang="en-US" altLang="en-US" sz="1800" b="1" dirty="0"/>
              <a:t>=</a:t>
            </a:r>
            <a:r>
              <a:rPr lang="en-US" altLang="en-US" sz="1422" b="1" dirty="0"/>
              <a:t> </a:t>
            </a:r>
            <a:r>
              <a:rPr lang="en-US" altLang="en-US" sz="1600" b="1" dirty="0"/>
              <a:t> </a:t>
            </a:r>
            <a:r>
              <a:rPr lang="en-US" altLang="en-US" sz="2100" b="1" i="1" dirty="0">
                <a:latin typeface="Times New Roman"/>
                <a:cs typeface="Times New Roman"/>
              </a:rPr>
              <a:t>a </a:t>
            </a:r>
            <a:r>
              <a:rPr lang="en-US" altLang="en-US" sz="2100" b="1" dirty="0">
                <a:latin typeface="Times New Roman"/>
                <a:cs typeface="Times New Roman"/>
              </a:rPr>
              <a:t>/ </a:t>
            </a:r>
            <a:r>
              <a:rPr lang="en-US" altLang="en-US" sz="2100" b="1" i="1" dirty="0">
                <a:latin typeface="Times New Roman"/>
                <a:cs typeface="Times New Roman"/>
              </a:rPr>
              <a:t>(a + b</a:t>
            </a:r>
            <a:r>
              <a:rPr lang="en-US" altLang="en-US" sz="2100" b="1" dirty="0">
                <a:latin typeface="Times New Roman"/>
                <a:cs typeface="Times New Roman"/>
              </a:rPr>
              <a:t>)</a:t>
            </a:r>
          </a:p>
          <a:p>
            <a:pPr>
              <a:spcBef>
                <a:spcPct val="0"/>
              </a:spcBef>
              <a:buClrTx/>
              <a:buSzTx/>
              <a:buFontTx/>
              <a:buNone/>
            </a:pPr>
            <a:r>
              <a:rPr lang="en-US" altLang="en-US" sz="1800" b="1" dirty="0"/>
              <a:t>	Ratio        </a:t>
            </a:r>
            <a:r>
              <a:rPr lang="en-US" altLang="en-US" sz="2100" b="1" i="1" dirty="0">
                <a:latin typeface="Times New Roman"/>
                <a:cs typeface="Times New Roman"/>
              </a:rPr>
              <a:t>c </a:t>
            </a:r>
            <a:r>
              <a:rPr lang="en-US" altLang="en-US" sz="2100" b="1" dirty="0">
                <a:latin typeface="Times New Roman"/>
                <a:cs typeface="Times New Roman"/>
              </a:rPr>
              <a:t>/ </a:t>
            </a:r>
            <a:r>
              <a:rPr lang="en-US" altLang="en-US" sz="2100" b="1" i="1" dirty="0">
                <a:latin typeface="Times New Roman"/>
                <a:cs typeface="Times New Roman"/>
              </a:rPr>
              <a:t>(c + d</a:t>
            </a:r>
            <a:r>
              <a:rPr lang="en-US" altLang="en-US" sz="2100" b="1" dirty="0">
                <a:latin typeface="Times New Roman"/>
                <a:cs typeface="Times New Roman"/>
              </a:rPr>
              <a:t>)</a:t>
            </a:r>
          </a:p>
        </p:txBody>
      </p:sp>
      <p:cxnSp>
        <p:nvCxnSpPr>
          <p:cNvPr id="23" name="Straight Connector 22"/>
          <p:cNvCxnSpPr/>
          <p:nvPr/>
        </p:nvCxnSpPr>
        <p:spPr bwMode="auto">
          <a:xfrm>
            <a:off x="6979924" y="3621851"/>
            <a:ext cx="121001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8230863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Prevalence ratio 2 x 2 table</a:t>
            </a:r>
          </a:p>
        </p:txBody>
      </p:sp>
      <p:grpSp>
        <p:nvGrpSpPr>
          <p:cNvPr id="4" name="Group 7"/>
          <p:cNvGrpSpPr>
            <a:grpSpLocks/>
          </p:cNvGrpSpPr>
          <p:nvPr/>
        </p:nvGrpSpPr>
        <p:grpSpPr bwMode="auto">
          <a:xfrm>
            <a:off x="1701319" y="2948504"/>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9"/>
          <p:cNvSpPr txBox="1">
            <a:spLocks noChangeArrowheads="1"/>
          </p:cNvSpPr>
          <p:nvPr/>
        </p:nvSpPr>
        <p:spPr bwMode="auto">
          <a:xfrm>
            <a:off x="1701319" y="2515227"/>
            <a:ext cx="3376120"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latin typeface="Arial"/>
                <a:cs typeface="Arial"/>
              </a:rPr>
              <a:t>      TST+		  TST-</a:t>
            </a:r>
          </a:p>
        </p:txBody>
      </p:sp>
      <p:sp>
        <p:nvSpPr>
          <p:cNvPr id="10" name="Text Box 11"/>
          <p:cNvSpPr txBox="1">
            <a:spLocks noChangeArrowheads="1"/>
          </p:cNvSpPr>
          <p:nvPr/>
        </p:nvSpPr>
        <p:spPr bwMode="auto">
          <a:xfrm>
            <a:off x="469179" y="3279058"/>
            <a:ext cx="1232140" cy="163121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2000" b="1" dirty="0">
                <a:latin typeface="Arial"/>
                <a:cs typeface="Arial"/>
              </a:rPr>
              <a:t>Foreign-born</a:t>
            </a:r>
          </a:p>
          <a:p>
            <a:pPr>
              <a:spcBef>
                <a:spcPct val="0"/>
              </a:spcBef>
              <a:buClrTx/>
              <a:buSzTx/>
              <a:buFontTx/>
              <a:buNone/>
            </a:pPr>
            <a:endParaRPr lang="en-US" altLang="en-US" sz="2000" b="1" dirty="0">
              <a:latin typeface="Arial"/>
              <a:cs typeface="Arial"/>
            </a:endParaRPr>
          </a:p>
          <a:p>
            <a:pPr algn="r">
              <a:spcBef>
                <a:spcPct val="0"/>
              </a:spcBef>
              <a:buClrTx/>
              <a:buSzTx/>
              <a:buFontTx/>
              <a:buNone/>
            </a:pPr>
            <a:endParaRPr lang="en-US" altLang="en-US" sz="2000" b="1" dirty="0">
              <a:latin typeface="Arial"/>
              <a:cs typeface="Arial"/>
            </a:endParaRPr>
          </a:p>
          <a:p>
            <a:pPr algn="r">
              <a:spcBef>
                <a:spcPct val="0"/>
              </a:spcBef>
              <a:buClrTx/>
              <a:buSzTx/>
              <a:buFontTx/>
              <a:buNone/>
            </a:pPr>
            <a:r>
              <a:rPr lang="en-US" altLang="en-US" sz="2000" b="1" dirty="0">
                <a:latin typeface="Arial"/>
                <a:cs typeface="Arial"/>
              </a:rPr>
              <a:t>US-born</a:t>
            </a:r>
          </a:p>
        </p:txBody>
      </p:sp>
      <p:sp>
        <p:nvSpPr>
          <p:cNvPr id="11" name="Text Box 12"/>
          <p:cNvSpPr txBox="1">
            <a:spLocks noChangeArrowheads="1"/>
          </p:cNvSpPr>
          <p:nvPr/>
        </p:nvSpPr>
        <p:spPr bwMode="auto">
          <a:xfrm>
            <a:off x="3726335" y="3342203"/>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193</a:t>
            </a:r>
          </a:p>
        </p:txBody>
      </p:sp>
      <p:sp>
        <p:nvSpPr>
          <p:cNvPr id="13" name="Text Box 14"/>
          <p:cNvSpPr txBox="1">
            <a:spLocks noChangeArrowheads="1"/>
          </p:cNvSpPr>
          <p:nvPr/>
        </p:nvSpPr>
        <p:spPr bwMode="auto">
          <a:xfrm>
            <a:off x="2443635" y="4425937"/>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143</a:t>
            </a:r>
          </a:p>
        </p:txBody>
      </p:sp>
      <p:sp>
        <p:nvSpPr>
          <p:cNvPr id="17" name="Text Box 17"/>
          <p:cNvSpPr txBox="1">
            <a:spLocks noChangeArrowheads="1"/>
          </p:cNvSpPr>
          <p:nvPr/>
        </p:nvSpPr>
        <p:spPr bwMode="auto">
          <a:xfrm>
            <a:off x="2443635" y="5334067"/>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325</a:t>
            </a:r>
          </a:p>
        </p:txBody>
      </p:sp>
      <p:sp>
        <p:nvSpPr>
          <p:cNvPr id="19" name="Text Box 19"/>
          <p:cNvSpPr txBox="1">
            <a:spLocks noChangeArrowheads="1"/>
          </p:cNvSpPr>
          <p:nvPr/>
        </p:nvSpPr>
        <p:spPr bwMode="auto">
          <a:xfrm>
            <a:off x="5288739" y="5334067"/>
            <a:ext cx="78365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1297</a:t>
            </a:r>
          </a:p>
        </p:txBody>
      </p:sp>
      <p:cxnSp>
        <p:nvCxnSpPr>
          <p:cNvPr id="21" name="Straight Connector 20"/>
          <p:cNvCxnSpPr>
            <a:stCxn id="5" idx="2"/>
          </p:cNvCxnSpPr>
          <p:nvPr/>
        </p:nvCxnSpPr>
        <p:spPr bwMode="auto">
          <a:xfrm>
            <a:off x="3394653" y="5251437"/>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5087986" y="5263419"/>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5087986" y="4099972"/>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5077439" y="5251437"/>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Text Box 10"/>
          <p:cNvSpPr txBox="1">
            <a:spLocks noChangeArrowheads="1"/>
          </p:cNvSpPr>
          <p:nvPr/>
        </p:nvSpPr>
        <p:spPr bwMode="auto">
          <a:xfrm>
            <a:off x="469179" y="1707282"/>
            <a:ext cx="420315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solidFill>
                  <a:srgbClr val="0F6FC6"/>
                </a:solidFill>
              </a:rPr>
              <a:t>Exposure: Foreign country of birth</a:t>
            </a:r>
          </a:p>
          <a:p>
            <a:pPr>
              <a:spcBef>
                <a:spcPct val="0"/>
              </a:spcBef>
              <a:buClrTx/>
              <a:buSzTx/>
              <a:buNone/>
            </a:pPr>
            <a:r>
              <a:rPr lang="en-US" altLang="en-US" sz="1800" b="1" dirty="0">
                <a:solidFill>
                  <a:schemeClr val="accent1"/>
                </a:solidFill>
              </a:rPr>
              <a:t>Outcome: Tuberculin skin positivity</a:t>
            </a:r>
          </a:p>
        </p:txBody>
      </p:sp>
      <p:sp>
        <p:nvSpPr>
          <p:cNvPr id="24" name="Text Box 12"/>
          <p:cNvSpPr txBox="1">
            <a:spLocks noChangeArrowheads="1"/>
          </p:cNvSpPr>
          <p:nvPr/>
        </p:nvSpPr>
        <p:spPr bwMode="auto">
          <a:xfrm>
            <a:off x="2443635" y="3342203"/>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182</a:t>
            </a:r>
          </a:p>
        </p:txBody>
      </p:sp>
      <p:sp>
        <p:nvSpPr>
          <p:cNvPr id="34" name="Text Box 12"/>
          <p:cNvSpPr txBox="1">
            <a:spLocks noChangeArrowheads="1"/>
          </p:cNvSpPr>
          <p:nvPr/>
        </p:nvSpPr>
        <p:spPr bwMode="auto">
          <a:xfrm>
            <a:off x="5288739" y="3342203"/>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375</a:t>
            </a:r>
          </a:p>
        </p:txBody>
      </p:sp>
      <p:sp>
        <p:nvSpPr>
          <p:cNvPr id="35" name="Text Box 12"/>
          <p:cNvSpPr txBox="1">
            <a:spLocks noChangeArrowheads="1"/>
          </p:cNvSpPr>
          <p:nvPr/>
        </p:nvSpPr>
        <p:spPr bwMode="auto">
          <a:xfrm>
            <a:off x="5288739" y="4425937"/>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922</a:t>
            </a:r>
          </a:p>
        </p:txBody>
      </p:sp>
      <p:sp>
        <p:nvSpPr>
          <p:cNvPr id="25" name="Text Box 16"/>
          <p:cNvSpPr txBox="1">
            <a:spLocks noChangeArrowheads="1"/>
          </p:cNvSpPr>
          <p:nvPr/>
        </p:nvSpPr>
        <p:spPr bwMode="auto">
          <a:xfrm>
            <a:off x="5815913" y="2041049"/>
            <a:ext cx="298408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Prevalence</a:t>
            </a:r>
            <a:r>
              <a:rPr lang="en-US" altLang="en-US" sz="1422" b="1" dirty="0"/>
              <a:t>  </a:t>
            </a:r>
            <a:r>
              <a:rPr lang="en-US" altLang="en-US" sz="1800" b="1" dirty="0">
                <a:latin typeface="Times New Roman"/>
                <a:cs typeface="Times New Roman"/>
              </a:rPr>
              <a:t>=</a:t>
            </a:r>
            <a:r>
              <a:rPr lang="en-US" altLang="en-US" sz="1422" b="1" dirty="0">
                <a:latin typeface="Times New Roman"/>
                <a:cs typeface="Times New Roman"/>
              </a:rPr>
              <a:t> </a:t>
            </a:r>
            <a:r>
              <a:rPr lang="en-US" altLang="en-US" sz="1600" b="1" dirty="0"/>
              <a:t> </a:t>
            </a:r>
            <a:r>
              <a:rPr lang="en-US" altLang="en-US" sz="2100" b="1" i="1" dirty="0">
                <a:latin typeface="Times New Roman"/>
                <a:cs typeface="Times New Roman"/>
              </a:rPr>
              <a:t>a </a:t>
            </a:r>
            <a:r>
              <a:rPr lang="en-US" altLang="en-US" sz="2100" b="1" dirty="0">
                <a:latin typeface="Times New Roman"/>
                <a:cs typeface="Times New Roman"/>
              </a:rPr>
              <a:t>/ </a:t>
            </a:r>
            <a:r>
              <a:rPr lang="en-US" altLang="en-US" sz="2100" b="1" i="1" dirty="0">
                <a:latin typeface="Times New Roman"/>
                <a:cs typeface="Times New Roman"/>
              </a:rPr>
              <a:t>(a + b</a:t>
            </a:r>
            <a:r>
              <a:rPr lang="en-US" altLang="en-US" sz="2100" b="1" dirty="0">
                <a:latin typeface="Times New Roman"/>
                <a:cs typeface="Times New Roman"/>
              </a:rPr>
              <a:t>)</a:t>
            </a:r>
          </a:p>
          <a:p>
            <a:pPr>
              <a:spcBef>
                <a:spcPct val="0"/>
              </a:spcBef>
              <a:buClrTx/>
              <a:buSzTx/>
              <a:buFontTx/>
              <a:buNone/>
            </a:pPr>
            <a:r>
              <a:rPr lang="en-US" altLang="en-US" sz="1800" b="1" dirty="0"/>
              <a:t>	Ratio        </a:t>
            </a:r>
            <a:r>
              <a:rPr lang="en-US" altLang="en-US" sz="2100" b="1" i="1" dirty="0">
                <a:latin typeface="Times New Roman"/>
                <a:cs typeface="Times New Roman"/>
              </a:rPr>
              <a:t>c </a:t>
            </a:r>
            <a:r>
              <a:rPr lang="en-US" altLang="en-US" sz="2100" b="1" dirty="0">
                <a:latin typeface="Times New Roman"/>
                <a:cs typeface="Times New Roman"/>
              </a:rPr>
              <a:t>/ </a:t>
            </a:r>
            <a:r>
              <a:rPr lang="en-US" altLang="en-US" sz="2100" b="1" i="1" dirty="0">
                <a:latin typeface="Times New Roman"/>
                <a:cs typeface="Times New Roman"/>
              </a:rPr>
              <a:t>(c + d</a:t>
            </a:r>
            <a:r>
              <a:rPr lang="en-US" altLang="en-US" sz="2100" b="1" dirty="0">
                <a:latin typeface="Times New Roman"/>
                <a:cs typeface="Times New Roman"/>
              </a:rPr>
              <a:t>)</a:t>
            </a:r>
          </a:p>
        </p:txBody>
      </p:sp>
      <p:sp>
        <p:nvSpPr>
          <p:cNvPr id="27" name="Text Box 16"/>
          <p:cNvSpPr txBox="1">
            <a:spLocks noChangeArrowheads="1"/>
          </p:cNvSpPr>
          <p:nvPr/>
        </p:nvSpPr>
        <p:spPr bwMode="auto">
          <a:xfrm>
            <a:off x="6625132" y="3187926"/>
            <a:ext cx="2328215" cy="132343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latin typeface="Times New Roman"/>
                <a:cs typeface="Times New Roman"/>
              </a:rPr>
              <a:t>=  </a:t>
            </a:r>
            <a:r>
              <a:rPr lang="en-US" altLang="en-US" sz="1800" b="1" dirty="0"/>
              <a:t>(</a:t>
            </a:r>
            <a:r>
              <a:rPr lang="en-US" altLang="en-US" sz="2000" b="1" i="1" dirty="0">
                <a:latin typeface="Times New Roman"/>
                <a:cs typeface="Times New Roman"/>
              </a:rPr>
              <a:t>182</a:t>
            </a:r>
            <a:r>
              <a:rPr lang="en-US" altLang="en-US" sz="2000" b="1" dirty="0">
                <a:latin typeface="Times New Roman"/>
                <a:cs typeface="Times New Roman"/>
              </a:rPr>
              <a:t> / </a:t>
            </a:r>
            <a:r>
              <a:rPr lang="en-US" altLang="en-US" sz="2000" b="1" i="1" dirty="0">
                <a:latin typeface="Times New Roman"/>
                <a:cs typeface="Times New Roman"/>
              </a:rPr>
              <a:t>375</a:t>
            </a:r>
            <a:r>
              <a:rPr lang="en-US" altLang="en-US" sz="2000" b="1" dirty="0">
                <a:latin typeface="Times New Roman"/>
                <a:cs typeface="Times New Roman"/>
              </a:rPr>
              <a:t>)</a:t>
            </a:r>
          </a:p>
          <a:p>
            <a:pPr>
              <a:spcBef>
                <a:spcPct val="0"/>
              </a:spcBef>
              <a:buClrTx/>
              <a:buSzTx/>
              <a:buFontTx/>
              <a:buNone/>
            </a:pPr>
            <a:r>
              <a:rPr lang="en-US" altLang="en-US" sz="2000" b="1" dirty="0">
                <a:latin typeface="Times New Roman"/>
                <a:cs typeface="Times New Roman"/>
              </a:rPr>
              <a:t>    (</a:t>
            </a:r>
            <a:r>
              <a:rPr lang="en-US" altLang="en-US" sz="2000" b="1" i="1" dirty="0">
                <a:latin typeface="Times New Roman"/>
                <a:cs typeface="Times New Roman"/>
              </a:rPr>
              <a:t>143</a:t>
            </a:r>
            <a:r>
              <a:rPr lang="en-US" altLang="en-US" sz="2000" b="1" dirty="0">
                <a:latin typeface="Times New Roman"/>
                <a:cs typeface="Times New Roman"/>
              </a:rPr>
              <a:t> / </a:t>
            </a:r>
            <a:r>
              <a:rPr lang="en-US" altLang="en-US" sz="2000" b="1" i="1" dirty="0">
                <a:latin typeface="Times New Roman"/>
                <a:cs typeface="Times New Roman"/>
              </a:rPr>
              <a:t>922</a:t>
            </a:r>
            <a:r>
              <a:rPr lang="en-US" altLang="en-US" sz="2000" b="1" dirty="0">
                <a:latin typeface="Times New Roman"/>
                <a:cs typeface="Times New Roman"/>
              </a:rPr>
              <a:t>)</a:t>
            </a:r>
          </a:p>
          <a:p>
            <a:pPr>
              <a:spcBef>
                <a:spcPct val="0"/>
              </a:spcBef>
              <a:buClrTx/>
              <a:buSzTx/>
              <a:buFontTx/>
              <a:buNone/>
            </a:pPr>
            <a:endParaRPr lang="en-US" altLang="en-US" sz="2000" b="1" dirty="0">
              <a:latin typeface="Times New Roman"/>
              <a:cs typeface="Times New Roman"/>
            </a:endParaRPr>
          </a:p>
          <a:p>
            <a:pPr>
              <a:spcBef>
                <a:spcPct val="0"/>
              </a:spcBef>
              <a:buClrTx/>
              <a:buSzTx/>
              <a:buFontTx/>
              <a:buNone/>
            </a:pPr>
            <a:r>
              <a:rPr lang="en-US" altLang="en-US" sz="2000" b="1" dirty="0">
                <a:latin typeface="Times New Roman"/>
                <a:cs typeface="Times New Roman"/>
              </a:rPr>
              <a:t>= </a:t>
            </a:r>
            <a:r>
              <a:rPr lang="en-US" altLang="en-US" sz="2000" b="1" i="1" dirty="0">
                <a:latin typeface="Times New Roman"/>
                <a:cs typeface="Times New Roman"/>
              </a:rPr>
              <a:t>3.13</a:t>
            </a:r>
          </a:p>
        </p:txBody>
      </p:sp>
      <p:sp>
        <p:nvSpPr>
          <p:cNvPr id="28" name="Text Box 12"/>
          <p:cNvSpPr txBox="1">
            <a:spLocks noChangeArrowheads="1"/>
          </p:cNvSpPr>
          <p:nvPr/>
        </p:nvSpPr>
        <p:spPr bwMode="auto">
          <a:xfrm>
            <a:off x="3726335" y="4425937"/>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779</a:t>
            </a:r>
          </a:p>
        </p:txBody>
      </p:sp>
      <p:sp>
        <p:nvSpPr>
          <p:cNvPr id="30" name="Text Box 17"/>
          <p:cNvSpPr txBox="1">
            <a:spLocks noChangeArrowheads="1"/>
          </p:cNvSpPr>
          <p:nvPr/>
        </p:nvSpPr>
        <p:spPr bwMode="auto">
          <a:xfrm>
            <a:off x="3726335" y="5334067"/>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972</a:t>
            </a:r>
          </a:p>
        </p:txBody>
      </p:sp>
      <p:cxnSp>
        <p:nvCxnSpPr>
          <p:cNvPr id="31" name="Straight Connector 30"/>
          <p:cNvCxnSpPr/>
          <p:nvPr/>
        </p:nvCxnSpPr>
        <p:spPr bwMode="auto">
          <a:xfrm>
            <a:off x="7391874" y="2432233"/>
            <a:ext cx="121001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32" name="Straight Connector 31"/>
          <p:cNvCxnSpPr/>
          <p:nvPr/>
        </p:nvCxnSpPr>
        <p:spPr bwMode="auto">
          <a:xfrm>
            <a:off x="6939266" y="3555147"/>
            <a:ext cx="121001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33" name="TextBox 32"/>
          <p:cNvSpPr txBox="1"/>
          <p:nvPr/>
        </p:nvSpPr>
        <p:spPr>
          <a:xfrm>
            <a:off x="3099051" y="6180554"/>
            <a:ext cx="6044950" cy="338554"/>
          </a:xfrm>
          <a:prstGeom prst="rect">
            <a:avLst/>
          </a:prstGeom>
          <a:noFill/>
        </p:spPr>
        <p:txBody>
          <a:bodyPr wrap="square" rtlCol="0">
            <a:spAutoFit/>
          </a:bodyPr>
          <a:lstStyle/>
          <a:p>
            <a:pPr lvl="0"/>
            <a:r>
              <a:rPr lang="en-US" sz="1600" dirty="0" err="1">
                <a:latin typeface="Calibri" pitchFamily="34" charset="0"/>
                <a:cs typeface="Calibri" pitchFamily="34" charset="0"/>
              </a:rPr>
              <a:t>Marschall</a:t>
            </a:r>
            <a:r>
              <a:rPr lang="en-US" sz="1600" dirty="0">
                <a:latin typeface="Calibri" pitchFamily="34" charset="0"/>
                <a:cs typeface="Calibri" pitchFamily="34" charset="0"/>
              </a:rPr>
              <a:t>, J. et al., </a:t>
            </a:r>
            <a:r>
              <a:rPr lang="en-US" sz="1600" i="1" dirty="0">
                <a:latin typeface="Calibri" pitchFamily="34" charset="0"/>
                <a:cs typeface="Calibri" pitchFamily="34" charset="0"/>
              </a:rPr>
              <a:t>Infection Control and Hospital Epidemiology, </a:t>
            </a:r>
            <a:r>
              <a:rPr lang="en-US" sz="1600" dirty="0">
                <a:latin typeface="Calibri" pitchFamily="34" charset="0"/>
                <a:cs typeface="Calibri" pitchFamily="34" charset="0"/>
              </a:rPr>
              <a:t>2014.</a:t>
            </a:r>
          </a:p>
        </p:txBody>
      </p:sp>
    </p:spTree>
    <p:extLst>
      <p:ext uri="{BB962C8B-B14F-4D97-AF65-F5344CB8AC3E}">
        <p14:creationId xmlns:p14="http://schemas.microsoft.com/office/powerpoint/2010/main" val="2239573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Relative risk (RR) </a:t>
            </a:r>
          </a:p>
        </p:txBody>
      </p:sp>
      <p:sp>
        <p:nvSpPr>
          <p:cNvPr id="3" name="Content Placeholder 2"/>
          <p:cNvSpPr>
            <a:spLocks noGrp="1"/>
          </p:cNvSpPr>
          <p:nvPr>
            <p:ph idx="1"/>
          </p:nvPr>
        </p:nvSpPr>
        <p:spPr/>
        <p:txBody>
          <a:bodyPr/>
          <a:lstStyle/>
          <a:p>
            <a:pPr marL="0" indent="0">
              <a:buNone/>
            </a:pPr>
            <a:r>
              <a:rPr lang="en-US" sz="2800" i="1" dirty="0"/>
              <a:t>(also known as: Incidence ratio, risk ratio)</a:t>
            </a:r>
          </a:p>
          <a:p>
            <a:r>
              <a:rPr lang="en-US" sz="2800" dirty="0"/>
              <a:t>Measures the risk of developing disease in the exposed group compared the unexposed group over a defined period of time</a:t>
            </a:r>
          </a:p>
          <a:p>
            <a:pPr marL="0" indent="0">
              <a:buNone/>
            </a:pPr>
            <a:endParaRPr lang="en-US" sz="1000" i="1" dirty="0"/>
          </a:p>
          <a:p>
            <a:r>
              <a:rPr lang="en-US" sz="2800" dirty="0"/>
              <a:t>E.g., </a:t>
            </a:r>
            <a:r>
              <a:rPr lang="en-US" sz="2800" i="1" dirty="0"/>
              <a:t>Smokers are </a:t>
            </a:r>
            <a:r>
              <a:rPr lang="en-US" sz="2800" i="1" u="sng" dirty="0"/>
              <a:t>10 times more likely</a:t>
            </a:r>
            <a:r>
              <a:rPr lang="en-US" sz="2800" i="1" dirty="0"/>
              <a:t> than non-smokers</a:t>
            </a:r>
            <a:r>
              <a:rPr lang="en-US" sz="2800" i="1" dirty="0">
                <a:solidFill>
                  <a:srgbClr val="0F6FC6"/>
                </a:solidFill>
              </a:rPr>
              <a:t> </a:t>
            </a:r>
            <a:r>
              <a:rPr lang="en-US" sz="2800" i="1" dirty="0"/>
              <a:t>to develop lung cancer over a 10-year period</a:t>
            </a:r>
          </a:p>
          <a:p>
            <a:endParaRPr lang="en-US" sz="1000" dirty="0"/>
          </a:p>
          <a:p>
            <a:r>
              <a:rPr lang="en-US" sz="2800" dirty="0"/>
              <a:t>Calculated in: Cohort studies, Clinical trials</a:t>
            </a:r>
          </a:p>
        </p:txBody>
      </p:sp>
    </p:spTree>
    <p:extLst>
      <p:ext uri="{BB962C8B-B14F-4D97-AF65-F5344CB8AC3E}">
        <p14:creationId xmlns:p14="http://schemas.microsoft.com/office/powerpoint/2010/main" val="102688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Relative risk in a cohort study</a:t>
            </a:r>
          </a:p>
        </p:txBody>
      </p:sp>
      <p:grpSp>
        <p:nvGrpSpPr>
          <p:cNvPr id="28" name="Group 27"/>
          <p:cNvGrpSpPr/>
          <p:nvPr/>
        </p:nvGrpSpPr>
        <p:grpSpPr>
          <a:xfrm>
            <a:off x="533400" y="1524000"/>
            <a:ext cx="8016325" cy="5105400"/>
            <a:chOff x="533400" y="1524000"/>
            <a:chExt cx="8016325" cy="5105400"/>
          </a:xfrm>
        </p:grpSpPr>
        <p:sp>
          <p:nvSpPr>
            <p:cNvPr id="4" name="Rectangle 2"/>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Rectangle 5"/>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Exposed</a:t>
              </a:r>
            </a:p>
          </p:txBody>
        </p:sp>
        <p:sp>
          <p:nvSpPr>
            <p:cNvPr id="8"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9"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sp>
          <p:nvSpPr>
            <p:cNvPr id="10" name="AutoShape 9"/>
            <p:cNvSpPr>
              <a:spLocks noChangeArrowheads="1"/>
            </p:cNvSpPr>
            <p:nvPr/>
          </p:nvSpPr>
          <p:spPr bwMode="auto">
            <a:xfrm>
              <a:off x="3276600"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1" name="AutoShape 10"/>
            <p:cNvSpPr>
              <a:spLocks noChangeArrowheads="1"/>
            </p:cNvSpPr>
            <p:nvPr/>
          </p:nvSpPr>
          <p:spPr bwMode="auto">
            <a:xfrm>
              <a:off x="3276600" y="30956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2" name="AutoShape 11"/>
            <p:cNvSpPr>
              <a:spLocks noChangeArrowheads="1"/>
            </p:cNvSpPr>
            <p:nvPr/>
          </p:nvSpPr>
          <p:spPr bwMode="auto">
            <a:xfrm>
              <a:off x="3276600" y="53054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AutoShape 12"/>
            <p:cNvSpPr>
              <a:spLocks noChangeArrowheads="1"/>
            </p:cNvSpPr>
            <p:nvPr/>
          </p:nvSpPr>
          <p:spPr bwMode="auto">
            <a:xfrm>
              <a:off x="3276600" y="44672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8" name="AutoShape 17"/>
            <p:cNvSpPr>
              <a:spLocks noChangeArrowheads="1"/>
            </p:cNvSpPr>
            <p:nvPr/>
          </p:nvSpPr>
          <p:spPr bwMode="auto">
            <a:xfrm>
              <a:off x="5808784"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0" name="Text Box 19"/>
            <p:cNvSpPr txBox="1">
              <a:spLocks noChangeArrowheads="1"/>
            </p:cNvSpPr>
            <p:nvPr/>
          </p:nvSpPr>
          <p:spPr bwMode="auto">
            <a:xfrm>
              <a:off x="7036837" y="2671465"/>
              <a:ext cx="15128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t>Incidence</a:t>
              </a:r>
            </a:p>
          </p:txBody>
        </p:sp>
        <p:sp>
          <p:nvSpPr>
            <p:cNvPr id="21" name="Rectangle 20"/>
            <p:cNvSpPr>
              <a:spLocks noChangeArrowheads="1"/>
            </p:cNvSpPr>
            <p:nvPr/>
          </p:nvSpPr>
          <p:spPr bwMode="auto">
            <a:xfrm>
              <a:off x="7010400" y="4942034"/>
              <a:ext cx="1503938"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latin typeface="Arial" charset="0"/>
                  <a:ea typeface="Arial" charset="0"/>
                  <a:cs typeface="Arial" charset="0"/>
                </a:rPr>
                <a:t>Incidence</a:t>
              </a:r>
            </a:p>
          </p:txBody>
        </p:sp>
        <p:sp>
          <p:nvSpPr>
            <p:cNvPr id="26" name="AutoShape 26"/>
            <p:cNvSpPr>
              <a:spLocks/>
            </p:cNvSpPr>
            <p:nvPr/>
          </p:nvSpPr>
          <p:spPr bwMode="auto">
            <a:xfrm>
              <a:off x="6705600" y="2133600"/>
              <a:ext cx="304800" cy="1600200"/>
            </a:xfrm>
            <a:prstGeom prst="rightBrace">
              <a:avLst>
                <a:gd name="adj1" fmla="val 41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7" name="AutoShape 27"/>
            <p:cNvSpPr>
              <a:spLocks/>
            </p:cNvSpPr>
            <p:nvPr/>
          </p:nvSpPr>
          <p:spPr bwMode="auto">
            <a:xfrm>
              <a:off x="6781800" y="4419599"/>
              <a:ext cx="228600" cy="1506537"/>
            </a:xfrm>
            <a:prstGeom prst="rightBrace">
              <a:avLst>
                <a:gd name="adj1" fmla="val 52778"/>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sp>
        <p:nvSpPr>
          <p:cNvPr id="29" name="Text Box 13"/>
          <p:cNvSpPr txBox="1">
            <a:spLocks noChangeArrowheads="1"/>
          </p:cNvSpPr>
          <p:nvPr/>
        </p:nvSpPr>
        <p:spPr bwMode="auto">
          <a:xfrm>
            <a:off x="4208585" y="2209800"/>
            <a:ext cx="1488831"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solidFill>
                  <a:schemeClr val="tx2"/>
                </a:solidFill>
                <a:ea typeface="Arial" charset="0"/>
                <a:cs typeface="Arial" charset="0"/>
              </a:rPr>
              <a:t>Outcome</a:t>
            </a:r>
          </a:p>
        </p:txBody>
      </p:sp>
      <p:sp>
        <p:nvSpPr>
          <p:cNvPr id="30" name="Rectangle 29"/>
          <p:cNvSpPr>
            <a:spLocks noChangeArrowheads="1"/>
          </p:cNvSpPr>
          <p:nvPr/>
        </p:nvSpPr>
        <p:spPr bwMode="auto">
          <a:xfrm>
            <a:off x="4202723" y="3124200"/>
            <a:ext cx="191270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50000"/>
              </a:spcBef>
              <a:defRPr/>
            </a:pPr>
            <a:r>
              <a:rPr lang="en-US" sz="2400" dirty="0">
                <a:latin typeface="Arial" charset="0"/>
                <a:ea typeface="Arial" charset="0"/>
                <a:cs typeface="Arial" charset="0"/>
              </a:rPr>
              <a:t>No Outcome</a:t>
            </a:r>
          </a:p>
        </p:txBody>
      </p:sp>
      <p:sp>
        <p:nvSpPr>
          <p:cNvPr id="31" name="Rectangle 30"/>
          <p:cNvSpPr>
            <a:spLocks noChangeArrowheads="1"/>
          </p:cNvSpPr>
          <p:nvPr/>
        </p:nvSpPr>
        <p:spPr bwMode="auto">
          <a:xfrm>
            <a:off x="4202235" y="4495800"/>
            <a:ext cx="151836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solidFill>
                  <a:schemeClr val="tx2"/>
                </a:solidFill>
                <a:latin typeface="Arial" charset="0"/>
                <a:ea typeface="Arial" charset="0"/>
                <a:cs typeface="Arial" charset="0"/>
              </a:rPr>
              <a:t>Outcome</a:t>
            </a:r>
            <a:r>
              <a:rPr lang="en-US" sz="2400" dirty="0">
                <a:latin typeface="Arial" charset="0"/>
                <a:ea typeface="Arial" charset="0"/>
                <a:cs typeface="Arial" charset="0"/>
              </a:rPr>
              <a:t> </a:t>
            </a:r>
          </a:p>
        </p:txBody>
      </p:sp>
      <p:sp>
        <p:nvSpPr>
          <p:cNvPr id="32" name="Rectangle 31"/>
          <p:cNvSpPr>
            <a:spLocks noChangeArrowheads="1"/>
          </p:cNvSpPr>
          <p:nvPr/>
        </p:nvSpPr>
        <p:spPr bwMode="auto">
          <a:xfrm>
            <a:off x="4214446" y="5322277"/>
            <a:ext cx="184537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latin typeface="Arial" charset="0"/>
                <a:ea typeface="Arial" charset="0"/>
                <a:cs typeface="Arial" charset="0"/>
              </a:rPr>
              <a:t>No outcome</a:t>
            </a:r>
          </a:p>
        </p:txBody>
      </p:sp>
      <p:sp>
        <p:nvSpPr>
          <p:cNvPr id="34" name="Text Box 21"/>
          <p:cNvSpPr txBox="1">
            <a:spLocks noChangeArrowheads="1"/>
          </p:cNvSpPr>
          <p:nvPr/>
        </p:nvSpPr>
        <p:spPr bwMode="auto">
          <a:xfrm>
            <a:off x="6781800" y="3839307"/>
            <a:ext cx="2133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solidFill>
                  <a:schemeClr val="tx2"/>
                </a:solidFill>
              </a:rPr>
              <a:t>Relative Risk</a:t>
            </a:r>
          </a:p>
        </p:txBody>
      </p:sp>
      <p:sp>
        <p:nvSpPr>
          <p:cNvPr id="35" name="AutoShape 23"/>
          <p:cNvSpPr>
            <a:spLocks noChangeArrowheads="1"/>
          </p:cNvSpPr>
          <p:nvPr/>
        </p:nvSpPr>
        <p:spPr bwMode="auto">
          <a:xfrm>
            <a:off x="7543800" y="3193779"/>
            <a:ext cx="485775" cy="645527"/>
          </a:xfrm>
          <a:prstGeom prst="downArrow">
            <a:avLst>
              <a:gd name="adj1" fmla="val 50000"/>
              <a:gd name="adj2" fmla="val 39216"/>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36" name="AutoShape 22"/>
          <p:cNvSpPr>
            <a:spLocks noChangeArrowheads="1"/>
          </p:cNvSpPr>
          <p:nvPr/>
        </p:nvSpPr>
        <p:spPr bwMode="auto">
          <a:xfrm>
            <a:off x="7543800" y="4343400"/>
            <a:ext cx="485775" cy="609600"/>
          </a:xfrm>
          <a:prstGeom prst="upArrow">
            <a:avLst>
              <a:gd name="adj1" fmla="val 50000"/>
              <a:gd name="adj2" fmla="val 39216"/>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nvGrpSpPr>
          <p:cNvPr id="39" name="Group 38"/>
          <p:cNvGrpSpPr/>
          <p:nvPr/>
        </p:nvGrpSpPr>
        <p:grpSpPr>
          <a:xfrm>
            <a:off x="533400" y="1524000"/>
            <a:ext cx="8016325" cy="5105400"/>
            <a:chOff x="533400" y="1524000"/>
            <a:chExt cx="8016325" cy="5105400"/>
          </a:xfrm>
        </p:grpSpPr>
        <p:sp>
          <p:nvSpPr>
            <p:cNvPr id="40" name="Rectangle 39"/>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1" name="Rectangle 40"/>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2" name="Rectangle 41"/>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3"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Exposed</a:t>
              </a:r>
            </a:p>
          </p:txBody>
        </p:sp>
        <p:sp>
          <p:nvSpPr>
            <p:cNvPr id="44"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45"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sp>
          <p:nvSpPr>
            <p:cNvPr id="46" name="AutoShape 9"/>
            <p:cNvSpPr>
              <a:spLocks noChangeArrowheads="1"/>
            </p:cNvSpPr>
            <p:nvPr/>
          </p:nvSpPr>
          <p:spPr bwMode="auto">
            <a:xfrm>
              <a:off x="3276600"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7" name="AutoShape 10"/>
            <p:cNvSpPr>
              <a:spLocks noChangeArrowheads="1"/>
            </p:cNvSpPr>
            <p:nvPr/>
          </p:nvSpPr>
          <p:spPr bwMode="auto">
            <a:xfrm>
              <a:off x="3276600" y="30956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8" name="AutoShape 11"/>
            <p:cNvSpPr>
              <a:spLocks noChangeArrowheads="1"/>
            </p:cNvSpPr>
            <p:nvPr/>
          </p:nvSpPr>
          <p:spPr bwMode="auto">
            <a:xfrm>
              <a:off x="3276600" y="53054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9" name="AutoShape 12"/>
            <p:cNvSpPr>
              <a:spLocks noChangeArrowheads="1"/>
            </p:cNvSpPr>
            <p:nvPr/>
          </p:nvSpPr>
          <p:spPr bwMode="auto">
            <a:xfrm>
              <a:off x="3276600" y="44672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0" name="AutoShape 17"/>
            <p:cNvSpPr>
              <a:spLocks noChangeArrowheads="1"/>
            </p:cNvSpPr>
            <p:nvPr/>
          </p:nvSpPr>
          <p:spPr bwMode="auto">
            <a:xfrm>
              <a:off x="5697416" y="2209800"/>
              <a:ext cx="1087681"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1" name="Text Box 19"/>
            <p:cNvSpPr txBox="1">
              <a:spLocks noChangeArrowheads="1"/>
            </p:cNvSpPr>
            <p:nvPr/>
          </p:nvSpPr>
          <p:spPr bwMode="auto">
            <a:xfrm>
              <a:off x="7036837" y="2671465"/>
              <a:ext cx="15128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t>Incidence</a:t>
              </a:r>
            </a:p>
          </p:txBody>
        </p:sp>
        <p:sp>
          <p:nvSpPr>
            <p:cNvPr id="52" name="Rectangle 51"/>
            <p:cNvSpPr>
              <a:spLocks noChangeArrowheads="1"/>
            </p:cNvSpPr>
            <p:nvPr/>
          </p:nvSpPr>
          <p:spPr bwMode="auto">
            <a:xfrm>
              <a:off x="7010400" y="4942034"/>
              <a:ext cx="1503938"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latin typeface="Arial" charset="0"/>
                  <a:ea typeface="Arial" charset="0"/>
                  <a:cs typeface="Arial" charset="0"/>
                </a:rPr>
                <a:t>Incidence</a:t>
              </a:r>
            </a:p>
          </p:txBody>
        </p:sp>
        <p:sp>
          <p:nvSpPr>
            <p:cNvPr id="53" name="AutoShape 26"/>
            <p:cNvSpPr>
              <a:spLocks/>
            </p:cNvSpPr>
            <p:nvPr/>
          </p:nvSpPr>
          <p:spPr bwMode="auto">
            <a:xfrm>
              <a:off x="6705600" y="2133600"/>
              <a:ext cx="304800" cy="1600200"/>
            </a:xfrm>
            <a:prstGeom prst="rightBrace">
              <a:avLst>
                <a:gd name="adj1" fmla="val 41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4" name="AutoShape 27"/>
            <p:cNvSpPr>
              <a:spLocks/>
            </p:cNvSpPr>
            <p:nvPr/>
          </p:nvSpPr>
          <p:spPr bwMode="auto">
            <a:xfrm>
              <a:off x="6781800" y="4419599"/>
              <a:ext cx="228600" cy="1506537"/>
            </a:xfrm>
            <a:prstGeom prst="rightBrace">
              <a:avLst>
                <a:gd name="adj1" fmla="val 52778"/>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sp>
        <p:nvSpPr>
          <p:cNvPr id="55" name="AutoShape 17"/>
          <p:cNvSpPr>
            <a:spLocks noChangeArrowheads="1"/>
          </p:cNvSpPr>
          <p:nvPr/>
        </p:nvSpPr>
        <p:spPr bwMode="auto">
          <a:xfrm>
            <a:off x="5720600" y="4495800"/>
            <a:ext cx="1064498"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6" name="AutoShape 17"/>
          <p:cNvSpPr>
            <a:spLocks noChangeArrowheads="1"/>
          </p:cNvSpPr>
          <p:nvPr/>
        </p:nvSpPr>
        <p:spPr bwMode="auto">
          <a:xfrm>
            <a:off x="6141863" y="3124200"/>
            <a:ext cx="643234"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7" name="AutoShape 17"/>
          <p:cNvSpPr>
            <a:spLocks noChangeArrowheads="1"/>
          </p:cNvSpPr>
          <p:nvPr/>
        </p:nvSpPr>
        <p:spPr bwMode="auto">
          <a:xfrm>
            <a:off x="6115426" y="5305424"/>
            <a:ext cx="666374"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Tree>
    <p:extLst>
      <p:ext uri="{BB962C8B-B14F-4D97-AF65-F5344CB8AC3E}">
        <p14:creationId xmlns:p14="http://schemas.microsoft.com/office/powerpoint/2010/main" val="7336033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relative risk</a:t>
            </a:r>
          </a:p>
        </p:txBody>
      </p:sp>
      <p:sp>
        <p:nvSpPr>
          <p:cNvPr id="3" name="Content Placeholder 2"/>
          <p:cNvSpPr>
            <a:spLocks noGrp="1"/>
          </p:cNvSpPr>
          <p:nvPr>
            <p:ph idx="1"/>
          </p:nvPr>
        </p:nvSpPr>
        <p:spPr>
          <a:xfrm>
            <a:off x="457200" y="1600200"/>
            <a:ext cx="8580967" cy="4972050"/>
          </a:xfrm>
        </p:spPr>
        <p:txBody>
          <a:bodyPr/>
          <a:lstStyle/>
          <a:p>
            <a:pPr marL="57150" indent="0">
              <a:buNone/>
            </a:pPr>
            <a:r>
              <a:rPr lang="en-US" sz="2800" dirty="0"/>
              <a:t>= </a:t>
            </a:r>
            <a:r>
              <a:rPr lang="en-US" sz="2800" u="sng" dirty="0"/>
              <a:t> Incidence of outcome in exposed group</a:t>
            </a:r>
          </a:p>
          <a:p>
            <a:pPr marL="57150" indent="0">
              <a:buNone/>
            </a:pPr>
            <a:r>
              <a:rPr lang="en-US" sz="2800" dirty="0"/>
              <a:t>    Incidence of outcome in unexposed group</a:t>
            </a:r>
          </a:p>
          <a:p>
            <a:pPr marL="0" indent="0">
              <a:buNone/>
            </a:pPr>
            <a:endParaRPr lang="en-US" dirty="0"/>
          </a:p>
          <a:p>
            <a:pPr marL="0" indent="0">
              <a:buNone/>
            </a:pPr>
            <a:endParaRPr lang="en-US" dirty="0"/>
          </a:p>
          <a:p>
            <a:pPr marL="0" indent="0">
              <a:buNone/>
            </a:pPr>
            <a:endParaRPr lang="en-US" dirty="0"/>
          </a:p>
          <a:p>
            <a:pPr marL="0" indent="0">
              <a:buNone/>
            </a:pPr>
            <a:endParaRPr lang="en-US" sz="2300" dirty="0"/>
          </a:p>
          <a:p>
            <a:r>
              <a:rPr lang="en-US" sz="2200" dirty="0"/>
              <a:t>TIME PERIOD MUST BE DEFINED</a:t>
            </a:r>
          </a:p>
          <a:p>
            <a:r>
              <a:rPr lang="en-US" sz="2200" dirty="0"/>
              <a:t>If relative risk &gt; 1, risk is greater in the exposed</a:t>
            </a:r>
          </a:p>
          <a:p>
            <a:r>
              <a:rPr lang="en-US" sz="2200" dirty="0"/>
              <a:t>If relative risk &lt; 1, risk is lower in the exposed (</a:t>
            </a:r>
            <a:r>
              <a:rPr lang="en-US" sz="2200" i="1" dirty="0"/>
              <a:t>i.e. </a:t>
            </a:r>
            <a:r>
              <a:rPr lang="en-US" sz="2200" dirty="0"/>
              <a:t>protective factor)</a:t>
            </a:r>
          </a:p>
          <a:p>
            <a:r>
              <a:rPr lang="en-US" sz="2200" dirty="0"/>
              <a:t>If relative risk = 1, no association between exposure and outcome</a:t>
            </a:r>
          </a:p>
        </p:txBody>
      </p:sp>
      <p:sp>
        <p:nvSpPr>
          <p:cNvPr id="4" name="TextBox 3"/>
          <p:cNvSpPr txBox="1"/>
          <p:nvPr/>
        </p:nvSpPr>
        <p:spPr>
          <a:xfrm>
            <a:off x="4414762" y="1862667"/>
            <a:ext cx="184666" cy="369332"/>
          </a:xfrm>
          <a:prstGeom prst="rect">
            <a:avLst/>
          </a:prstGeom>
          <a:noFill/>
        </p:spPr>
        <p:txBody>
          <a:bodyPr wrap="none" rtlCol="0">
            <a:spAutoFit/>
          </a:bodyPr>
          <a:lstStyle/>
          <a:p>
            <a:endParaRPr lang="en-US" dirty="0"/>
          </a:p>
        </p:txBody>
      </p:sp>
      <p:grpSp>
        <p:nvGrpSpPr>
          <p:cNvPr id="5" name="Group 4"/>
          <p:cNvGrpSpPr>
            <a:grpSpLocks/>
          </p:cNvGrpSpPr>
          <p:nvPr/>
        </p:nvGrpSpPr>
        <p:grpSpPr bwMode="auto">
          <a:xfrm>
            <a:off x="1475946" y="3179789"/>
            <a:ext cx="2214001" cy="894697"/>
            <a:chOff x="1920" y="1488"/>
            <a:chExt cx="2400" cy="1632"/>
          </a:xfrm>
        </p:grpSpPr>
        <p:sp>
          <p:nvSpPr>
            <p:cNvPr id="6" name="Rectangle 5"/>
            <p:cNvSpPr>
              <a:spLocks noChangeArrowheads="1"/>
            </p:cNvSpPr>
            <p:nvPr/>
          </p:nvSpPr>
          <p:spPr bwMode="auto">
            <a:xfrm>
              <a:off x="1920" y="1488"/>
              <a:ext cx="2400" cy="1632"/>
            </a:xfrm>
            <a:prstGeom prst="rect">
              <a:avLst/>
            </a:prstGeom>
            <a:noFill/>
            <a:ln w="9525">
              <a:solidFill>
                <a:schemeClr val="folHlink"/>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7" name="Line 6"/>
            <p:cNvSpPr>
              <a:spLocks noChangeShapeType="1"/>
            </p:cNvSpPr>
            <p:nvPr/>
          </p:nvSpPr>
          <p:spPr bwMode="auto">
            <a:xfrm>
              <a:off x="3120" y="1488"/>
              <a:ext cx="0" cy="1632"/>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8" name="Line 7"/>
            <p:cNvSpPr>
              <a:spLocks noChangeShapeType="1"/>
            </p:cNvSpPr>
            <p:nvPr/>
          </p:nvSpPr>
          <p:spPr bwMode="auto">
            <a:xfrm>
              <a:off x="1920" y="2304"/>
              <a:ext cx="2400" cy="0"/>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8"/>
          <p:cNvSpPr txBox="1">
            <a:spLocks noChangeArrowheads="1"/>
          </p:cNvSpPr>
          <p:nvPr/>
        </p:nvSpPr>
        <p:spPr bwMode="auto">
          <a:xfrm>
            <a:off x="1787429" y="3206724"/>
            <a:ext cx="474133"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a:t>
            </a:r>
            <a:r>
              <a:rPr lang="en-US" altLang="en-US" sz="2100" b="1" i="1" baseline="30000" dirty="0">
                <a:latin typeface="Times New Roman" charset="0"/>
              </a:rPr>
              <a:t> </a:t>
            </a:r>
            <a:endParaRPr lang="en-US" altLang="en-US" sz="2100" baseline="30000" dirty="0"/>
          </a:p>
        </p:txBody>
      </p:sp>
      <p:sp>
        <p:nvSpPr>
          <p:cNvPr id="10" name="Text Box 9"/>
          <p:cNvSpPr txBox="1">
            <a:spLocks noChangeArrowheads="1"/>
          </p:cNvSpPr>
          <p:nvPr/>
        </p:nvSpPr>
        <p:spPr bwMode="auto">
          <a:xfrm>
            <a:off x="2957613" y="3132955"/>
            <a:ext cx="530578"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a:t>
            </a:r>
            <a:r>
              <a:rPr lang="en-US" altLang="en-US" sz="2100" b="1" i="1" baseline="30000" dirty="0">
                <a:latin typeface="Times New Roman" charset="0"/>
              </a:rPr>
              <a:t> </a:t>
            </a:r>
          </a:p>
        </p:txBody>
      </p:sp>
      <p:sp>
        <p:nvSpPr>
          <p:cNvPr id="11" name="Text Box 10"/>
          <p:cNvSpPr txBox="1">
            <a:spLocks noChangeArrowheads="1"/>
          </p:cNvSpPr>
          <p:nvPr/>
        </p:nvSpPr>
        <p:spPr bwMode="auto">
          <a:xfrm>
            <a:off x="1787429" y="3627567"/>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a:t>
            </a:r>
            <a:endParaRPr lang="en-US" altLang="en-US" sz="2100" b="1" i="1" baseline="30000" dirty="0">
              <a:latin typeface="Times New Roman" charset="0"/>
            </a:endParaRPr>
          </a:p>
        </p:txBody>
      </p:sp>
      <p:sp>
        <p:nvSpPr>
          <p:cNvPr id="12" name="Text Box 11"/>
          <p:cNvSpPr txBox="1">
            <a:spLocks noChangeArrowheads="1"/>
          </p:cNvSpPr>
          <p:nvPr/>
        </p:nvSpPr>
        <p:spPr bwMode="auto">
          <a:xfrm>
            <a:off x="2957613" y="3653922"/>
            <a:ext cx="46566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d</a:t>
            </a:r>
            <a:endParaRPr lang="en-US" altLang="en-US" sz="2100" b="1" i="1" baseline="30000" dirty="0">
              <a:latin typeface="Times New Roman" charset="0"/>
            </a:endParaRPr>
          </a:p>
        </p:txBody>
      </p:sp>
      <p:sp>
        <p:nvSpPr>
          <p:cNvPr id="17" name="Text Box 8"/>
          <p:cNvSpPr txBox="1">
            <a:spLocks noChangeArrowheads="1"/>
          </p:cNvSpPr>
          <p:nvPr/>
        </p:nvSpPr>
        <p:spPr bwMode="auto">
          <a:xfrm>
            <a:off x="1543679" y="4081368"/>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c</a:t>
            </a:r>
            <a:r>
              <a:rPr lang="en-US" altLang="en-US" sz="2100" b="1" i="1" baseline="30000" dirty="0">
                <a:latin typeface="Times New Roman" charset="0"/>
              </a:rPr>
              <a:t> </a:t>
            </a:r>
            <a:endParaRPr lang="en-US" altLang="en-US" sz="2100" baseline="30000" dirty="0"/>
          </a:p>
        </p:txBody>
      </p:sp>
      <p:sp>
        <p:nvSpPr>
          <p:cNvPr id="18" name="Text Box 8"/>
          <p:cNvSpPr txBox="1">
            <a:spLocks noChangeArrowheads="1"/>
          </p:cNvSpPr>
          <p:nvPr/>
        </p:nvSpPr>
        <p:spPr bwMode="auto">
          <a:xfrm>
            <a:off x="2798271" y="4081368"/>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 d</a:t>
            </a:r>
            <a:r>
              <a:rPr lang="en-US" altLang="en-US" sz="2100" b="1" i="1" baseline="30000" dirty="0">
                <a:latin typeface="Times New Roman" charset="0"/>
              </a:rPr>
              <a:t> </a:t>
            </a:r>
            <a:endParaRPr lang="en-US" altLang="en-US" sz="2100" baseline="30000" dirty="0"/>
          </a:p>
        </p:txBody>
      </p:sp>
      <p:sp>
        <p:nvSpPr>
          <p:cNvPr id="19" name="Text Box 8"/>
          <p:cNvSpPr txBox="1">
            <a:spLocks noChangeArrowheads="1"/>
          </p:cNvSpPr>
          <p:nvPr/>
        </p:nvSpPr>
        <p:spPr bwMode="auto">
          <a:xfrm>
            <a:off x="3814271" y="3196771"/>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b</a:t>
            </a:r>
            <a:r>
              <a:rPr lang="en-US" altLang="en-US" sz="2100" b="1" i="1" baseline="30000" dirty="0">
                <a:latin typeface="Times New Roman" charset="0"/>
              </a:rPr>
              <a:t> </a:t>
            </a:r>
            <a:endParaRPr lang="en-US" altLang="en-US" sz="2100" baseline="30000" dirty="0"/>
          </a:p>
        </p:txBody>
      </p:sp>
      <p:sp>
        <p:nvSpPr>
          <p:cNvPr id="20" name="Text Box 8"/>
          <p:cNvSpPr txBox="1">
            <a:spLocks noChangeArrowheads="1"/>
          </p:cNvSpPr>
          <p:nvPr/>
        </p:nvSpPr>
        <p:spPr bwMode="auto">
          <a:xfrm>
            <a:off x="3814271" y="3653922"/>
            <a:ext cx="78515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 + d</a:t>
            </a:r>
            <a:endParaRPr lang="en-US" altLang="en-US" sz="2100" baseline="30000" dirty="0"/>
          </a:p>
        </p:txBody>
      </p:sp>
      <p:sp>
        <p:nvSpPr>
          <p:cNvPr id="21" name="Text Box 16"/>
          <p:cNvSpPr txBox="1">
            <a:spLocks noChangeArrowheads="1"/>
          </p:cNvSpPr>
          <p:nvPr/>
        </p:nvSpPr>
        <p:spPr bwMode="auto">
          <a:xfrm>
            <a:off x="4922942" y="3206723"/>
            <a:ext cx="3763858" cy="7386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Relative Risk</a:t>
            </a:r>
            <a:r>
              <a:rPr lang="en-US" altLang="en-US" sz="1422" b="1" dirty="0"/>
              <a:t>  </a:t>
            </a:r>
            <a:r>
              <a:rPr lang="en-US" altLang="en-US" sz="1800" b="1" dirty="0"/>
              <a:t>=</a:t>
            </a:r>
            <a:r>
              <a:rPr lang="en-US" altLang="en-US" sz="1422" b="1" dirty="0"/>
              <a:t> </a:t>
            </a:r>
            <a:r>
              <a:rPr lang="en-US" altLang="en-US" sz="1600" b="1" dirty="0"/>
              <a:t> </a:t>
            </a:r>
            <a:r>
              <a:rPr lang="en-US" altLang="en-US" sz="2100" b="1" i="1" dirty="0">
                <a:latin typeface="Times New Roman"/>
                <a:cs typeface="Times New Roman"/>
              </a:rPr>
              <a:t>a </a:t>
            </a:r>
            <a:r>
              <a:rPr lang="en-US" altLang="en-US" sz="2100" b="1" dirty="0">
                <a:latin typeface="Times New Roman"/>
                <a:cs typeface="Times New Roman"/>
              </a:rPr>
              <a:t>/ </a:t>
            </a:r>
            <a:r>
              <a:rPr lang="en-US" altLang="en-US" sz="2100" b="1" i="1" dirty="0">
                <a:latin typeface="Times New Roman"/>
                <a:cs typeface="Times New Roman"/>
              </a:rPr>
              <a:t>(a + b</a:t>
            </a:r>
            <a:r>
              <a:rPr lang="en-US" altLang="en-US" sz="2100" b="1" dirty="0">
                <a:latin typeface="Times New Roman"/>
                <a:cs typeface="Times New Roman"/>
              </a:rPr>
              <a:t>)</a:t>
            </a:r>
            <a:r>
              <a:rPr lang="en-US" altLang="en-US" sz="1800" b="1" dirty="0"/>
              <a:t>  </a:t>
            </a:r>
          </a:p>
          <a:p>
            <a:pPr>
              <a:spcBef>
                <a:spcPct val="0"/>
              </a:spcBef>
              <a:buClrTx/>
              <a:buSzTx/>
              <a:buFontTx/>
              <a:buNone/>
            </a:pPr>
            <a:r>
              <a:rPr lang="en-US" altLang="en-US" sz="1800" b="1" i="1" dirty="0">
                <a:latin typeface="Times New Roman"/>
                <a:cs typeface="Times New Roman"/>
              </a:rPr>
              <a:t>                               </a:t>
            </a:r>
            <a:r>
              <a:rPr lang="en-US" altLang="en-US" sz="2100" b="1" i="1" dirty="0">
                <a:latin typeface="Times New Roman"/>
                <a:cs typeface="Times New Roman"/>
              </a:rPr>
              <a:t>c </a:t>
            </a:r>
            <a:r>
              <a:rPr lang="en-US" altLang="en-US" sz="2100" b="1" dirty="0">
                <a:latin typeface="Times New Roman"/>
                <a:cs typeface="Times New Roman"/>
              </a:rPr>
              <a:t>/ </a:t>
            </a:r>
            <a:r>
              <a:rPr lang="en-US" altLang="en-US" sz="2100" b="1" i="1" dirty="0">
                <a:latin typeface="Times New Roman"/>
                <a:cs typeface="Times New Roman"/>
              </a:rPr>
              <a:t>(c + d</a:t>
            </a:r>
            <a:r>
              <a:rPr lang="en-US" altLang="en-US" sz="2100" b="1" dirty="0">
                <a:latin typeface="Times New Roman"/>
                <a:cs typeface="Times New Roman"/>
              </a:rPr>
              <a:t>)</a:t>
            </a:r>
          </a:p>
        </p:txBody>
      </p:sp>
      <p:cxnSp>
        <p:nvCxnSpPr>
          <p:cNvPr id="23" name="Straight Connector 22"/>
          <p:cNvCxnSpPr/>
          <p:nvPr/>
        </p:nvCxnSpPr>
        <p:spPr bwMode="auto">
          <a:xfrm>
            <a:off x="6703190" y="3630904"/>
            <a:ext cx="1210015"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22" name="Text Box 16"/>
          <p:cNvSpPr txBox="1">
            <a:spLocks noChangeArrowheads="1"/>
          </p:cNvSpPr>
          <p:nvPr/>
        </p:nvSpPr>
        <p:spPr bwMode="auto">
          <a:xfrm>
            <a:off x="1464658" y="2894047"/>
            <a:ext cx="2667225" cy="3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None/>
            </a:pPr>
            <a:r>
              <a:rPr lang="en-US" altLang="en-US" sz="1422" b="1" dirty="0"/>
              <a:t>Disease	  No Disease	</a:t>
            </a:r>
          </a:p>
        </p:txBody>
      </p:sp>
      <p:sp>
        <p:nvSpPr>
          <p:cNvPr id="24" name="Text Box 17"/>
          <p:cNvSpPr txBox="1">
            <a:spLocks noChangeArrowheads="1"/>
          </p:cNvSpPr>
          <p:nvPr/>
        </p:nvSpPr>
        <p:spPr bwMode="auto">
          <a:xfrm>
            <a:off x="359410" y="3007896"/>
            <a:ext cx="1184269" cy="9664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420" b="1" dirty="0"/>
              <a:t>     Exposed</a:t>
            </a:r>
          </a:p>
          <a:p>
            <a:pPr>
              <a:spcBef>
                <a:spcPct val="0"/>
              </a:spcBef>
              <a:buClrTx/>
              <a:buSzTx/>
              <a:buFontTx/>
              <a:buNone/>
            </a:pPr>
            <a:endParaRPr lang="en-US" altLang="en-US" sz="1420" b="1" dirty="0"/>
          </a:p>
          <a:p>
            <a:pPr>
              <a:spcBef>
                <a:spcPct val="0"/>
              </a:spcBef>
              <a:buClrTx/>
              <a:buSzTx/>
              <a:buFontTx/>
              <a:buNone/>
            </a:pPr>
            <a:r>
              <a:rPr lang="en-US" altLang="en-US" sz="1420" b="1" dirty="0"/>
              <a:t>Unexposed</a:t>
            </a:r>
          </a:p>
        </p:txBody>
      </p:sp>
    </p:spTree>
    <p:extLst>
      <p:ext uri="{BB962C8B-B14F-4D97-AF65-F5344CB8AC3E}">
        <p14:creationId xmlns:p14="http://schemas.microsoft.com/office/powerpoint/2010/main" val="21219980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epidemiology?</a:t>
            </a:r>
          </a:p>
        </p:txBody>
      </p:sp>
      <p:sp>
        <p:nvSpPr>
          <p:cNvPr id="3" name="Content Placeholder 2"/>
          <p:cNvSpPr>
            <a:spLocks noGrp="1"/>
          </p:cNvSpPr>
          <p:nvPr>
            <p:ph idx="1"/>
          </p:nvPr>
        </p:nvSpPr>
        <p:spPr/>
        <p:txBody>
          <a:bodyPr/>
          <a:lstStyle/>
          <a:p>
            <a:pPr marL="0" indent="0">
              <a:spcAft>
                <a:spcPts val="1200"/>
              </a:spcAft>
              <a:buNone/>
            </a:pPr>
            <a:r>
              <a:rPr lang="en-US" dirty="0"/>
              <a:t>Definition:</a:t>
            </a:r>
          </a:p>
          <a:p>
            <a:pPr marL="0" indent="0" algn="ctr">
              <a:lnSpc>
                <a:spcPct val="90000"/>
              </a:lnSpc>
              <a:spcBef>
                <a:spcPts val="0"/>
              </a:spcBef>
              <a:spcAft>
                <a:spcPts val="600"/>
              </a:spcAft>
              <a:buNone/>
            </a:pPr>
            <a:r>
              <a:rPr lang="en-US" dirty="0"/>
              <a:t>“The study of the </a:t>
            </a:r>
            <a:r>
              <a:rPr lang="en-US" b="1" i="1" dirty="0"/>
              <a:t>distribution</a:t>
            </a:r>
            <a:r>
              <a:rPr lang="en-US" dirty="0"/>
              <a:t>, </a:t>
            </a:r>
            <a:r>
              <a:rPr lang="en-US" b="1" i="1" dirty="0"/>
              <a:t>determinants</a:t>
            </a:r>
            <a:r>
              <a:rPr lang="en-US" dirty="0"/>
              <a:t>,</a:t>
            </a:r>
          </a:p>
          <a:p>
            <a:pPr marL="0" indent="0" algn="ctr">
              <a:lnSpc>
                <a:spcPct val="90000"/>
              </a:lnSpc>
              <a:buNone/>
            </a:pPr>
            <a:r>
              <a:rPr lang="en-US" dirty="0"/>
              <a:t>and </a:t>
            </a:r>
            <a:r>
              <a:rPr lang="en-US" b="1" i="1" dirty="0"/>
              <a:t>consequences</a:t>
            </a:r>
            <a:r>
              <a:rPr lang="en-US" dirty="0"/>
              <a:t> of health-related states </a:t>
            </a:r>
          </a:p>
          <a:p>
            <a:pPr marL="0" indent="0" algn="ctr">
              <a:lnSpc>
                <a:spcPct val="90000"/>
              </a:lnSpc>
              <a:spcBef>
                <a:spcPts val="0"/>
              </a:spcBef>
              <a:spcAft>
                <a:spcPts val="600"/>
              </a:spcAft>
              <a:buNone/>
            </a:pPr>
            <a:r>
              <a:rPr lang="en-US" dirty="0"/>
              <a:t>or events in a specified population, </a:t>
            </a:r>
          </a:p>
          <a:p>
            <a:pPr marL="0" indent="0" algn="ctr">
              <a:lnSpc>
                <a:spcPct val="90000"/>
              </a:lnSpc>
              <a:spcBef>
                <a:spcPts val="0"/>
              </a:spcBef>
              <a:spcAft>
                <a:spcPts val="600"/>
              </a:spcAft>
              <a:buNone/>
            </a:pPr>
            <a:r>
              <a:rPr lang="en-US" dirty="0"/>
              <a:t>and the application of this study </a:t>
            </a:r>
          </a:p>
          <a:p>
            <a:pPr marL="0" indent="0" algn="ctr">
              <a:lnSpc>
                <a:spcPct val="90000"/>
              </a:lnSpc>
              <a:spcBef>
                <a:spcPts val="0"/>
              </a:spcBef>
              <a:spcAft>
                <a:spcPts val="600"/>
              </a:spcAft>
              <a:buNone/>
            </a:pPr>
            <a:r>
              <a:rPr lang="en-US" dirty="0"/>
              <a:t>to the control of health problems.”</a:t>
            </a:r>
          </a:p>
        </p:txBody>
      </p:sp>
      <p:sp>
        <p:nvSpPr>
          <p:cNvPr id="4" name="TextBox 3"/>
          <p:cNvSpPr txBox="1"/>
          <p:nvPr/>
        </p:nvSpPr>
        <p:spPr>
          <a:xfrm>
            <a:off x="1565679" y="5949108"/>
            <a:ext cx="7456546" cy="677108"/>
          </a:xfrm>
          <a:prstGeom prst="rect">
            <a:avLst/>
          </a:prstGeom>
          <a:noFill/>
        </p:spPr>
        <p:txBody>
          <a:bodyPr wrap="square" rtlCol="0">
            <a:spAutoFit/>
          </a:bodyPr>
          <a:lstStyle/>
          <a:p>
            <a:pPr algn="r"/>
            <a:r>
              <a:rPr lang="en-US" sz="2000" dirty="0">
                <a:solidFill>
                  <a:srgbClr val="464A44"/>
                </a:solidFill>
                <a:latin typeface="Calibri"/>
                <a:cs typeface="Calibri"/>
              </a:rPr>
              <a:t>Dictionary of epidemiology, 4</a:t>
            </a:r>
            <a:r>
              <a:rPr lang="en-US" sz="2000" baseline="30000" dirty="0">
                <a:solidFill>
                  <a:srgbClr val="464A44"/>
                </a:solidFill>
                <a:latin typeface="Calibri"/>
                <a:cs typeface="Calibri"/>
              </a:rPr>
              <a:t>th</a:t>
            </a:r>
            <a:r>
              <a:rPr lang="en-US" sz="2000" dirty="0">
                <a:solidFill>
                  <a:srgbClr val="464A44"/>
                </a:solidFill>
                <a:latin typeface="Calibri"/>
                <a:cs typeface="Calibri"/>
              </a:rPr>
              <a:t> edition. New York: Oxford Press, 2001</a:t>
            </a:r>
          </a:p>
          <a:p>
            <a:endParaRPr lang="en-US" dirty="0"/>
          </a:p>
        </p:txBody>
      </p:sp>
    </p:spTree>
    <p:extLst>
      <p:ext uri="{BB962C8B-B14F-4D97-AF65-F5344CB8AC3E}">
        <p14:creationId xmlns:p14="http://schemas.microsoft.com/office/powerpoint/2010/main" val="13916213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Relative risk 2 x 2 table</a:t>
            </a:r>
          </a:p>
        </p:txBody>
      </p:sp>
      <p:grpSp>
        <p:nvGrpSpPr>
          <p:cNvPr id="4" name="Group 7"/>
          <p:cNvGrpSpPr>
            <a:grpSpLocks/>
          </p:cNvGrpSpPr>
          <p:nvPr/>
        </p:nvGrpSpPr>
        <p:grpSpPr bwMode="auto">
          <a:xfrm>
            <a:off x="1273689" y="3086083"/>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9"/>
          <p:cNvSpPr txBox="1">
            <a:spLocks noChangeArrowheads="1"/>
          </p:cNvSpPr>
          <p:nvPr/>
        </p:nvSpPr>
        <p:spPr bwMode="auto">
          <a:xfrm>
            <a:off x="1284576" y="2685973"/>
            <a:ext cx="3206462"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latin typeface="Arial"/>
                <a:cs typeface="Arial"/>
              </a:rPr>
              <a:t>      </a:t>
            </a:r>
            <a:r>
              <a:rPr lang="en-US" altLang="en-US" sz="1800" b="1" dirty="0">
                <a:latin typeface="Arial"/>
                <a:cs typeface="Arial"/>
              </a:rPr>
              <a:t>Dead</a:t>
            </a:r>
            <a:r>
              <a:rPr lang="en-US" altLang="en-US" sz="2000" b="1" dirty="0">
                <a:latin typeface="Arial"/>
                <a:cs typeface="Arial"/>
              </a:rPr>
              <a:t>		</a:t>
            </a:r>
            <a:r>
              <a:rPr lang="en-US" altLang="en-US" sz="1800" b="1" dirty="0">
                <a:latin typeface="Arial"/>
                <a:cs typeface="Arial"/>
              </a:rPr>
              <a:t>Alive</a:t>
            </a:r>
            <a:endParaRPr lang="en-US" altLang="en-US" sz="2000" b="1" dirty="0">
              <a:latin typeface="Arial"/>
              <a:cs typeface="Arial"/>
            </a:endParaRPr>
          </a:p>
        </p:txBody>
      </p:sp>
      <p:sp>
        <p:nvSpPr>
          <p:cNvPr id="10" name="Text Box 11"/>
          <p:cNvSpPr txBox="1">
            <a:spLocks noChangeArrowheads="1"/>
          </p:cNvSpPr>
          <p:nvPr/>
        </p:nvSpPr>
        <p:spPr bwMode="auto">
          <a:xfrm>
            <a:off x="440203" y="3575830"/>
            <a:ext cx="833486" cy="147732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800" b="1" dirty="0">
                <a:latin typeface="Arial"/>
                <a:cs typeface="Arial"/>
              </a:rPr>
              <a:t>HIV+</a:t>
            </a:r>
          </a:p>
          <a:p>
            <a:pPr>
              <a:spcBef>
                <a:spcPct val="0"/>
              </a:spcBef>
              <a:buClrTx/>
              <a:buSzTx/>
              <a:buFontTx/>
              <a:buNone/>
            </a:pPr>
            <a:endParaRPr lang="en-US" altLang="en-US" sz="1800" b="1" dirty="0">
              <a:latin typeface="Arial"/>
              <a:cs typeface="Arial"/>
            </a:endParaRPr>
          </a:p>
          <a:p>
            <a:pPr algn="r">
              <a:spcBef>
                <a:spcPct val="0"/>
              </a:spcBef>
              <a:buClrTx/>
              <a:buSzTx/>
              <a:buFontTx/>
              <a:buNone/>
            </a:pPr>
            <a:endParaRPr lang="en-US" altLang="en-US" sz="1800" b="1" dirty="0">
              <a:latin typeface="Arial"/>
              <a:cs typeface="Arial"/>
            </a:endParaRPr>
          </a:p>
          <a:p>
            <a:pPr algn="r">
              <a:spcBef>
                <a:spcPct val="0"/>
              </a:spcBef>
              <a:buClrTx/>
              <a:buSzTx/>
              <a:buFontTx/>
              <a:buNone/>
            </a:pPr>
            <a:endParaRPr lang="en-US" altLang="en-US" sz="1800" b="1" dirty="0">
              <a:latin typeface="Arial"/>
              <a:cs typeface="Arial"/>
            </a:endParaRPr>
          </a:p>
          <a:p>
            <a:pPr algn="r">
              <a:spcBef>
                <a:spcPct val="0"/>
              </a:spcBef>
              <a:buClrTx/>
              <a:buSzTx/>
              <a:buFontTx/>
              <a:buNone/>
            </a:pPr>
            <a:r>
              <a:rPr lang="en-US" altLang="en-US" sz="1800" b="1" dirty="0">
                <a:latin typeface="Arial"/>
                <a:cs typeface="Arial"/>
              </a:rPr>
              <a:t>HIV-</a:t>
            </a:r>
          </a:p>
        </p:txBody>
      </p:sp>
      <p:sp>
        <p:nvSpPr>
          <p:cNvPr id="11" name="Text Box 12"/>
          <p:cNvSpPr txBox="1">
            <a:spLocks noChangeArrowheads="1"/>
          </p:cNvSpPr>
          <p:nvPr/>
        </p:nvSpPr>
        <p:spPr bwMode="auto">
          <a:xfrm>
            <a:off x="3303001" y="3479782"/>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a:t>
            </a:r>
          </a:p>
        </p:txBody>
      </p:sp>
      <p:sp>
        <p:nvSpPr>
          <p:cNvPr id="13" name="Text Box 14"/>
          <p:cNvSpPr txBox="1">
            <a:spLocks noChangeArrowheads="1"/>
          </p:cNvSpPr>
          <p:nvPr/>
        </p:nvSpPr>
        <p:spPr bwMode="auto">
          <a:xfrm>
            <a:off x="2020301" y="4563516"/>
            <a:ext cx="39893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7</a:t>
            </a:r>
          </a:p>
        </p:txBody>
      </p:sp>
      <p:sp>
        <p:nvSpPr>
          <p:cNvPr id="17" name="Text Box 17"/>
          <p:cNvSpPr txBox="1">
            <a:spLocks noChangeArrowheads="1"/>
          </p:cNvSpPr>
          <p:nvPr/>
        </p:nvSpPr>
        <p:spPr bwMode="auto">
          <a:xfrm>
            <a:off x="2020301" y="543281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41</a:t>
            </a:r>
          </a:p>
        </p:txBody>
      </p:sp>
      <p:sp>
        <p:nvSpPr>
          <p:cNvPr id="19" name="Text Box 19"/>
          <p:cNvSpPr txBox="1">
            <a:spLocks noChangeArrowheads="1"/>
          </p:cNvSpPr>
          <p:nvPr/>
        </p:nvSpPr>
        <p:spPr bwMode="auto">
          <a:xfrm>
            <a:off x="4854466" y="5521779"/>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109</a:t>
            </a:r>
          </a:p>
        </p:txBody>
      </p:sp>
      <p:cxnSp>
        <p:nvCxnSpPr>
          <p:cNvPr id="21" name="Straight Connector 20"/>
          <p:cNvCxnSpPr>
            <a:stCxn id="5" idx="2"/>
          </p:cNvCxnSpPr>
          <p:nvPr/>
        </p:nvCxnSpPr>
        <p:spPr bwMode="auto">
          <a:xfrm>
            <a:off x="2967023" y="5389016"/>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4653713" y="5400998"/>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4660356" y="4237551"/>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4643166" y="5389016"/>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Text Box 10"/>
          <p:cNvSpPr txBox="1">
            <a:spLocks noChangeArrowheads="1"/>
          </p:cNvSpPr>
          <p:nvPr/>
        </p:nvSpPr>
        <p:spPr bwMode="auto">
          <a:xfrm>
            <a:off x="440010" y="2039642"/>
            <a:ext cx="420315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solidFill>
                  <a:srgbClr val="0F6FC6"/>
                </a:solidFill>
              </a:rPr>
              <a:t>Exposure: HIV infection </a:t>
            </a:r>
          </a:p>
          <a:p>
            <a:pPr>
              <a:spcBef>
                <a:spcPct val="0"/>
              </a:spcBef>
              <a:buClrTx/>
              <a:buSzTx/>
              <a:buNone/>
            </a:pPr>
            <a:r>
              <a:rPr lang="en-US" altLang="en-US" sz="1800" b="1" dirty="0">
                <a:solidFill>
                  <a:schemeClr val="accent1"/>
                </a:solidFill>
              </a:rPr>
              <a:t>Outcome: Death</a:t>
            </a:r>
          </a:p>
        </p:txBody>
      </p:sp>
      <p:sp>
        <p:nvSpPr>
          <p:cNvPr id="24" name="Text Box 12"/>
          <p:cNvSpPr txBox="1">
            <a:spLocks noChangeArrowheads="1"/>
          </p:cNvSpPr>
          <p:nvPr/>
        </p:nvSpPr>
        <p:spPr bwMode="auto">
          <a:xfrm>
            <a:off x="2020301" y="3479782"/>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34</a:t>
            </a:r>
          </a:p>
        </p:txBody>
      </p:sp>
      <p:sp>
        <p:nvSpPr>
          <p:cNvPr id="34" name="Text Box 12"/>
          <p:cNvSpPr txBox="1">
            <a:spLocks noChangeArrowheads="1"/>
          </p:cNvSpPr>
          <p:nvPr/>
        </p:nvSpPr>
        <p:spPr bwMode="auto">
          <a:xfrm>
            <a:off x="4854466" y="3479782"/>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44</a:t>
            </a:r>
          </a:p>
        </p:txBody>
      </p:sp>
      <p:sp>
        <p:nvSpPr>
          <p:cNvPr id="35" name="Text Box 12"/>
          <p:cNvSpPr txBox="1">
            <a:spLocks noChangeArrowheads="1"/>
          </p:cNvSpPr>
          <p:nvPr/>
        </p:nvSpPr>
        <p:spPr bwMode="auto">
          <a:xfrm>
            <a:off x="4854466" y="4563516"/>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65</a:t>
            </a:r>
          </a:p>
        </p:txBody>
      </p:sp>
      <p:sp>
        <p:nvSpPr>
          <p:cNvPr id="28" name="Text Box 12"/>
          <p:cNvSpPr txBox="1">
            <a:spLocks noChangeArrowheads="1"/>
          </p:cNvSpPr>
          <p:nvPr/>
        </p:nvSpPr>
        <p:spPr bwMode="auto">
          <a:xfrm>
            <a:off x="3303001" y="4563516"/>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58</a:t>
            </a:r>
          </a:p>
        </p:txBody>
      </p:sp>
      <p:sp>
        <p:nvSpPr>
          <p:cNvPr id="30" name="Text Box 17"/>
          <p:cNvSpPr txBox="1">
            <a:spLocks noChangeArrowheads="1"/>
          </p:cNvSpPr>
          <p:nvPr/>
        </p:nvSpPr>
        <p:spPr bwMode="auto">
          <a:xfrm>
            <a:off x="3303001" y="5432815"/>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68</a:t>
            </a:r>
          </a:p>
        </p:txBody>
      </p:sp>
      <p:sp>
        <p:nvSpPr>
          <p:cNvPr id="37" name="Text Box 22"/>
          <p:cNvSpPr txBox="1">
            <a:spLocks noChangeArrowheads="1"/>
          </p:cNvSpPr>
          <p:nvPr/>
        </p:nvSpPr>
        <p:spPr bwMode="auto">
          <a:xfrm>
            <a:off x="5858933" y="2254729"/>
            <a:ext cx="2946400" cy="175094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50000"/>
              </a:spcBef>
              <a:buClrTx/>
              <a:buSzTx/>
              <a:buFontTx/>
              <a:buNone/>
            </a:pPr>
            <a:r>
              <a:rPr lang="en-US" altLang="en-US" sz="1800" b="1" dirty="0"/>
              <a:t>Relative risk of death:</a:t>
            </a:r>
          </a:p>
          <a:p>
            <a:pPr>
              <a:spcBef>
                <a:spcPct val="50000"/>
              </a:spcBef>
              <a:buClrTx/>
              <a:buSzTx/>
              <a:buFontTx/>
              <a:buNone/>
            </a:pPr>
            <a:r>
              <a:rPr lang="en-US" altLang="en-US" sz="1778" b="1" dirty="0"/>
              <a:t>= </a:t>
            </a:r>
            <a:r>
              <a:rPr lang="en-US" altLang="en-US" sz="2000" b="1" dirty="0">
                <a:latin typeface="Times New Roman"/>
                <a:cs typeface="Times New Roman"/>
              </a:rPr>
              <a:t>(</a:t>
            </a:r>
            <a:r>
              <a:rPr lang="en-US" altLang="en-US" sz="2000" b="1" i="1" dirty="0">
                <a:latin typeface="Times New Roman"/>
                <a:cs typeface="Times New Roman"/>
              </a:rPr>
              <a:t>34</a:t>
            </a:r>
            <a:r>
              <a:rPr lang="en-US" altLang="en-US" sz="2000" b="1" dirty="0">
                <a:latin typeface="Times New Roman"/>
                <a:cs typeface="Times New Roman"/>
              </a:rPr>
              <a:t> / </a:t>
            </a:r>
            <a:r>
              <a:rPr lang="en-US" altLang="en-US" sz="2000" b="1" i="1" dirty="0">
                <a:latin typeface="Times New Roman"/>
                <a:cs typeface="Times New Roman"/>
              </a:rPr>
              <a:t>44</a:t>
            </a:r>
            <a:r>
              <a:rPr lang="en-US" altLang="en-US" sz="2000" b="1" dirty="0">
                <a:latin typeface="Times New Roman"/>
                <a:cs typeface="Times New Roman"/>
              </a:rPr>
              <a:t>)</a:t>
            </a:r>
            <a:r>
              <a:rPr lang="en-US" altLang="en-US" sz="2000" b="1" dirty="0"/>
              <a:t>		</a:t>
            </a:r>
          </a:p>
          <a:p>
            <a:pPr>
              <a:spcBef>
                <a:spcPct val="50000"/>
              </a:spcBef>
              <a:buClrTx/>
              <a:buSzTx/>
              <a:buFontTx/>
              <a:buNone/>
            </a:pPr>
            <a:r>
              <a:rPr lang="en-US" altLang="en-US" sz="2000" b="1" dirty="0"/>
              <a:t>    </a:t>
            </a:r>
            <a:r>
              <a:rPr lang="en-US" altLang="en-US" sz="2000" b="1" dirty="0">
                <a:latin typeface="Times New Roman"/>
                <a:cs typeface="Times New Roman"/>
              </a:rPr>
              <a:t>(</a:t>
            </a:r>
            <a:r>
              <a:rPr lang="en-US" altLang="en-US" sz="2000" b="1" i="1" dirty="0">
                <a:latin typeface="Times New Roman"/>
                <a:cs typeface="Times New Roman"/>
              </a:rPr>
              <a:t>7</a:t>
            </a:r>
            <a:r>
              <a:rPr lang="en-US" altLang="en-US" sz="2000" b="1" dirty="0">
                <a:latin typeface="Times New Roman"/>
                <a:cs typeface="Times New Roman"/>
              </a:rPr>
              <a:t> / </a:t>
            </a:r>
            <a:r>
              <a:rPr lang="en-US" altLang="en-US" sz="2000" b="1" i="1" dirty="0">
                <a:latin typeface="Times New Roman"/>
                <a:cs typeface="Times New Roman"/>
              </a:rPr>
              <a:t>65</a:t>
            </a:r>
            <a:r>
              <a:rPr lang="en-US" altLang="en-US" sz="2000" b="1" dirty="0">
                <a:latin typeface="Times New Roman"/>
                <a:cs typeface="Times New Roman"/>
              </a:rPr>
              <a:t>)</a:t>
            </a:r>
          </a:p>
          <a:p>
            <a:pPr>
              <a:spcBef>
                <a:spcPct val="50000"/>
              </a:spcBef>
              <a:buClrTx/>
              <a:buSzTx/>
              <a:buFontTx/>
              <a:buNone/>
            </a:pPr>
            <a:r>
              <a:rPr lang="en-US" altLang="en-US" sz="1778" b="1" dirty="0"/>
              <a:t>= </a:t>
            </a:r>
            <a:r>
              <a:rPr lang="en-US" altLang="en-US" sz="2000" b="1" i="1" dirty="0">
                <a:latin typeface="Times New Roman"/>
                <a:cs typeface="Times New Roman"/>
              </a:rPr>
              <a:t>7.18</a:t>
            </a:r>
          </a:p>
        </p:txBody>
      </p:sp>
      <p:sp>
        <p:nvSpPr>
          <p:cNvPr id="39" name="TextBox 38"/>
          <p:cNvSpPr txBox="1">
            <a:spLocks noChangeArrowheads="1"/>
          </p:cNvSpPr>
          <p:nvPr/>
        </p:nvSpPr>
        <p:spPr bwMode="auto">
          <a:xfrm>
            <a:off x="440010" y="1548380"/>
            <a:ext cx="8464504" cy="36594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What is the relative risk of death in a cohort study of people living with HIV?</a:t>
            </a:r>
          </a:p>
        </p:txBody>
      </p:sp>
      <p:cxnSp>
        <p:nvCxnSpPr>
          <p:cNvPr id="41" name="Straight Connector 40"/>
          <p:cNvCxnSpPr/>
          <p:nvPr/>
        </p:nvCxnSpPr>
        <p:spPr bwMode="auto">
          <a:xfrm>
            <a:off x="6193429" y="3124166"/>
            <a:ext cx="833901"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251605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ratio (OR)</a:t>
            </a:r>
          </a:p>
        </p:txBody>
      </p:sp>
      <p:sp>
        <p:nvSpPr>
          <p:cNvPr id="3" name="Content Placeholder 2"/>
          <p:cNvSpPr>
            <a:spLocks noGrp="1"/>
          </p:cNvSpPr>
          <p:nvPr>
            <p:ph idx="1"/>
          </p:nvPr>
        </p:nvSpPr>
        <p:spPr>
          <a:xfrm>
            <a:off x="457199" y="1600200"/>
            <a:ext cx="8475133" cy="4530725"/>
          </a:xfrm>
        </p:spPr>
        <p:txBody>
          <a:bodyPr/>
          <a:lstStyle/>
          <a:p>
            <a:r>
              <a:rPr lang="en-US" sz="2600" dirty="0"/>
              <a:t>Used in case-control studies to measure the odds of the </a:t>
            </a:r>
            <a:r>
              <a:rPr lang="en-US" sz="2600" u="sng" dirty="0"/>
              <a:t>exposure</a:t>
            </a:r>
            <a:r>
              <a:rPr lang="en-US" sz="2600" dirty="0"/>
              <a:t> in those with the disease compared to those without the disease</a:t>
            </a:r>
          </a:p>
          <a:p>
            <a:pPr lvl="1"/>
            <a:r>
              <a:rPr lang="en-US" sz="2200" dirty="0"/>
              <a:t>E.g., </a:t>
            </a:r>
            <a:r>
              <a:rPr lang="en-US" sz="2200" i="1" dirty="0"/>
              <a:t>Those with lung cancer are </a:t>
            </a:r>
            <a:r>
              <a:rPr lang="en-US" sz="2200" i="1" u="sng" dirty="0"/>
              <a:t>10 times </a:t>
            </a:r>
            <a:r>
              <a:rPr lang="en-US" sz="2200" i="1" dirty="0"/>
              <a:t>more likely to be smokers than those without lung cancer</a:t>
            </a:r>
            <a:endParaRPr lang="en-US" sz="1000" i="1" dirty="0"/>
          </a:p>
          <a:p>
            <a:r>
              <a:rPr lang="en-US" sz="2600" dirty="0"/>
              <a:t>We </a:t>
            </a:r>
            <a:r>
              <a:rPr lang="en-US" sz="2600" i="1" dirty="0"/>
              <a:t>cannot</a:t>
            </a:r>
            <a:r>
              <a:rPr lang="en-US" sz="2600" dirty="0"/>
              <a:t> measure the odds of the </a:t>
            </a:r>
            <a:r>
              <a:rPr lang="en-US" sz="2600" u="sng" dirty="0"/>
              <a:t>disease</a:t>
            </a:r>
            <a:r>
              <a:rPr lang="en-US" sz="2600" dirty="0"/>
              <a:t>, even though this is what we are interested in</a:t>
            </a:r>
          </a:p>
          <a:p>
            <a:r>
              <a:rPr lang="en-US" sz="2600" dirty="0"/>
              <a:t>However, the odds of disease and odds of exposure are </a:t>
            </a:r>
            <a:r>
              <a:rPr lang="en-US" sz="2600" u="sng" dirty="0"/>
              <a:t>mathematically equivalent </a:t>
            </a:r>
            <a:r>
              <a:rPr lang="en-US" sz="2600" dirty="0"/>
              <a:t>– so we can still measure the exposure-outcome relationship</a:t>
            </a:r>
          </a:p>
        </p:txBody>
      </p:sp>
    </p:spTree>
    <p:extLst>
      <p:ext uri="{BB962C8B-B14F-4D97-AF65-F5344CB8AC3E}">
        <p14:creationId xmlns:p14="http://schemas.microsoft.com/office/powerpoint/2010/main" val="279424504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ratio in case-control study</a:t>
            </a:r>
          </a:p>
        </p:txBody>
      </p:sp>
      <p:sp>
        <p:nvSpPr>
          <p:cNvPr id="4" name="Rectangle 2"/>
          <p:cNvSpPr>
            <a:spLocks noChangeArrowheads="1"/>
          </p:cNvSpPr>
          <p:nvPr/>
        </p:nvSpPr>
        <p:spPr bwMode="auto">
          <a:xfrm>
            <a:off x="4953000" y="1566470"/>
            <a:ext cx="25908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5105400" y="1795070"/>
            <a:ext cx="18288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4"/>
          <p:cNvSpPr txBox="1">
            <a:spLocks noChangeArrowheads="1"/>
          </p:cNvSpPr>
          <p:nvPr/>
        </p:nvSpPr>
        <p:spPr bwMode="auto">
          <a:xfrm>
            <a:off x="2964200" y="20998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solidFill>
                  <a:schemeClr val="tx2"/>
                </a:solidFill>
                <a:ea typeface="Arial" charset="0"/>
                <a:cs typeface="Arial" charset="0"/>
              </a:rPr>
              <a:t>Exposed</a:t>
            </a:r>
          </a:p>
        </p:txBody>
      </p:sp>
      <p:sp>
        <p:nvSpPr>
          <p:cNvPr id="7" name="Text Box 5"/>
          <p:cNvSpPr txBox="1">
            <a:spLocks noChangeArrowheads="1"/>
          </p:cNvSpPr>
          <p:nvPr/>
        </p:nvSpPr>
        <p:spPr bwMode="auto">
          <a:xfrm>
            <a:off x="2346663" y="3061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endParaRPr lang="en-US" sz="2400" b="0">
              <a:ea typeface="Arial" charset="0"/>
              <a:cs typeface="Arial" charset="0"/>
            </a:endParaRPr>
          </a:p>
        </p:txBody>
      </p:sp>
      <p:sp>
        <p:nvSpPr>
          <p:cNvPr id="8" name="Rectangle 7"/>
          <p:cNvSpPr>
            <a:spLocks noChangeArrowheads="1"/>
          </p:cNvSpPr>
          <p:nvPr/>
        </p:nvSpPr>
        <p:spPr bwMode="auto">
          <a:xfrm rot="-5400000">
            <a:off x="5067300" y="4423970"/>
            <a:ext cx="19050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9" name="Text Box 8"/>
          <p:cNvSpPr txBox="1">
            <a:spLocks noChangeArrowheads="1"/>
          </p:cNvSpPr>
          <p:nvPr/>
        </p:nvSpPr>
        <p:spPr bwMode="auto">
          <a:xfrm>
            <a:off x="5334000" y="2480870"/>
            <a:ext cx="1168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Cases</a:t>
            </a:r>
            <a:endParaRPr lang="en-US" sz="2400" b="0">
              <a:latin typeface="Times New Roman" charset="0"/>
            </a:endParaRPr>
          </a:p>
        </p:txBody>
      </p:sp>
      <p:sp>
        <p:nvSpPr>
          <p:cNvPr id="10" name="Text Box 9"/>
          <p:cNvSpPr txBox="1">
            <a:spLocks noChangeArrowheads="1"/>
          </p:cNvSpPr>
          <p:nvPr/>
        </p:nvSpPr>
        <p:spPr bwMode="auto">
          <a:xfrm>
            <a:off x="5260975" y="5224070"/>
            <a:ext cx="15208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Controls</a:t>
            </a:r>
            <a:endParaRPr lang="en-US" sz="2400" b="0">
              <a:latin typeface="Times New Roman" charset="0"/>
            </a:endParaRPr>
          </a:p>
        </p:txBody>
      </p:sp>
      <p:sp>
        <p:nvSpPr>
          <p:cNvPr id="11" name="Text Box 10"/>
          <p:cNvSpPr txBox="1">
            <a:spLocks noChangeArrowheads="1"/>
          </p:cNvSpPr>
          <p:nvPr/>
        </p:nvSpPr>
        <p:spPr bwMode="auto">
          <a:xfrm>
            <a:off x="2437853" y="5728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p>
        </p:txBody>
      </p:sp>
      <p:sp>
        <p:nvSpPr>
          <p:cNvPr id="12" name="Text Box 11"/>
          <p:cNvSpPr txBox="1">
            <a:spLocks noChangeArrowheads="1"/>
          </p:cNvSpPr>
          <p:nvPr/>
        </p:nvSpPr>
        <p:spPr bwMode="auto">
          <a:xfrm>
            <a:off x="2994180" y="46906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solidFill>
                  <a:schemeClr val="tx2"/>
                </a:solidFill>
                <a:ea typeface="Arial" charset="0"/>
                <a:cs typeface="Arial" charset="0"/>
              </a:rPr>
              <a:t>Exposed</a:t>
            </a:r>
          </a:p>
        </p:txBody>
      </p:sp>
      <p:sp>
        <p:nvSpPr>
          <p:cNvPr id="13" name="AutoShape 12"/>
          <p:cNvSpPr>
            <a:spLocks noChangeArrowheads="1"/>
          </p:cNvSpPr>
          <p:nvPr/>
        </p:nvSpPr>
        <p:spPr bwMode="auto">
          <a:xfrm>
            <a:off x="4267200" y="2099870"/>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4" name="AutoShape 13"/>
          <p:cNvSpPr>
            <a:spLocks noChangeArrowheads="1"/>
          </p:cNvSpPr>
          <p:nvPr/>
        </p:nvSpPr>
        <p:spPr bwMode="auto">
          <a:xfrm>
            <a:off x="4343400" y="3061895"/>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5" name="AutoShape 14"/>
          <p:cNvSpPr>
            <a:spLocks noChangeArrowheads="1"/>
          </p:cNvSpPr>
          <p:nvPr/>
        </p:nvSpPr>
        <p:spPr bwMode="auto">
          <a:xfrm>
            <a:off x="4343400" y="4662095"/>
            <a:ext cx="609600" cy="485775"/>
          </a:xfrm>
          <a:prstGeom prst="leftArrow">
            <a:avLst>
              <a:gd name="adj1" fmla="val 50000"/>
              <a:gd name="adj2" fmla="val 31373"/>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6" name="AutoShape 15"/>
          <p:cNvSpPr>
            <a:spLocks noChangeArrowheads="1"/>
          </p:cNvSpPr>
          <p:nvPr/>
        </p:nvSpPr>
        <p:spPr bwMode="auto">
          <a:xfrm>
            <a:off x="4419600" y="5728895"/>
            <a:ext cx="533400" cy="485775"/>
          </a:xfrm>
          <a:prstGeom prst="leftArrow">
            <a:avLst>
              <a:gd name="adj1" fmla="val 50000"/>
              <a:gd name="adj2" fmla="val 27451"/>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7" name="Text Box 16"/>
          <p:cNvSpPr txBox="1">
            <a:spLocks noChangeArrowheads="1"/>
          </p:cNvSpPr>
          <p:nvPr/>
        </p:nvSpPr>
        <p:spPr bwMode="auto">
          <a:xfrm>
            <a:off x="457200" y="2557070"/>
            <a:ext cx="92044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ea typeface="Arial" charset="0"/>
                <a:cs typeface="Arial" charset="0"/>
              </a:rPr>
              <a:t>Odds</a:t>
            </a:r>
          </a:p>
        </p:txBody>
      </p:sp>
      <p:sp>
        <p:nvSpPr>
          <p:cNvPr id="18" name="Text Box 17"/>
          <p:cNvSpPr txBox="1">
            <a:spLocks noChangeArrowheads="1"/>
          </p:cNvSpPr>
          <p:nvPr/>
        </p:nvSpPr>
        <p:spPr bwMode="auto">
          <a:xfrm>
            <a:off x="457200" y="5198335"/>
            <a:ext cx="92044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Odds</a:t>
            </a:r>
          </a:p>
        </p:txBody>
      </p:sp>
      <p:sp>
        <p:nvSpPr>
          <p:cNvPr id="19" name="Rectangle 18"/>
          <p:cNvSpPr>
            <a:spLocks noChangeArrowheads="1"/>
          </p:cNvSpPr>
          <p:nvPr/>
        </p:nvSpPr>
        <p:spPr bwMode="auto">
          <a:xfrm>
            <a:off x="5029200" y="1518663"/>
            <a:ext cx="25495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a typeface="ＭＳ Ｐゴシック" charset="0"/>
              </a:rPr>
              <a:t>Total population</a:t>
            </a:r>
          </a:p>
        </p:txBody>
      </p:sp>
      <p:sp>
        <p:nvSpPr>
          <p:cNvPr id="20" name="AutoShape 19"/>
          <p:cNvSpPr>
            <a:spLocks noChangeArrowheads="1"/>
          </p:cNvSpPr>
          <p:nvPr/>
        </p:nvSpPr>
        <p:spPr bwMode="auto">
          <a:xfrm>
            <a:off x="1690688" y="2071295"/>
            <a:ext cx="976312" cy="485775"/>
          </a:xfrm>
          <a:prstGeom prst="lef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1" name="AutoShape 20"/>
          <p:cNvSpPr>
            <a:spLocks noChangeArrowheads="1"/>
          </p:cNvSpPr>
          <p:nvPr/>
        </p:nvSpPr>
        <p:spPr bwMode="auto">
          <a:xfrm>
            <a:off x="1752600" y="4690670"/>
            <a:ext cx="976313" cy="485775"/>
          </a:xfrm>
          <a:prstGeom prst="lef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2" name="AutoShape 21"/>
          <p:cNvSpPr>
            <a:spLocks noChangeArrowheads="1"/>
          </p:cNvSpPr>
          <p:nvPr/>
        </p:nvSpPr>
        <p:spPr bwMode="auto">
          <a:xfrm>
            <a:off x="1828800" y="5757470"/>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3" name="AutoShape 22"/>
          <p:cNvSpPr>
            <a:spLocks noChangeArrowheads="1"/>
          </p:cNvSpPr>
          <p:nvPr/>
        </p:nvSpPr>
        <p:spPr bwMode="auto">
          <a:xfrm>
            <a:off x="1676400" y="2985695"/>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4" name="AutoShape 23"/>
          <p:cNvSpPr>
            <a:spLocks/>
          </p:cNvSpPr>
          <p:nvPr/>
        </p:nvSpPr>
        <p:spPr bwMode="auto">
          <a:xfrm>
            <a:off x="1371600" y="2099870"/>
            <a:ext cx="304800" cy="1447800"/>
          </a:xfrm>
          <a:prstGeom prst="leftBrace">
            <a:avLst>
              <a:gd name="adj1" fmla="val 39583"/>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ea typeface="ＭＳ Ｐゴシック" charset="0"/>
            </a:endParaRPr>
          </a:p>
        </p:txBody>
      </p:sp>
      <p:sp>
        <p:nvSpPr>
          <p:cNvPr id="25" name="AutoShape 25"/>
          <p:cNvSpPr>
            <a:spLocks noChangeArrowheads="1"/>
          </p:cNvSpPr>
          <p:nvPr/>
        </p:nvSpPr>
        <p:spPr bwMode="auto">
          <a:xfrm>
            <a:off x="769769" y="3218760"/>
            <a:ext cx="381000" cy="609600"/>
          </a:xfrm>
          <a:prstGeom prst="downArrow">
            <a:avLst>
              <a:gd name="adj1" fmla="val 50000"/>
              <a:gd name="adj2" fmla="val 40000"/>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eaVert" wrap="none" anchor="ctr"/>
          <a:lstStyle/>
          <a:p>
            <a:pPr>
              <a:defRPr/>
            </a:pPr>
            <a:endParaRPr lang="en-US">
              <a:ea typeface="ＭＳ Ｐゴシック" charset="0"/>
            </a:endParaRPr>
          </a:p>
        </p:txBody>
      </p:sp>
      <p:sp>
        <p:nvSpPr>
          <p:cNvPr id="26" name="AutoShape 26"/>
          <p:cNvSpPr>
            <a:spLocks noChangeArrowheads="1"/>
          </p:cNvSpPr>
          <p:nvPr/>
        </p:nvSpPr>
        <p:spPr bwMode="auto">
          <a:xfrm>
            <a:off x="756268" y="4399860"/>
            <a:ext cx="381000" cy="685800"/>
          </a:xfrm>
          <a:prstGeom prst="upArrow">
            <a:avLst>
              <a:gd name="adj1" fmla="val 50000"/>
              <a:gd name="adj2" fmla="val 45000"/>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eaVert" wrap="none" anchor="ctr"/>
          <a:lstStyle/>
          <a:p>
            <a:pPr>
              <a:defRPr/>
            </a:pPr>
            <a:endParaRPr lang="en-US">
              <a:ea typeface="ＭＳ Ｐゴシック" charset="0"/>
            </a:endParaRPr>
          </a:p>
        </p:txBody>
      </p:sp>
      <p:sp>
        <p:nvSpPr>
          <p:cNvPr id="27" name="Text Box 27"/>
          <p:cNvSpPr txBox="1">
            <a:spLocks noChangeArrowheads="1"/>
          </p:cNvSpPr>
          <p:nvPr/>
        </p:nvSpPr>
        <p:spPr bwMode="auto">
          <a:xfrm>
            <a:off x="152400" y="3852470"/>
            <a:ext cx="2209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ea typeface="Arial" charset="0"/>
                <a:cs typeface="Arial" charset="0"/>
              </a:rPr>
              <a:t>Odds Ratio</a:t>
            </a:r>
          </a:p>
        </p:txBody>
      </p:sp>
      <p:sp>
        <p:nvSpPr>
          <p:cNvPr id="29" name="AutoShape 23"/>
          <p:cNvSpPr>
            <a:spLocks/>
          </p:cNvSpPr>
          <p:nvPr/>
        </p:nvSpPr>
        <p:spPr bwMode="auto">
          <a:xfrm>
            <a:off x="1388846" y="4742760"/>
            <a:ext cx="304800" cy="1447800"/>
          </a:xfrm>
          <a:prstGeom prst="leftBrace">
            <a:avLst>
              <a:gd name="adj1" fmla="val 39583"/>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ea typeface="ＭＳ Ｐゴシック" charset="0"/>
            </a:endParaRPr>
          </a:p>
        </p:txBody>
      </p:sp>
    </p:spTree>
    <p:extLst>
      <p:ext uri="{BB962C8B-B14F-4D97-AF65-F5344CB8AC3E}">
        <p14:creationId xmlns:p14="http://schemas.microsoft.com/office/powerpoint/2010/main" val="28000538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odds ratio</a:t>
            </a:r>
          </a:p>
        </p:txBody>
      </p:sp>
      <p:sp>
        <p:nvSpPr>
          <p:cNvPr id="3" name="Content Placeholder 2"/>
          <p:cNvSpPr>
            <a:spLocks noGrp="1"/>
          </p:cNvSpPr>
          <p:nvPr>
            <p:ph idx="1"/>
          </p:nvPr>
        </p:nvSpPr>
        <p:spPr/>
        <p:txBody>
          <a:bodyPr/>
          <a:lstStyle/>
          <a:p>
            <a:pPr marL="0" indent="0">
              <a:buNone/>
            </a:pPr>
            <a:r>
              <a:rPr lang="en-US" sz="2400" dirty="0"/>
              <a:t>=  </a:t>
            </a:r>
            <a:r>
              <a:rPr lang="en-US" sz="2400" u="sng" dirty="0"/>
              <a:t> Odds of disease in exposed group   </a:t>
            </a:r>
            <a:r>
              <a:rPr lang="en-US" sz="2400" dirty="0"/>
              <a:t> 	</a:t>
            </a:r>
          </a:p>
          <a:p>
            <a:pPr marL="0" indent="0">
              <a:buNone/>
            </a:pPr>
            <a:r>
              <a:rPr lang="en-US" sz="2400" dirty="0"/>
              <a:t>    Odds of disease in unexposed group	~</a:t>
            </a:r>
            <a:r>
              <a:rPr lang="en-US" sz="2400" i="1" dirty="0"/>
              <a:t> AND ~</a:t>
            </a:r>
            <a:endParaRPr lang="en-US" sz="2400" dirty="0"/>
          </a:p>
          <a:p>
            <a:pPr marL="0" indent="0">
              <a:buNone/>
            </a:pPr>
            <a:r>
              <a:rPr lang="en-US" sz="2400" dirty="0"/>
              <a:t>=  </a:t>
            </a:r>
            <a:r>
              <a:rPr lang="en-US" sz="2400" u="sng" dirty="0"/>
              <a:t>  Odds of exposure in diseased group    </a:t>
            </a:r>
            <a:r>
              <a:rPr lang="en-US" sz="2400" dirty="0"/>
              <a:t> </a:t>
            </a:r>
          </a:p>
          <a:p>
            <a:pPr marL="0" indent="0">
              <a:buNone/>
            </a:pPr>
            <a:r>
              <a:rPr lang="en-US" sz="2400" dirty="0"/>
              <a:t>    Odds of exposure in non-diseased group</a:t>
            </a:r>
          </a:p>
          <a:p>
            <a:pPr marL="0" indent="0">
              <a:buNone/>
            </a:pPr>
            <a:endParaRPr lang="en-US" dirty="0"/>
          </a:p>
          <a:p>
            <a:endParaRPr lang="en-US" sz="2000" dirty="0"/>
          </a:p>
          <a:p>
            <a:endParaRPr lang="en-US" dirty="0"/>
          </a:p>
          <a:p>
            <a:endParaRPr lang="en-US" sz="2000" dirty="0"/>
          </a:p>
          <a:p>
            <a:r>
              <a:rPr lang="en-US" sz="2000" dirty="0"/>
              <a:t>If odds ratio &gt; 1, risk is greater in the exposed</a:t>
            </a:r>
          </a:p>
          <a:p>
            <a:r>
              <a:rPr lang="en-US" sz="2000" dirty="0"/>
              <a:t>If odds ratio &lt; 1, risk is lower in the exposed (</a:t>
            </a:r>
            <a:r>
              <a:rPr lang="en-US" sz="2000" i="1" dirty="0"/>
              <a:t>i.e. </a:t>
            </a:r>
            <a:r>
              <a:rPr lang="en-US" sz="2000" dirty="0"/>
              <a:t>protective factor)</a:t>
            </a:r>
          </a:p>
          <a:p>
            <a:r>
              <a:rPr lang="en-US" sz="2000" dirty="0"/>
              <a:t>If odds ratio = 1, no association between exposure and outcome</a:t>
            </a:r>
          </a:p>
        </p:txBody>
      </p:sp>
      <p:grpSp>
        <p:nvGrpSpPr>
          <p:cNvPr id="4" name="Group 3"/>
          <p:cNvGrpSpPr>
            <a:grpSpLocks/>
          </p:cNvGrpSpPr>
          <p:nvPr/>
        </p:nvGrpSpPr>
        <p:grpSpPr bwMode="auto">
          <a:xfrm>
            <a:off x="1475946" y="3898460"/>
            <a:ext cx="2214001" cy="894697"/>
            <a:chOff x="1920" y="1488"/>
            <a:chExt cx="2400" cy="1632"/>
          </a:xfrm>
        </p:grpSpPr>
        <p:sp>
          <p:nvSpPr>
            <p:cNvPr id="5" name="Rectangle 4"/>
            <p:cNvSpPr>
              <a:spLocks noChangeArrowheads="1"/>
            </p:cNvSpPr>
            <p:nvPr/>
          </p:nvSpPr>
          <p:spPr bwMode="auto">
            <a:xfrm>
              <a:off x="1920" y="1488"/>
              <a:ext cx="2400" cy="1632"/>
            </a:xfrm>
            <a:prstGeom prst="rect">
              <a:avLst/>
            </a:prstGeom>
            <a:noFill/>
            <a:ln w="9525">
              <a:solidFill>
                <a:schemeClr val="folHlink"/>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6"/>
            <p:cNvSpPr>
              <a:spLocks noChangeShapeType="1"/>
            </p:cNvSpPr>
            <p:nvPr/>
          </p:nvSpPr>
          <p:spPr bwMode="auto">
            <a:xfrm>
              <a:off x="3120" y="1488"/>
              <a:ext cx="0" cy="1632"/>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7"/>
            <p:cNvSpPr>
              <a:spLocks noChangeShapeType="1"/>
            </p:cNvSpPr>
            <p:nvPr/>
          </p:nvSpPr>
          <p:spPr bwMode="auto">
            <a:xfrm>
              <a:off x="1920" y="2304"/>
              <a:ext cx="2400" cy="0"/>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1787429" y="3925395"/>
            <a:ext cx="474133"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a:t>
            </a:r>
            <a:r>
              <a:rPr lang="en-US" altLang="en-US" sz="2100" b="1" i="1" baseline="30000" dirty="0">
                <a:latin typeface="Times New Roman" charset="0"/>
              </a:rPr>
              <a:t> </a:t>
            </a:r>
            <a:endParaRPr lang="en-US" altLang="en-US" sz="2100" baseline="30000" dirty="0"/>
          </a:p>
        </p:txBody>
      </p:sp>
      <p:sp>
        <p:nvSpPr>
          <p:cNvPr id="9" name="Text Box 9"/>
          <p:cNvSpPr txBox="1">
            <a:spLocks noChangeArrowheads="1"/>
          </p:cNvSpPr>
          <p:nvPr/>
        </p:nvSpPr>
        <p:spPr bwMode="auto">
          <a:xfrm>
            <a:off x="2957613" y="3851626"/>
            <a:ext cx="530578"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a:t>
            </a:r>
            <a:r>
              <a:rPr lang="en-US" altLang="en-US" sz="2100" b="1" i="1" baseline="30000" dirty="0">
                <a:latin typeface="Times New Roman" charset="0"/>
              </a:rPr>
              <a:t> </a:t>
            </a:r>
          </a:p>
        </p:txBody>
      </p:sp>
      <p:sp>
        <p:nvSpPr>
          <p:cNvPr id="10" name="Text Box 10"/>
          <p:cNvSpPr txBox="1">
            <a:spLocks noChangeArrowheads="1"/>
          </p:cNvSpPr>
          <p:nvPr/>
        </p:nvSpPr>
        <p:spPr bwMode="auto">
          <a:xfrm>
            <a:off x="1787429" y="4346238"/>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a:t>
            </a:r>
            <a:endParaRPr lang="en-US" altLang="en-US" sz="2100" b="1" i="1" baseline="30000" dirty="0">
              <a:latin typeface="Times New Roman" charset="0"/>
            </a:endParaRPr>
          </a:p>
        </p:txBody>
      </p:sp>
      <p:sp>
        <p:nvSpPr>
          <p:cNvPr id="11" name="Text Box 11"/>
          <p:cNvSpPr txBox="1">
            <a:spLocks noChangeArrowheads="1"/>
          </p:cNvSpPr>
          <p:nvPr/>
        </p:nvSpPr>
        <p:spPr bwMode="auto">
          <a:xfrm>
            <a:off x="2957613" y="4372593"/>
            <a:ext cx="46566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d</a:t>
            </a:r>
            <a:endParaRPr lang="en-US" altLang="en-US" sz="2100" b="1" i="1" baseline="30000" dirty="0">
              <a:latin typeface="Times New Roman" charset="0"/>
            </a:endParaRPr>
          </a:p>
        </p:txBody>
      </p:sp>
      <p:sp>
        <p:nvSpPr>
          <p:cNvPr id="14" name="Text Box 8"/>
          <p:cNvSpPr txBox="1">
            <a:spLocks noChangeArrowheads="1"/>
          </p:cNvSpPr>
          <p:nvPr/>
        </p:nvSpPr>
        <p:spPr bwMode="auto">
          <a:xfrm>
            <a:off x="1543679" y="4800039"/>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c</a:t>
            </a:r>
            <a:r>
              <a:rPr lang="en-US" altLang="en-US" sz="2100" b="1" i="1" baseline="30000" dirty="0">
                <a:latin typeface="Times New Roman" charset="0"/>
              </a:rPr>
              <a:t> </a:t>
            </a:r>
            <a:endParaRPr lang="en-US" altLang="en-US" sz="2100" baseline="30000" dirty="0"/>
          </a:p>
        </p:txBody>
      </p:sp>
      <p:sp>
        <p:nvSpPr>
          <p:cNvPr id="15" name="Text Box 8"/>
          <p:cNvSpPr txBox="1">
            <a:spLocks noChangeArrowheads="1"/>
          </p:cNvSpPr>
          <p:nvPr/>
        </p:nvSpPr>
        <p:spPr bwMode="auto">
          <a:xfrm>
            <a:off x="2798271" y="4800039"/>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b + d</a:t>
            </a:r>
            <a:r>
              <a:rPr lang="en-US" altLang="en-US" sz="2100" b="1" i="1" baseline="30000" dirty="0">
                <a:latin typeface="Times New Roman" charset="0"/>
              </a:rPr>
              <a:t> </a:t>
            </a:r>
            <a:endParaRPr lang="en-US" altLang="en-US" sz="2100" baseline="30000" dirty="0"/>
          </a:p>
        </p:txBody>
      </p:sp>
      <p:sp>
        <p:nvSpPr>
          <p:cNvPr id="16" name="Text Box 8"/>
          <p:cNvSpPr txBox="1">
            <a:spLocks noChangeArrowheads="1"/>
          </p:cNvSpPr>
          <p:nvPr/>
        </p:nvSpPr>
        <p:spPr bwMode="auto">
          <a:xfrm>
            <a:off x="3814271" y="3915442"/>
            <a:ext cx="785157"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a + b</a:t>
            </a:r>
            <a:r>
              <a:rPr lang="en-US" altLang="en-US" sz="2100" b="1" i="1" baseline="30000" dirty="0">
                <a:latin typeface="Times New Roman" charset="0"/>
              </a:rPr>
              <a:t> </a:t>
            </a:r>
            <a:endParaRPr lang="en-US" altLang="en-US" sz="2100" baseline="30000" dirty="0"/>
          </a:p>
        </p:txBody>
      </p:sp>
      <p:sp>
        <p:nvSpPr>
          <p:cNvPr id="17" name="Text Box 8"/>
          <p:cNvSpPr txBox="1">
            <a:spLocks noChangeArrowheads="1"/>
          </p:cNvSpPr>
          <p:nvPr/>
        </p:nvSpPr>
        <p:spPr bwMode="auto">
          <a:xfrm>
            <a:off x="3814271" y="4372593"/>
            <a:ext cx="785157" cy="42057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c + d</a:t>
            </a:r>
            <a:endParaRPr lang="en-US" altLang="en-US" sz="2100" baseline="30000" dirty="0"/>
          </a:p>
        </p:txBody>
      </p:sp>
      <p:sp>
        <p:nvSpPr>
          <p:cNvPr id="18" name="Text Box 16"/>
          <p:cNvSpPr txBox="1">
            <a:spLocks noChangeArrowheads="1"/>
          </p:cNvSpPr>
          <p:nvPr/>
        </p:nvSpPr>
        <p:spPr bwMode="auto">
          <a:xfrm>
            <a:off x="4973105" y="3745644"/>
            <a:ext cx="3713695" cy="120032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latin typeface="Arial"/>
                <a:cs typeface="Arial"/>
              </a:rPr>
              <a:t>OR of outcome</a:t>
            </a:r>
            <a:r>
              <a:rPr lang="en-US" altLang="en-US" sz="1422" b="1" dirty="0">
                <a:latin typeface="Arial"/>
                <a:cs typeface="Arial"/>
              </a:rPr>
              <a:t> </a:t>
            </a:r>
            <a:r>
              <a:rPr lang="en-US" altLang="en-US" sz="1422" b="1" dirty="0">
                <a:latin typeface="Times New Roman"/>
                <a:cs typeface="Times New Roman"/>
              </a:rPr>
              <a:t>	</a:t>
            </a:r>
            <a:r>
              <a:rPr lang="en-US" altLang="en-US" sz="1800" b="1" dirty="0">
                <a:latin typeface="Times New Roman"/>
                <a:cs typeface="Times New Roman"/>
              </a:rPr>
              <a:t>=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b</a:t>
            </a:r>
            <a:r>
              <a:rPr lang="en-US" altLang="en-US" sz="1800" b="1" u="sng" dirty="0">
                <a:latin typeface="Times New Roman"/>
                <a:cs typeface="Times New Roman"/>
              </a:rPr>
              <a:t>)</a:t>
            </a:r>
            <a:r>
              <a:rPr lang="en-US" altLang="en-US" sz="1800" b="1" dirty="0">
                <a:latin typeface="Times New Roman"/>
                <a:cs typeface="Times New Roman"/>
              </a:rPr>
              <a:t>  =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d</a:t>
            </a:r>
            <a:r>
              <a:rPr lang="en-US" altLang="en-US" sz="1800" b="1" u="sng" dirty="0">
                <a:latin typeface="Times New Roman"/>
                <a:cs typeface="Times New Roman"/>
              </a:rPr>
              <a:t>)</a:t>
            </a:r>
          </a:p>
          <a:p>
            <a:pPr>
              <a:spcBef>
                <a:spcPct val="0"/>
              </a:spcBef>
              <a:buClrTx/>
              <a:buSzTx/>
              <a:buFontTx/>
              <a:buNone/>
            </a:pPr>
            <a:r>
              <a:rPr lang="en-US" altLang="en-US" sz="1800" b="1" dirty="0">
                <a:latin typeface="Times New Roman"/>
                <a:cs typeface="Times New Roman"/>
              </a:rPr>
              <a:t>				   (</a:t>
            </a:r>
            <a:r>
              <a:rPr lang="en-US" altLang="en-US" sz="1800" b="1" i="1" dirty="0">
                <a:latin typeface="Times New Roman"/>
                <a:cs typeface="Times New Roman"/>
              </a:rPr>
              <a:t>c</a:t>
            </a:r>
            <a:r>
              <a:rPr lang="en-US" altLang="en-US" sz="1800" b="1" dirty="0">
                <a:latin typeface="Times New Roman"/>
                <a:cs typeface="Times New Roman"/>
              </a:rPr>
              <a:t>/</a:t>
            </a:r>
            <a:r>
              <a:rPr lang="en-US" altLang="en-US" sz="1800" b="1" i="1" dirty="0">
                <a:latin typeface="Times New Roman"/>
                <a:cs typeface="Times New Roman"/>
              </a:rPr>
              <a:t>d</a:t>
            </a:r>
            <a:r>
              <a:rPr lang="en-US" altLang="en-US" sz="1800" b="1" dirty="0">
                <a:latin typeface="Times New Roman"/>
                <a:cs typeface="Times New Roman"/>
              </a:rPr>
              <a:t>)	 (</a:t>
            </a:r>
            <a:r>
              <a:rPr lang="en-US" altLang="en-US" sz="1800" b="1" i="1" dirty="0">
                <a:latin typeface="Times New Roman"/>
                <a:cs typeface="Times New Roman"/>
              </a:rPr>
              <a:t>b</a:t>
            </a:r>
            <a:r>
              <a:rPr lang="en-US" altLang="en-US" sz="1800" b="1" dirty="0">
                <a:latin typeface="Times New Roman"/>
                <a:cs typeface="Times New Roman"/>
              </a:rPr>
              <a:t>*</a:t>
            </a:r>
            <a:r>
              <a:rPr lang="en-US" altLang="en-US" sz="1800" b="1" i="1" dirty="0">
                <a:latin typeface="Times New Roman"/>
                <a:cs typeface="Times New Roman"/>
              </a:rPr>
              <a:t>c</a:t>
            </a:r>
            <a:r>
              <a:rPr lang="en-US" altLang="en-US" sz="1800" b="1" dirty="0">
                <a:latin typeface="Times New Roman"/>
                <a:cs typeface="Times New Roman"/>
              </a:rPr>
              <a:t>)</a:t>
            </a:r>
          </a:p>
          <a:p>
            <a:pPr>
              <a:spcBef>
                <a:spcPct val="0"/>
              </a:spcBef>
              <a:buClrTx/>
              <a:buSzTx/>
              <a:buFontTx/>
              <a:buNone/>
            </a:pPr>
            <a:r>
              <a:rPr lang="en-US" altLang="en-US" sz="1800" b="1" dirty="0">
                <a:latin typeface="Arial"/>
                <a:cs typeface="Arial"/>
              </a:rPr>
              <a:t>OR of exposure </a:t>
            </a:r>
            <a:r>
              <a:rPr lang="en-US" altLang="en-US" sz="1800" b="1" dirty="0">
                <a:latin typeface="Times New Roman"/>
                <a:cs typeface="Times New Roman"/>
              </a:rPr>
              <a:t>	=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c</a:t>
            </a:r>
            <a:r>
              <a:rPr lang="en-US" altLang="en-US" sz="1800" b="1" u="sng" dirty="0">
                <a:latin typeface="Times New Roman"/>
                <a:cs typeface="Times New Roman"/>
              </a:rPr>
              <a:t>)</a:t>
            </a:r>
            <a:r>
              <a:rPr lang="en-US" altLang="en-US" sz="1800" b="1" dirty="0">
                <a:latin typeface="Times New Roman"/>
                <a:cs typeface="Times New Roman"/>
              </a:rPr>
              <a:t>  = </a:t>
            </a:r>
            <a:r>
              <a:rPr lang="en-US" altLang="en-US" sz="1800" b="1" u="sng" dirty="0">
                <a:latin typeface="Times New Roman"/>
                <a:cs typeface="Times New Roman"/>
              </a:rPr>
              <a:t>(</a:t>
            </a:r>
            <a:r>
              <a:rPr lang="en-US" altLang="en-US" sz="1800" b="1" i="1" u="sng" dirty="0">
                <a:latin typeface="Times New Roman"/>
                <a:cs typeface="Times New Roman"/>
              </a:rPr>
              <a:t>a</a:t>
            </a:r>
            <a:r>
              <a:rPr lang="en-US" altLang="en-US" sz="1800" b="1" u="sng" dirty="0">
                <a:latin typeface="Times New Roman"/>
                <a:cs typeface="Times New Roman"/>
              </a:rPr>
              <a:t>*</a:t>
            </a:r>
            <a:r>
              <a:rPr lang="en-US" altLang="en-US" sz="1800" b="1" i="1" u="sng" dirty="0">
                <a:latin typeface="Times New Roman"/>
                <a:cs typeface="Times New Roman"/>
              </a:rPr>
              <a:t>d</a:t>
            </a:r>
            <a:r>
              <a:rPr lang="en-US" altLang="en-US" sz="1800" b="1" u="sng" dirty="0">
                <a:latin typeface="Times New Roman"/>
                <a:cs typeface="Times New Roman"/>
              </a:rPr>
              <a:t>)</a:t>
            </a:r>
          </a:p>
          <a:p>
            <a:pPr>
              <a:spcBef>
                <a:spcPct val="0"/>
              </a:spcBef>
              <a:buClrTx/>
              <a:buSzTx/>
              <a:buFontTx/>
              <a:buNone/>
            </a:pPr>
            <a:r>
              <a:rPr lang="en-US" altLang="en-US" sz="1800" b="1" dirty="0">
                <a:latin typeface="Times New Roman"/>
                <a:cs typeface="Times New Roman"/>
              </a:rPr>
              <a:t>				   (</a:t>
            </a:r>
            <a:r>
              <a:rPr lang="en-US" altLang="en-US" sz="1800" b="1" i="1" dirty="0">
                <a:latin typeface="Times New Roman"/>
                <a:cs typeface="Times New Roman"/>
              </a:rPr>
              <a:t>b</a:t>
            </a:r>
            <a:r>
              <a:rPr lang="en-US" altLang="en-US" sz="1800" b="1" dirty="0">
                <a:latin typeface="Times New Roman"/>
                <a:cs typeface="Times New Roman"/>
              </a:rPr>
              <a:t>/</a:t>
            </a:r>
            <a:r>
              <a:rPr lang="en-US" altLang="en-US" sz="1800" b="1" i="1" dirty="0">
                <a:latin typeface="Times New Roman"/>
                <a:cs typeface="Times New Roman"/>
              </a:rPr>
              <a:t>d</a:t>
            </a:r>
            <a:r>
              <a:rPr lang="en-US" altLang="en-US" sz="1800" b="1" dirty="0">
                <a:latin typeface="Times New Roman"/>
                <a:cs typeface="Times New Roman"/>
              </a:rPr>
              <a:t>)	 (</a:t>
            </a:r>
            <a:r>
              <a:rPr lang="en-US" altLang="en-US" sz="1800" b="1" i="1" dirty="0">
                <a:latin typeface="Times New Roman"/>
                <a:cs typeface="Times New Roman"/>
              </a:rPr>
              <a:t>b</a:t>
            </a:r>
            <a:r>
              <a:rPr lang="en-US" altLang="en-US" sz="1800" b="1" dirty="0">
                <a:latin typeface="Times New Roman"/>
                <a:cs typeface="Times New Roman"/>
              </a:rPr>
              <a:t>*</a:t>
            </a:r>
            <a:r>
              <a:rPr lang="en-US" altLang="en-US" sz="1800" b="1" i="1" dirty="0">
                <a:latin typeface="Times New Roman"/>
                <a:cs typeface="Times New Roman"/>
              </a:rPr>
              <a:t>c</a:t>
            </a:r>
            <a:r>
              <a:rPr lang="en-US" altLang="en-US" sz="1800" b="1" dirty="0">
                <a:latin typeface="Times New Roman"/>
                <a:cs typeface="Times New Roman"/>
              </a:rPr>
              <a:t>)</a:t>
            </a:r>
          </a:p>
        </p:txBody>
      </p:sp>
      <p:sp>
        <p:nvSpPr>
          <p:cNvPr id="19" name="Text Box 16"/>
          <p:cNvSpPr txBox="1">
            <a:spLocks noChangeArrowheads="1"/>
          </p:cNvSpPr>
          <p:nvPr/>
        </p:nvSpPr>
        <p:spPr bwMode="auto">
          <a:xfrm>
            <a:off x="1464658" y="3591885"/>
            <a:ext cx="2667225" cy="3111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None/>
            </a:pPr>
            <a:r>
              <a:rPr lang="en-US" altLang="en-US" sz="1422" b="1" dirty="0"/>
              <a:t>Disease	  No Disease	</a:t>
            </a:r>
          </a:p>
        </p:txBody>
      </p:sp>
      <p:sp>
        <p:nvSpPr>
          <p:cNvPr id="20" name="Text Box 17"/>
          <p:cNvSpPr txBox="1">
            <a:spLocks noChangeArrowheads="1"/>
          </p:cNvSpPr>
          <p:nvPr/>
        </p:nvSpPr>
        <p:spPr bwMode="auto">
          <a:xfrm>
            <a:off x="359410" y="3705734"/>
            <a:ext cx="1184269" cy="96641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420" b="1" dirty="0"/>
              <a:t>     Exposed</a:t>
            </a:r>
          </a:p>
          <a:p>
            <a:pPr>
              <a:spcBef>
                <a:spcPct val="0"/>
              </a:spcBef>
              <a:buClrTx/>
              <a:buSzTx/>
              <a:buFontTx/>
              <a:buNone/>
            </a:pPr>
            <a:endParaRPr lang="en-US" altLang="en-US" sz="1420" b="1" dirty="0"/>
          </a:p>
          <a:p>
            <a:pPr>
              <a:spcBef>
                <a:spcPct val="0"/>
              </a:spcBef>
              <a:buClrTx/>
              <a:buSzTx/>
              <a:buFontTx/>
              <a:buNone/>
            </a:pPr>
            <a:r>
              <a:rPr lang="en-US" altLang="en-US" sz="1420" b="1" dirty="0"/>
              <a:t>Unexposed</a:t>
            </a:r>
          </a:p>
        </p:txBody>
      </p:sp>
    </p:spTree>
    <p:extLst>
      <p:ext uri="{BB962C8B-B14F-4D97-AF65-F5344CB8AC3E}">
        <p14:creationId xmlns:p14="http://schemas.microsoft.com/office/powerpoint/2010/main" val="36111304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ratio 2 x 2 table</a:t>
            </a:r>
          </a:p>
        </p:txBody>
      </p:sp>
      <p:grpSp>
        <p:nvGrpSpPr>
          <p:cNvPr id="4" name="Group 7"/>
          <p:cNvGrpSpPr>
            <a:grpSpLocks/>
          </p:cNvGrpSpPr>
          <p:nvPr/>
        </p:nvGrpSpPr>
        <p:grpSpPr bwMode="auto">
          <a:xfrm>
            <a:off x="1273689" y="3086083"/>
            <a:ext cx="3386667" cy="2302933"/>
            <a:chOff x="1920" y="1488"/>
            <a:chExt cx="2400" cy="1632"/>
          </a:xfrm>
        </p:grpSpPr>
        <p:sp>
          <p:nvSpPr>
            <p:cNvPr id="5" name="Rectangle 4"/>
            <p:cNvSpPr>
              <a:spLocks noChangeArrowheads="1"/>
            </p:cNvSpPr>
            <p:nvPr/>
          </p:nvSpPr>
          <p:spPr bwMode="auto">
            <a:xfrm>
              <a:off x="1920" y="1488"/>
              <a:ext cx="2400" cy="1632"/>
            </a:xfrm>
            <a:prstGeom prst="rect">
              <a:avLst/>
            </a:prstGeom>
            <a:noFill/>
            <a:ln w="19050">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5"/>
            <p:cNvSpPr>
              <a:spLocks noChangeShapeType="1"/>
            </p:cNvSpPr>
            <p:nvPr/>
          </p:nvSpPr>
          <p:spPr bwMode="auto">
            <a:xfrm>
              <a:off x="3120" y="1488"/>
              <a:ext cx="0" cy="1632"/>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1920" y="2304"/>
              <a:ext cx="2400" cy="0"/>
            </a:xfrm>
            <a:prstGeom prst="line">
              <a:avLst/>
            </a:prstGeom>
            <a:noFill/>
            <a:ln w="19050">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9" name="Text Box 9"/>
          <p:cNvSpPr txBox="1">
            <a:spLocks noChangeArrowheads="1"/>
          </p:cNvSpPr>
          <p:nvPr/>
        </p:nvSpPr>
        <p:spPr bwMode="auto">
          <a:xfrm>
            <a:off x="1159656" y="2685973"/>
            <a:ext cx="36112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dirty="0">
                <a:latin typeface="Arial"/>
                <a:cs typeface="Arial"/>
              </a:rPr>
              <a:t>   </a:t>
            </a:r>
            <a:r>
              <a:rPr lang="en-US" altLang="en-US" sz="1800" b="1" dirty="0">
                <a:latin typeface="Arial"/>
                <a:cs typeface="Arial"/>
              </a:rPr>
              <a:t>TB disease</a:t>
            </a:r>
            <a:r>
              <a:rPr lang="en-US" altLang="en-US" sz="2000" b="1" dirty="0">
                <a:latin typeface="Arial"/>
                <a:cs typeface="Arial"/>
              </a:rPr>
              <a:t>	</a:t>
            </a:r>
            <a:r>
              <a:rPr lang="en-US" altLang="en-US" sz="1800" b="1" dirty="0">
                <a:latin typeface="Arial"/>
                <a:cs typeface="Arial"/>
              </a:rPr>
              <a:t>No TB disease</a:t>
            </a:r>
            <a:endParaRPr lang="en-US" altLang="en-US" sz="2000" b="1" dirty="0">
              <a:latin typeface="Arial"/>
              <a:cs typeface="Arial"/>
            </a:endParaRPr>
          </a:p>
        </p:txBody>
      </p:sp>
      <p:sp>
        <p:nvSpPr>
          <p:cNvPr id="10" name="Text Box 11"/>
          <p:cNvSpPr txBox="1">
            <a:spLocks noChangeArrowheads="1"/>
          </p:cNvSpPr>
          <p:nvPr/>
        </p:nvSpPr>
        <p:spPr bwMode="auto">
          <a:xfrm>
            <a:off x="197794" y="3575830"/>
            <a:ext cx="1075896" cy="20313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800" b="1" dirty="0">
                <a:latin typeface="Arial"/>
                <a:cs typeface="Arial"/>
              </a:rPr>
              <a:t>Alcohol</a:t>
            </a:r>
          </a:p>
          <a:p>
            <a:pPr algn="r">
              <a:spcBef>
                <a:spcPct val="0"/>
              </a:spcBef>
              <a:buClrTx/>
              <a:buSzTx/>
              <a:buFontTx/>
              <a:buNone/>
            </a:pPr>
            <a:r>
              <a:rPr lang="en-US" altLang="en-US" sz="1800" b="1" dirty="0">
                <a:latin typeface="Arial"/>
                <a:cs typeface="Arial"/>
              </a:rPr>
              <a:t>use</a:t>
            </a:r>
          </a:p>
          <a:p>
            <a:pPr>
              <a:spcBef>
                <a:spcPct val="0"/>
              </a:spcBef>
              <a:buClrTx/>
              <a:buSzTx/>
              <a:buFontTx/>
              <a:buNone/>
            </a:pPr>
            <a:endParaRPr lang="en-US" altLang="en-US" sz="1800" b="1" dirty="0">
              <a:latin typeface="Arial"/>
              <a:cs typeface="Arial"/>
            </a:endParaRPr>
          </a:p>
          <a:p>
            <a:pPr algn="r">
              <a:spcBef>
                <a:spcPct val="0"/>
              </a:spcBef>
              <a:buClrTx/>
              <a:buSzTx/>
              <a:buFontTx/>
              <a:buNone/>
            </a:pPr>
            <a:endParaRPr lang="en-US" altLang="en-US" sz="1800" b="1" dirty="0">
              <a:latin typeface="Arial"/>
              <a:cs typeface="Arial"/>
            </a:endParaRPr>
          </a:p>
          <a:p>
            <a:pPr algn="r">
              <a:spcBef>
                <a:spcPct val="0"/>
              </a:spcBef>
              <a:buClrTx/>
              <a:buSzTx/>
              <a:buFontTx/>
              <a:buNone/>
            </a:pPr>
            <a:r>
              <a:rPr lang="en-US" altLang="en-US" sz="1800" b="1" dirty="0">
                <a:latin typeface="Arial"/>
                <a:cs typeface="Arial"/>
              </a:rPr>
              <a:t>No</a:t>
            </a:r>
          </a:p>
          <a:p>
            <a:pPr algn="r">
              <a:spcBef>
                <a:spcPct val="0"/>
              </a:spcBef>
              <a:buClrTx/>
              <a:buSzTx/>
              <a:buFontTx/>
              <a:buNone/>
            </a:pPr>
            <a:r>
              <a:rPr lang="en-US" altLang="en-US" sz="1800" b="1" dirty="0">
                <a:latin typeface="Arial"/>
                <a:cs typeface="Arial"/>
              </a:rPr>
              <a:t>Alcohol</a:t>
            </a:r>
          </a:p>
          <a:p>
            <a:pPr algn="r">
              <a:spcBef>
                <a:spcPct val="0"/>
              </a:spcBef>
              <a:buClrTx/>
              <a:buSzTx/>
              <a:buFontTx/>
              <a:buNone/>
            </a:pPr>
            <a:r>
              <a:rPr lang="en-US" altLang="en-US" sz="1800" b="1" dirty="0">
                <a:latin typeface="Arial"/>
                <a:cs typeface="Arial"/>
              </a:rPr>
              <a:t>use</a:t>
            </a:r>
          </a:p>
        </p:txBody>
      </p:sp>
      <p:sp>
        <p:nvSpPr>
          <p:cNvPr id="11" name="Text Box 12"/>
          <p:cNvSpPr txBox="1">
            <a:spLocks noChangeArrowheads="1"/>
          </p:cNvSpPr>
          <p:nvPr/>
        </p:nvSpPr>
        <p:spPr bwMode="auto">
          <a:xfrm>
            <a:off x="3303001" y="3479782"/>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40</a:t>
            </a:r>
          </a:p>
        </p:txBody>
      </p:sp>
      <p:sp>
        <p:nvSpPr>
          <p:cNvPr id="13" name="Text Box 14"/>
          <p:cNvSpPr txBox="1">
            <a:spLocks noChangeArrowheads="1"/>
          </p:cNvSpPr>
          <p:nvPr/>
        </p:nvSpPr>
        <p:spPr bwMode="auto">
          <a:xfrm>
            <a:off x="2020301" y="4563516"/>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20</a:t>
            </a:r>
          </a:p>
        </p:txBody>
      </p:sp>
      <p:sp>
        <p:nvSpPr>
          <p:cNvPr id="17" name="Text Box 17"/>
          <p:cNvSpPr txBox="1">
            <a:spLocks noChangeArrowheads="1"/>
          </p:cNvSpPr>
          <p:nvPr/>
        </p:nvSpPr>
        <p:spPr bwMode="auto">
          <a:xfrm>
            <a:off x="2020301" y="5432815"/>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100</a:t>
            </a:r>
          </a:p>
        </p:txBody>
      </p:sp>
      <p:sp>
        <p:nvSpPr>
          <p:cNvPr id="19" name="Text Box 19"/>
          <p:cNvSpPr txBox="1">
            <a:spLocks noChangeArrowheads="1"/>
          </p:cNvSpPr>
          <p:nvPr/>
        </p:nvSpPr>
        <p:spPr bwMode="auto">
          <a:xfrm>
            <a:off x="4854466" y="5521779"/>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200</a:t>
            </a:r>
          </a:p>
        </p:txBody>
      </p:sp>
      <p:cxnSp>
        <p:nvCxnSpPr>
          <p:cNvPr id="21" name="Straight Connector 20"/>
          <p:cNvCxnSpPr>
            <a:stCxn id="5" idx="2"/>
          </p:cNvCxnSpPr>
          <p:nvPr/>
        </p:nvCxnSpPr>
        <p:spPr bwMode="auto">
          <a:xfrm>
            <a:off x="2967023" y="5389016"/>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2" name="Straight Connector 21"/>
          <p:cNvCxnSpPr/>
          <p:nvPr/>
        </p:nvCxnSpPr>
        <p:spPr bwMode="auto">
          <a:xfrm>
            <a:off x="4653713" y="5400998"/>
            <a:ext cx="0" cy="578581"/>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3" name="Straight Connector 22"/>
          <p:cNvCxnSpPr>
            <a:stCxn id="7" idx="1"/>
          </p:cNvCxnSpPr>
          <p:nvPr/>
        </p:nvCxnSpPr>
        <p:spPr bwMode="auto">
          <a:xfrm>
            <a:off x="4660356" y="4237551"/>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cxnSp>
        <p:nvCxnSpPr>
          <p:cNvPr id="26" name="Straight Connector 25"/>
          <p:cNvCxnSpPr/>
          <p:nvPr/>
        </p:nvCxnSpPr>
        <p:spPr bwMode="auto">
          <a:xfrm>
            <a:off x="4643166" y="5389016"/>
            <a:ext cx="881274" cy="0"/>
          </a:xfrm>
          <a:prstGeom prst="line">
            <a:avLst/>
          </a:prstGeom>
          <a:solidFill>
            <a:schemeClr val="accent1"/>
          </a:solidFill>
          <a:ln w="19050" cap="flat" cmpd="sng" algn="ctr">
            <a:solidFill>
              <a:schemeClr val="tx1"/>
            </a:solidFill>
            <a:prstDash val="solid"/>
            <a:round/>
            <a:headEnd type="none" w="med" len="med"/>
            <a:tailEnd type="none" w="med" len="med"/>
          </a:ln>
          <a:effectLst/>
        </p:spPr>
      </p:cxnSp>
      <p:sp>
        <p:nvSpPr>
          <p:cNvPr id="29" name="Text Box 10"/>
          <p:cNvSpPr txBox="1">
            <a:spLocks noChangeArrowheads="1"/>
          </p:cNvSpPr>
          <p:nvPr/>
        </p:nvSpPr>
        <p:spPr bwMode="auto">
          <a:xfrm>
            <a:off x="440010" y="2039642"/>
            <a:ext cx="4203156"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solidFill>
                  <a:srgbClr val="0F6FC6"/>
                </a:solidFill>
              </a:rPr>
              <a:t>Exposure: Alcohol use</a:t>
            </a:r>
          </a:p>
          <a:p>
            <a:pPr>
              <a:spcBef>
                <a:spcPct val="0"/>
              </a:spcBef>
              <a:buClrTx/>
              <a:buSzTx/>
              <a:buNone/>
            </a:pPr>
            <a:r>
              <a:rPr lang="en-US" altLang="en-US" sz="1800" b="1" dirty="0">
                <a:solidFill>
                  <a:schemeClr val="accent1"/>
                </a:solidFill>
              </a:rPr>
              <a:t>Outcome: TB disease</a:t>
            </a:r>
          </a:p>
        </p:txBody>
      </p:sp>
      <p:sp>
        <p:nvSpPr>
          <p:cNvPr id="24" name="Text Box 12"/>
          <p:cNvSpPr txBox="1">
            <a:spLocks noChangeArrowheads="1"/>
          </p:cNvSpPr>
          <p:nvPr/>
        </p:nvSpPr>
        <p:spPr bwMode="auto">
          <a:xfrm>
            <a:off x="2020301" y="3479782"/>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80</a:t>
            </a:r>
          </a:p>
        </p:txBody>
      </p:sp>
      <p:sp>
        <p:nvSpPr>
          <p:cNvPr id="34" name="Text Box 12"/>
          <p:cNvSpPr txBox="1">
            <a:spLocks noChangeArrowheads="1"/>
          </p:cNvSpPr>
          <p:nvPr/>
        </p:nvSpPr>
        <p:spPr bwMode="auto">
          <a:xfrm>
            <a:off x="4854466" y="3479782"/>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120</a:t>
            </a:r>
          </a:p>
        </p:txBody>
      </p:sp>
      <p:sp>
        <p:nvSpPr>
          <p:cNvPr id="35" name="Text Box 12"/>
          <p:cNvSpPr txBox="1">
            <a:spLocks noChangeArrowheads="1"/>
          </p:cNvSpPr>
          <p:nvPr/>
        </p:nvSpPr>
        <p:spPr bwMode="auto">
          <a:xfrm>
            <a:off x="4854466" y="4563516"/>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80</a:t>
            </a:r>
          </a:p>
        </p:txBody>
      </p:sp>
      <p:sp>
        <p:nvSpPr>
          <p:cNvPr id="28" name="Text Box 12"/>
          <p:cNvSpPr txBox="1">
            <a:spLocks noChangeArrowheads="1"/>
          </p:cNvSpPr>
          <p:nvPr/>
        </p:nvSpPr>
        <p:spPr bwMode="auto">
          <a:xfrm>
            <a:off x="3303001" y="4563516"/>
            <a:ext cx="527174"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60</a:t>
            </a:r>
          </a:p>
        </p:txBody>
      </p:sp>
      <p:sp>
        <p:nvSpPr>
          <p:cNvPr id="30" name="Text Box 17"/>
          <p:cNvSpPr txBox="1">
            <a:spLocks noChangeArrowheads="1"/>
          </p:cNvSpPr>
          <p:nvPr/>
        </p:nvSpPr>
        <p:spPr bwMode="auto">
          <a:xfrm>
            <a:off x="3303001" y="5432815"/>
            <a:ext cx="655415" cy="40011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000" b="1" i="1" dirty="0">
                <a:latin typeface="Times New Roman"/>
                <a:cs typeface="Times New Roman"/>
              </a:rPr>
              <a:t>100</a:t>
            </a:r>
          </a:p>
        </p:txBody>
      </p:sp>
      <p:sp>
        <p:nvSpPr>
          <p:cNvPr id="37" name="Text Box 22"/>
          <p:cNvSpPr txBox="1">
            <a:spLocks noChangeArrowheads="1"/>
          </p:cNvSpPr>
          <p:nvPr/>
        </p:nvSpPr>
        <p:spPr bwMode="auto">
          <a:xfrm>
            <a:off x="5759097" y="3014137"/>
            <a:ext cx="3247950" cy="233910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marL="285750" indent="-285750">
              <a:spcBef>
                <a:spcPts val="600"/>
              </a:spcBef>
              <a:spcAft>
                <a:spcPts val="600"/>
              </a:spcAft>
              <a:buClrTx/>
              <a:buSzTx/>
            </a:pPr>
            <a:r>
              <a:rPr lang="en-US" altLang="en-US" sz="1800" b="1" dirty="0"/>
              <a:t>Odds ratio for alcohol use associated with TB:</a:t>
            </a:r>
          </a:p>
          <a:p>
            <a:pPr>
              <a:spcBef>
                <a:spcPts val="600"/>
              </a:spcBef>
              <a:buClrTx/>
              <a:buSzTx/>
              <a:buNone/>
            </a:pPr>
            <a:r>
              <a:rPr lang="en-US" altLang="en-US" sz="1800" b="1" dirty="0">
                <a:latin typeface="Times New Roman"/>
                <a:cs typeface="Times New Roman"/>
              </a:rPr>
              <a:t>    = </a:t>
            </a:r>
            <a:r>
              <a:rPr lang="en-US" altLang="en-US" sz="1800" b="1" u="sng" dirty="0">
                <a:latin typeface="Times New Roman"/>
                <a:cs typeface="Times New Roman"/>
              </a:rPr>
              <a:t>(80/20) </a:t>
            </a:r>
            <a:r>
              <a:rPr lang="en-US" altLang="en-US" sz="1800" b="1" dirty="0">
                <a:latin typeface="Times New Roman"/>
                <a:cs typeface="Times New Roman"/>
              </a:rPr>
              <a:t>  = </a:t>
            </a:r>
            <a:r>
              <a:rPr lang="en-US" altLang="en-US" sz="1800" b="1" u="sng" dirty="0">
                <a:latin typeface="Times New Roman"/>
                <a:cs typeface="Times New Roman"/>
              </a:rPr>
              <a:t>(80*60) </a:t>
            </a:r>
            <a:r>
              <a:rPr lang="en-US" altLang="en-US" sz="1800" b="1" dirty="0">
                <a:latin typeface="Times New Roman"/>
                <a:cs typeface="Times New Roman"/>
              </a:rPr>
              <a:t>  = 6</a:t>
            </a:r>
          </a:p>
          <a:p>
            <a:pPr>
              <a:spcBef>
                <a:spcPts val="0"/>
              </a:spcBef>
              <a:spcAft>
                <a:spcPts val="600"/>
              </a:spcAft>
              <a:buClrTx/>
              <a:buSzTx/>
              <a:buFontTx/>
              <a:buNone/>
            </a:pPr>
            <a:r>
              <a:rPr lang="en-US" altLang="en-US" sz="1800" b="1" dirty="0">
                <a:latin typeface="Times New Roman"/>
                <a:cs typeface="Times New Roman"/>
              </a:rPr>
              <a:t>       (40/60)	 (40*20)</a:t>
            </a:r>
          </a:p>
          <a:p>
            <a:pPr marL="285750" indent="-285750">
              <a:spcBef>
                <a:spcPts val="600"/>
              </a:spcBef>
              <a:spcAft>
                <a:spcPts val="600"/>
              </a:spcAft>
              <a:buClrTx/>
              <a:buSzTx/>
            </a:pPr>
            <a:r>
              <a:rPr lang="en-US" altLang="en-US" sz="1800" b="1" dirty="0">
                <a:latin typeface="Arial"/>
                <a:cs typeface="Arial"/>
              </a:rPr>
              <a:t>Therefore – odds ratio for TB associated with alcohol use = 6</a:t>
            </a:r>
          </a:p>
        </p:txBody>
      </p:sp>
      <p:sp>
        <p:nvSpPr>
          <p:cNvPr id="39" name="TextBox 38"/>
          <p:cNvSpPr txBox="1">
            <a:spLocks noChangeArrowheads="1"/>
          </p:cNvSpPr>
          <p:nvPr/>
        </p:nvSpPr>
        <p:spPr bwMode="auto">
          <a:xfrm>
            <a:off x="440010" y="1548380"/>
            <a:ext cx="8217621"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800" b="1" dirty="0"/>
              <a:t>Case-control study of TB disease and alcohol use</a:t>
            </a:r>
          </a:p>
        </p:txBody>
      </p:sp>
    </p:spTree>
    <p:extLst>
      <p:ext uri="{BB962C8B-B14F-4D97-AF65-F5344CB8AC3E}">
        <p14:creationId xmlns:p14="http://schemas.microsoft.com/office/powerpoint/2010/main" val="2740571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interpret an odds ratio?</a:t>
            </a:r>
          </a:p>
        </p:txBody>
      </p:sp>
      <p:sp>
        <p:nvSpPr>
          <p:cNvPr id="3" name="Content Placeholder 2"/>
          <p:cNvSpPr>
            <a:spLocks noGrp="1"/>
          </p:cNvSpPr>
          <p:nvPr>
            <p:ph idx="1"/>
          </p:nvPr>
        </p:nvSpPr>
        <p:spPr/>
        <p:txBody>
          <a:bodyPr/>
          <a:lstStyle/>
          <a:p>
            <a:r>
              <a:rPr lang="en-US" dirty="0"/>
              <a:t>OR is very similar to RR when the outcome is </a:t>
            </a:r>
            <a:r>
              <a:rPr lang="en-US" u="sng" dirty="0"/>
              <a:t>rare</a:t>
            </a:r>
            <a:r>
              <a:rPr lang="en-US" dirty="0"/>
              <a:t> (~ &lt; 10%)</a:t>
            </a:r>
          </a:p>
          <a:p>
            <a:endParaRPr lang="en-US" sz="1000" dirty="0"/>
          </a:p>
          <a:p>
            <a:r>
              <a:rPr lang="en-US" dirty="0"/>
              <a:t>In such cases the OR represents a good estimate of relative risk of disease associated with the exposure</a:t>
            </a:r>
          </a:p>
          <a:p>
            <a:endParaRPr lang="en-US" sz="1000" dirty="0"/>
          </a:p>
          <a:p>
            <a:r>
              <a:rPr lang="en-US" dirty="0"/>
              <a:t>Generally, the OR tends to give a larger number than the relative risk</a:t>
            </a:r>
          </a:p>
        </p:txBody>
      </p:sp>
    </p:spTree>
    <p:extLst>
      <p:ext uri="{BB962C8B-B14F-4D97-AF65-F5344CB8AC3E}">
        <p14:creationId xmlns:p14="http://schemas.microsoft.com/office/powerpoint/2010/main" val="3521755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Interpretation of ratios</a:t>
            </a:r>
          </a:p>
        </p:txBody>
      </p:sp>
      <p:sp>
        <p:nvSpPr>
          <p:cNvPr id="3" name="Content Placeholder 2"/>
          <p:cNvSpPr>
            <a:spLocks noGrp="1"/>
          </p:cNvSpPr>
          <p:nvPr>
            <p:ph idx="1"/>
          </p:nvPr>
        </p:nvSpPr>
        <p:spPr/>
        <p:txBody>
          <a:bodyPr/>
          <a:lstStyle/>
          <a:p>
            <a:pPr marL="0" indent="0">
              <a:buNone/>
            </a:pPr>
            <a:r>
              <a:rPr lang="en-US" sz="2400" dirty="0"/>
              <a:t>Prevalence/ incidence/ odds ratios can range from 0 to infinity:</a:t>
            </a:r>
          </a:p>
        </p:txBody>
      </p:sp>
      <p:sp>
        <p:nvSpPr>
          <p:cNvPr id="4" name="Rectangle 3"/>
          <p:cNvSpPr txBox="1">
            <a:spLocks noChangeArrowheads="1"/>
          </p:cNvSpPr>
          <p:nvPr/>
        </p:nvSpPr>
        <p:spPr bwMode="auto">
          <a:xfrm>
            <a:off x="299452" y="2303991"/>
            <a:ext cx="8737600" cy="33189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457200" lvl="1" indent="0" defTabSz="914400">
              <a:buNone/>
            </a:pPr>
            <a:endParaRPr lang="en-US" altLang="en-US" kern="0" dirty="0">
              <a:ea typeface="ＭＳ Ｐゴシック" charset="-128"/>
            </a:endParaRPr>
          </a:p>
          <a:p>
            <a:pPr lvl="1" defTabSz="914400">
              <a:buFont typeface="Wingdings" charset="2"/>
              <a:buNone/>
            </a:pPr>
            <a:r>
              <a:rPr lang="en-US" altLang="en-US" kern="0" dirty="0">
                <a:ea typeface="ＭＳ Ｐゴシック" charset="-128"/>
              </a:rPr>
              <a:t>       0			</a:t>
            </a:r>
            <a:r>
              <a:rPr lang="en-US" altLang="en-US" kern="0" dirty="0">
                <a:solidFill>
                  <a:srgbClr val="003399"/>
                </a:solidFill>
                <a:ea typeface="ＭＳ Ｐゴシック" charset="-128"/>
              </a:rPr>
              <a:t> </a:t>
            </a:r>
            <a:r>
              <a:rPr lang="en-US" altLang="en-US" b="1" kern="0" dirty="0">
                <a:ea typeface="ＭＳ Ｐゴシック" charset="-128"/>
              </a:rPr>
              <a:t>1</a:t>
            </a:r>
            <a:r>
              <a:rPr lang="en-US" altLang="en-US" kern="0" dirty="0">
                <a:ea typeface="ＭＳ Ｐゴシック" charset="-128"/>
              </a:rPr>
              <a:t>			  </a:t>
            </a:r>
            <a:r>
              <a:rPr lang="en-US" altLang="en-US" kern="0" dirty="0">
                <a:ea typeface="ＭＳ Ｐゴシック" charset="-128"/>
                <a:sym typeface="Symbol" charset="2"/>
              </a:rPr>
              <a:t></a:t>
            </a:r>
            <a:r>
              <a:rPr lang="en-US" altLang="en-US" kern="0" dirty="0">
                <a:ea typeface="ＭＳ Ｐゴシック" charset="-128"/>
              </a:rPr>
              <a:t>			</a:t>
            </a:r>
          </a:p>
          <a:p>
            <a:pPr lvl="1" defTabSz="914400">
              <a:buFont typeface="Wingdings" charset="2"/>
              <a:buNone/>
            </a:pPr>
            <a:endParaRPr lang="en-US" altLang="en-US" sz="2133" kern="0" dirty="0">
              <a:ea typeface="ＭＳ Ｐゴシック" charset="-128"/>
            </a:endParaRPr>
          </a:p>
          <a:p>
            <a:pPr lvl="1" defTabSz="914400">
              <a:buFont typeface="Wingdings" charset="2"/>
              <a:buNone/>
            </a:pPr>
            <a:r>
              <a:rPr lang="en-US" altLang="en-US" sz="2133" kern="0" dirty="0">
                <a:ea typeface="ＭＳ Ｐゴシック" charset="-128"/>
              </a:rPr>
              <a:t>			  Protective	                   Hazardous</a:t>
            </a:r>
            <a:endParaRPr lang="en-US" altLang="en-US" sz="1778" kern="0" dirty="0">
              <a:ea typeface="ＭＳ Ｐゴシック" charset="-128"/>
            </a:endParaRPr>
          </a:p>
          <a:p>
            <a:pPr defTabSz="914400"/>
            <a:endParaRPr lang="en-US" altLang="en-US" kern="0" dirty="0">
              <a:ea typeface="ＭＳ Ｐゴシック" charset="-128"/>
            </a:endParaRPr>
          </a:p>
        </p:txBody>
      </p:sp>
      <p:sp>
        <p:nvSpPr>
          <p:cNvPr id="5" name="Line 4"/>
          <p:cNvSpPr>
            <a:spLocks noChangeShapeType="1"/>
          </p:cNvSpPr>
          <p:nvPr/>
        </p:nvSpPr>
        <p:spPr bwMode="auto">
          <a:xfrm>
            <a:off x="1467852" y="3519459"/>
            <a:ext cx="5638800" cy="0"/>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6" name="Line 5"/>
          <p:cNvSpPr>
            <a:spLocks noChangeShapeType="1"/>
          </p:cNvSpPr>
          <p:nvPr/>
        </p:nvSpPr>
        <p:spPr bwMode="auto">
          <a:xfrm>
            <a:off x="1487904" y="3245407"/>
            <a:ext cx="0" cy="270933"/>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6"/>
          <p:cNvSpPr>
            <a:spLocks noChangeShapeType="1"/>
          </p:cNvSpPr>
          <p:nvPr/>
        </p:nvSpPr>
        <p:spPr bwMode="auto">
          <a:xfrm>
            <a:off x="4219074" y="3245407"/>
            <a:ext cx="0" cy="270933"/>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8" name="Line 7"/>
          <p:cNvSpPr>
            <a:spLocks noChangeShapeType="1"/>
          </p:cNvSpPr>
          <p:nvPr/>
        </p:nvSpPr>
        <p:spPr bwMode="auto">
          <a:xfrm>
            <a:off x="7106652" y="3245407"/>
            <a:ext cx="0" cy="270933"/>
          </a:xfrm>
          <a:prstGeom prst="line">
            <a:avLst/>
          </a:prstGeom>
          <a:noFill/>
          <a:ln w="9525">
            <a:solidFill>
              <a:schemeClr val="tx2"/>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9" name="AutoShape 8"/>
          <p:cNvSpPr>
            <a:spLocks/>
          </p:cNvSpPr>
          <p:nvPr/>
        </p:nvSpPr>
        <p:spPr bwMode="auto">
          <a:xfrm rot="-5400000">
            <a:off x="2586345" y="2665660"/>
            <a:ext cx="474133" cy="2470481"/>
          </a:xfrm>
          <a:prstGeom prst="leftBrace">
            <a:avLst>
              <a:gd name="adj1" fmla="val 82209"/>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10" name="AutoShape 9"/>
          <p:cNvSpPr>
            <a:spLocks/>
          </p:cNvSpPr>
          <p:nvPr/>
        </p:nvSpPr>
        <p:spPr bwMode="auto">
          <a:xfrm rot="5400000">
            <a:off x="5497985" y="2529303"/>
            <a:ext cx="474133" cy="2743200"/>
          </a:xfrm>
          <a:prstGeom prst="rightBrace">
            <a:avLst>
              <a:gd name="adj1" fmla="val 41667"/>
              <a:gd name="adj2" fmla="val 50000"/>
            </a:avLst>
          </a:prstGeom>
          <a:noFill/>
          <a:ln w="9525">
            <a:solidFill>
              <a:schemeClr val="tx1"/>
            </a:solidFill>
            <a:round/>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11" name="Line 10"/>
          <p:cNvSpPr>
            <a:spLocks noChangeShapeType="1"/>
          </p:cNvSpPr>
          <p:nvPr/>
        </p:nvSpPr>
        <p:spPr bwMode="auto">
          <a:xfrm>
            <a:off x="4219074" y="3663834"/>
            <a:ext cx="0" cy="1625600"/>
          </a:xfrm>
          <a:prstGeom prst="line">
            <a:avLst/>
          </a:prstGeom>
          <a:noFill/>
          <a:ln w="38100">
            <a:solidFill>
              <a:schemeClr val="tx2"/>
            </a:solidFill>
            <a:round/>
            <a:headEnd/>
            <a:tailEnd type="triangle" w="med" len="med"/>
          </a:ln>
          <a:extLst>
            <a:ext uri="{909E8E84-426E-40dd-AFC4-6F175D3DCCD1}">
              <a14:hiddenFill xmlns="" xmlns:a14="http://schemas.microsoft.com/office/drawing/2010/main">
                <a:noFill/>
              </a14:hiddenFill>
            </a:ext>
          </a:extLst>
        </p:spPr>
        <p:txBody>
          <a:bodyPr/>
          <a:lstStyle/>
          <a:p>
            <a:endParaRPr lang="en-US" sz="1600"/>
          </a:p>
        </p:txBody>
      </p:sp>
      <p:sp>
        <p:nvSpPr>
          <p:cNvPr id="12" name="WordArt 11"/>
          <p:cNvSpPr>
            <a:spLocks noChangeArrowheads="1" noChangeShapeType="1" noTextEdit="1"/>
          </p:cNvSpPr>
          <p:nvPr/>
        </p:nvSpPr>
        <p:spPr bwMode="auto">
          <a:xfrm>
            <a:off x="3232483" y="5433808"/>
            <a:ext cx="2502568" cy="371678"/>
          </a:xfrm>
          <a:prstGeom prst="rect">
            <a:avLst/>
          </a:prstGeom>
        </p:spPr>
        <p:txBody>
          <a:bodyPr wrap="none" fromWordArt="1">
            <a:prstTxWarp prst="textPlain">
              <a:avLst>
                <a:gd name="adj" fmla="val 50000"/>
              </a:avLst>
            </a:prstTxWarp>
          </a:bodyPr>
          <a:lstStyle/>
          <a:p>
            <a:pPr algn="ctr"/>
            <a:r>
              <a:rPr lang="en-US" sz="3200" kern="10">
                <a:ln w="9525">
                  <a:solidFill>
                    <a:schemeClr val="hlink"/>
                  </a:solidFill>
                  <a:round/>
                  <a:headEnd/>
                  <a:tailEnd/>
                </a:ln>
                <a:solidFill>
                  <a:schemeClr val="tx2"/>
                </a:solidFill>
                <a:latin typeface="Arial Black" charset="0"/>
                <a:ea typeface="Arial Black" charset="0"/>
                <a:cs typeface="Arial Black" charset="0"/>
              </a:rPr>
              <a:t>Null Value</a:t>
            </a:r>
          </a:p>
        </p:txBody>
      </p:sp>
    </p:spTree>
    <p:extLst>
      <p:ext uri="{BB962C8B-B14F-4D97-AF65-F5344CB8AC3E}">
        <p14:creationId xmlns:p14="http://schemas.microsoft.com/office/powerpoint/2010/main" val="65259369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Interpretation of ratios</a:t>
            </a:r>
          </a:p>
        </p:txBody>
      </p:sp>
      <p:graphicFrame>
        <p:nvGraphicFramePr>
          <p:cNvPr id="4" name="Group 3"/>
          <p:cNvGraphicFramePr>
            <a:graphicFrameLocks noGrp="1"/>
          </p:cNvGraphicFramePr>
          <p:nvPr>
            <p:extLst>
              <p:ext uri="{D42A27DB-BD31-4B8C-83A1-F6EECF244321}">
                <p14:modId xmlns:p14="http://schemas.microsoft.com/office/powerpoint/2010/main" val="2557414120"/>
              </p:ext>
            </p:extLst>
          </p:nvPr>
        </p:nvGraphicFramePr>
        <p:xfrm>
          <a:off x="655172" y="1852499"/>
          <a:ext cx="8077200" cy="4064001"/>
        </p:xfrm>
        <a:graphic>
          <a:graphicData uri="http://schemas.openxmlformats.org/drawingml/2006/table">
            <a:tbl>
              <a:tblPr/>
              <a:tblGrid>
                <a:gridCol w="1828800">
                  <a:extLst>
                    <a:ext uri="{9D8B030D-6E8A-4147-A177-3AD203B41FA5}">
                      <a16:colId xmlns:a16="http://schemas.microsoft.com/office/drawing/2014/main" val="20000"/>
                    </a:ext>
                  </a:extLst>
                </a:gridCol>
                <a:gridCol w="6248400">
                  <a:extLst>
                    <a:ext uri="{9D8B030D-6E8A-4147-A177-3AD203B41FA5}">
                      <a16:colId xmlns:a16="http://schemas.microsoft.com/office/drawing/2014/main" val="20001"/>
                    </a:ext>
                  </a:extLst>
                </a:gridCol>
              </a:tblGrid>
              <a:tr h="8128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1" i="0" u="none" strike="noStrike" cap="none" normalizeH="0" baseline="0" dirty="0">
                          <a:ln>
                            <a:noFill/>
                          </a:ln>
                          <a:solidFill>
                            <a:schemeClr val="tx1"/>
                          </a:solidFill>
                          <a:effectLst/>
                          <a:latin typeface="Arial" charset="0"/>
                          <a:ea typeface="ＭＳ Ｐゴシック" pitchFamily="-65" charset="-128"/>
                        </a:rPr>
                        <a:t>Value</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1" i="0" u="none" strike="noStrike" cap="none" normalizeH="0" baseline="0" dirty="0">
                          <a:ln>
                            <a:noFill/>
                          </a:ln>
                          <a:solidFill>
                            <a:schemeClr val="tx1"/>
                          </a:solidFill>
                          <a:effectLst/>
                          <a:latin typeface="Arial" charset="0"/>
                          <a:ea typeface="ＭＳ Ｐゴシック" pitchFamily="-65" charset="-128"/>
                        </a:rPr>
                        <a:t>Interpretation</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541867">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0 – 0.3</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a:ln>
                            <a:noFill/>
                          </a:ln>
                          <a:solidFill>
                            <a:schemeClr val="tx1"/>
                          </a:solidFill>
                          <a:effectLst/>
                          <a:latin typeface="Arial" charset="0"/>
                          <a:ea typeface="ＭＳ Ｐゴシック" pitchFamily="-65" charset="-128"/>
                        </a:rPr>
                        <a:t>Strong benefit</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541867">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0.4 – 0.8</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a:ln>
                            <a:noFill/>
                          </a:ln>
                          <a:solidFill>
                            <a:schemeClr val="tx1"/>
                          </a:solidFill>
                          <a:effectLst/>
                          <a:latin typeface="Arial" charset="0"/>
                          <a:ea typeface="ＭＳ Ｐゴシック" pitchFamily="-65" charset="-128"/>
                        </a:rPr>
                        <a:t>Moderate/weak benefit</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r h="541867">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0.9 – 1.1</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a:ln>
                            <a:noFill/>
                          </a:ln>
                          <a:solidFill>
                            <a:schemeClr val="tx1"/>
                          </a:solidFill>
                          <a:effectLst/>
                          <a:latin typeface="Arial" charset="0"/>
                          <a:ea typeface="ＭＳ Ｐゴシック" pitchFamily="-65" charset="-128"/>
                        </a:rPr>
                        <a:t>No effect</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3"/>
                  </a:ext>
                </a:extLst>
              </a:tr>
              <a:tr h="474133">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1.2 – 1.6</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a:ln>
                            <a:noFill/>
                          </a:ln>
                          <a:solidFill>
                            <a:schemeClr val="tx1"/>
                          </a:solidFill>
                          <a:effectLst/>
                          <a:latin typeface="Arial" charset="0"/>
                          <a:ea typeface="ＭＳ Ｐゴシック" pitchFamily="-65" charset="-128"/>
                        </a:rPr>
                        <a:t>Weak risk</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4"/>
                  </a:ext>
                </a:extLst>
              </a:tr>
              <a:tr h="541867">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1.7 – 2.5</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a:ln>
                            <a:noFill/>
                          </a:ln>
                          <a:solidFill>
                            <a:schemeClr val="tx1"/>
                          </a:solidFill>
                          <a:effectLst/>
                          <a:latin typeface="Arial" charset="0"/>
                          <a:ea typeface="ＭＳ Ｐゴシック" pitchFamily="-65" charset="-128"/>
                        </a:rPr>
                        <a:t>Moderate risk</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5"/>
                  </a:ext>
                </a:extLst>
              </a:tr>
              <a:tr h="609600">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500" b="0" i="0" u="none" strike="noStrike" cap="none" normalizeH="0" baseline="0">
                          <a:ln>
                            <a:noFill/>
                          </a:ln>
                          <a:solidFill>
                            <a:schemeClr val="tx1"/>
                          </a:solidFill>
                          <a:effectLst/>
                          <a:latin typeface="Arial" charset="0"/>
                          <a:ea typeface="ＭＳ Ｐゴシック" pitchFamily="-65" charset="-128"/>
                        </a:rPr>
                        <a:t>&gt; 2.5</a:t>
                      </a:r>
                    </a:p>
                  </a:txBody>
                  <a:tcPr marT="40640" marB="40640"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itchFamily="-65" charset="2"/>
                        <a:buNone/>
                        <a:tabLst/>
                      </a:pPr>
                      <a:r>
                        <a:rPr kumimoji="0" lang="en-US" sz="2300" b="0" i="0" u="none" strike="noStrike" cap="none" normalizeH="0" baseline="0" dirty="0">
                          <a:ln>
                            <a:noFill/>
                          </a:ln>
                          <a:solidFill>
                            <a:schemeClr val="tx1"/>
                          </a:solidFill>
                          <a:effectLst/>
                          <a:latin typeface="Arial" charset="0"/>
                          <a:ea typeface="ＭＳ Ｐゴシック" pitchFamily="-65" charset="-128"/>
                        </a:rPr>
                        <a:t>Strong risk</a:t>
                      </a:r>
                    </a:p>
                  </a:txBody>
                  <a:tcPr marT="40640" marB="40640"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478145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Template for describing results</a:t>
            </a:r>
          </a:p>
        </p:txBody>
      </p:sp>
      <p:sp>
        <p:nvSpPr>
          <p:cNvPr id="4" name="Rectangle 3"/>
          <p:cNvSpPr txBox="1">
            <a:spLocks noChangeArrowheads="1"/>
          </p:cNvSpPr>
          <p:nvPr/>
        </p:nvSpPr>
        <p:spPr bwMode="auto">
          <a:xfrm>
            <a:off x="601133" y="2129144"/>
            <a:ext cx="8085667" cy="331893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lgn="ctr" defTabSz="914400">
              <a:buFontTx/>
              <a:buNone/>
            </a:pPr>
            <a:r>
              <a:rPr lang="en-US" altLang="en-US" sz="2800" b="1" kern="0" dirty="0"/>
              <a:t>The {</a:t>
            </a:r>
            <a:r>
              <a:rPr lang="en-US" altLang="en-US" sz="2800" b="1" kern="0" dirty="0">
                <a:solidFill>
                  <a:schemeClr val="accent2"/>
                </a:solidFill>
              </a:rPr>
              <a:t>exposed group</a:t>
            </a:r>
            <a:r>
              <a:rPr lang="en-US" altLang="en-US" sz="2800" b="1" kern="0" dirty="0"/>
              <a:t>} is ____ times more/less likely </a:t>
            </a:r>
          </a:p>
          <a:p>
            <a:pPr algn="ctr" defTabSz="914400">
              <a:buFontTx/>
              <a:buNone/>
            </a:pPr>
            <a:r>
              <a:rPr lang="en-US" altLang="en-US" sz="2800" b="1" kern="0" dirty="0"/>
              <a:t>(or __ percent more/less likely) </a:t>
            </a:r>
          </a:p>
          <a:p>
            <a:pPr algn="ctr" defTabSz="914400">
              <a:buFontTx/>
              <a:buNone/>
            </a:pPr>
            <a:r>
              <a:rPr lang="en-US" altLang="en-US" sz="2800" b="1" kern="0" dirty="0"/>
              <a:t>to have {</a:t>
            </a:r>
            <a:r>
              <a:rPr lang="en-US" altLang="en-US" sz="2800" b="1" kern="0" dirty="0">
                <a:solidFill>
                  <a:schemeClr val="accent2"/>
                </a:solidFill>
              </a:rPr>
              <a:t>outcome</a:t>
            </a:r>
            <a:r>
              <a:rPr lang="en-US" altLang="en-US" sz="2800" b="1" kern="0" dirty="0"/>
              <a:t>} than the {</a:t>
            </a:r>
            <a:r>
              <a:rPr lang="en-US" altLang="en-US" sz="2800" b="1" kern="0" dirty="0">
                <a:solidFill>
                  <a:schemeClr val="accent2"/>
                </a:solidFill>
              </a:rPr>
              <a:t>unexposed group</a:t>
            </a:r>
            <a:r>
              <a:rPr lang="en-US" altLang="en-US" sz="2800" b="1" kern="0" dirty="0"/>
              <a:t>}.</a:t>
            </a:r>
          </a:p>
          <a:p>
            <a:pPr defTabSz="914400">
              <a:buFontTx/>
              <a:buNone/>
            </a:pPr>
            <a:endParaRPr lang="en-US" altLang="en-US" sz="2667" b="1" kern="0" dirty="0"/>
          </a:p>
          <a:p>
            <a:pPr defTabSz="914400">
              <a:buNone/>
            </a:pPr>
            <a:r>
              <a:rPr lang="en-US" altLang="en-US" sz="2650" b="1" kern="0" dirty="0"/>
              <a:t>E.g.,  Relative Risk = 1.4</a:t>
            </a:r>
          </a:p>
          <a:p>
            <a:pPr algn="ctr" defTabSz="914400">
              <a:buFontTx/>
              <a:buNone/>
            </a:pPr>
            <a:r>
              <a:rPr lang="en-US" altLang="en-US" sz="2667" b="1" i="1" kern="0" dirty="0"/>
              <a:t>“The exposed group is 1.4 times (or 40%) more likely to develop the disease than the unexposed group.”</a:t>
            </a:r>
          </a:p>
        </p:txBody>
      </p:sp>
    </p:spTree>
    <p:extLst>
      <p:ext uri="{BB962C8B-B14F-4D97-AF65-F5344CB8AC3E}">
        <p14:creationId xmlns:p14="http://schemas.microsoft.com/office/powerpoint/2010/main" val="124562132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dirty="0"/>
              <a:t>Example – describing relative risk</a:t>
            </a:r>
          </a:p>
        </p:txBody>
      </p:sp>
      <p:sp>
        <p:nvSpPr>
          <p:cNvPr id="3" name="Content Placeholder 2"/>
          <p:cNvSpPr>
            <a:spLocks noGrp="1"/>
          </p:cNvSpPr>
          <p:nvPr>
            <p:ph idx="1"/>
          </p:nvPr>
        </p:nvSpPr>
        <p:spPr>
          <a:xfrm>
            <a:off x="457199" y="1600200"/>
            <a:ext cx="8501743" cy="5094514"/>
          </a:xfrm>
        </p:spPr>
        <p:txBody>
          <a:bodyPr/>
          <a:lstStyle/>
          <a:p>
            <a:r>
              <a:rPr lang="en-US" sz="2400" dirty="0"/>
              <a:t>A study of monotherapy (PAS) compared to a two-drug regimen (PAS + Strep), with 2-month smear status as the outcome:</a:t>
            </a:r>
          </a:p>
          <a:p>
            <a:endParaRPr lang="en-US" sz="2400" dirty="0"/>
          </a:p>
          <a:p>
            <a:endParaRPr lang="en-US" sz="2800" dirty="0"/>
          </a:p>
          <a:p>
            <a:endParaRPr lang="en-US" sz="2800" dirty="0"/>
          </a:p>
          <a:p>
            <a:pPr marL="0" indent="0" algn="ctr">
              <a:buNone/>
            </a:pPr>
            <a:endParaRPr lang="en-US" altLang="en-US" sz="2800" dirty="0"/>
          </a:p>
          <a:p>
            <a:pPr marL="0" indent="0" algn="ctr">
              <a:buNone/>
            </a:pPr>
            <a:endParaRPr lang="en-US" altLang="en-US" sz="1000" b="1" i="1" dirty="0"/>
          </a:p>
          <a:p>
            <a:pPr marL="0" indent="0" algn="ctr">
              <a:buNone/>
            </a:pPr>
            <a:r>
              <a:rPr lang="en-US" altLang="en-US" sz="2000" b="1" i="1" dirty="0"/>
              <a:t>“The group on PAS (exposed) is 1.38 times more likely to remain smear positive (outcome) at 3 months then the group on PAS+ Strep (unexposed).”</a:t>
            </a:r>
          </a:p>
          <a:p>
            <a:pPr algn="ctr">
              <a:buFontTx/>
              <a:buNone/>
            </a:pPr>
            <a:r>
              <a:rPr lang="en-US" altLang="en-US" sz="2000" b="1" dirty="0"/>
              <a:t>~ OR ~</a:t>
            </a:r>
          </a:p>
          <a:p>
            <a:pPr algn="ctr">
              <a:buFontTx/>
              <a:buNone/>
            </a:pPr>
            <a:r>
              <a:rPr lang="en-US" altLang="en-US" sz="2000" b="1" dirty="0"/>
              <a:t> </a:t>
            </a:r>
            <a:r>
              <a:rPr lang="en-US" altLang="en-US" sz="2000" b="1" i="1" dirty="0"/>
              <a:t>“The group on PAS is 38% more likely to remain smear </a:t>
            </a:r>
            <a:br>
              <a:rPr lang="en-US" altLang="en-US" sz="2000" b="1" i="1" dirty="0"/>
            </a:br>
            <a:r>
              <a:rPr lang="en-US" altLang="en-US" sz="2000" b="1" i="1" dirty="0"/>
              <a:t>positive  at 3 months than the group on PAS+ Strep”</a:t>
            </a:r>
          </a:p>
        </p:txBody>
      </p:sp>
      <p:grpSp>
        <p:nvGrpSpPr>
          <p:cNvPr id="4" name="Group 4"/>
          <p:cNvGrpSpPr>
            <a:grpSpLocks/>
          </p:cNvGrpSpPr>
          <p:nvPr/>
        </p:nvGrpSpPr>
        <p:grpSpPr bwMode="auto">
          <a:xfrm>
            <a:off x="5967662" y="2974087"/>
            <a:ext cx="1659467" cy="880533"/>
            <a:chOff x="1920" y="1488"/>
            <a:chExt cx="2400" cy="1632"/>
          </a:xfrm>
        </p:grpSpPr>
        <p:sp>
          <p:nvSpPr>
            <p:cNvPr id="5" name="Rectangle 5"/>
            <p:cNvSpPr>
              <a:spLocks noChangeArrowheads="1"/>
            </p:cNvSpPr>
            <p:nvPr/>
          </p:nvSpPr>
          <p:spPr bwMode="auto">
            <a:xfrm>
              <a:off x="1920" y="1488"/>
              <a:ext cx="2400" cy="1632"/>
            </a:xfrm>
            <a:prstGeom prst="rect">
              <a:avLst/>
            </a:prstGeom>
            <a:noFill/>
            <a:ln w="9525">
              <a:solidFill>
                <a:schemeClr val="tx1"/>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6"/>
            <p:cNvSpPr>
              <a:spLocks noChangeShapeType="1"/>
            </p:cNvSpPr>
            <p:nvPr/>
          </p:nvSpPr>
          <p:spPr bwMode="auto">
            <a:xfrm>
              <a:off x="3120" y="1488"/>
              <a:ext cx="0" cy="1632"/>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7"/>
            <p:cNvSpPr>
              <a:spLocks noChangeShapeType="1"/>
            </p:cNvSpPr>
            <p:nvPr/>
          </p:nvSpPr>
          <p:spPr bwMode="auto">
            <a:xfrm>
              <a:off x="1920" y="2304"/>
              <a:ext cx="2400" cy="0"/>
            </a:xfrm>
            <a:prstGeom prst="line">
              <a:avLst/>
            </a:prstGeom>
            <a:noFill/>
            <a:ln w="9525">
              <a:solidFill>
                <a:schemeClr val="tx1"/>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6170862" y="2906354"/>
            <a:ext cx="575733" cy="4571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56 </a:t>
            </a:r>
            <a:r>
              <a:rPr lang="en-US" altLang="en-US" sz="3556" b="1" i="1" baseline="30000">
                <a:latin typeface="Times New Roman" charset="0"/>
              </a:rPr>
              <a:t> </a:t>
            </a:r>
            <a:endParaRPr lang="en-US" altLang="en-US" sz="3556" baseline="30000"/>
          </a:p>
        </p:txBody>
      </p:sp>
      <p:sp>
        <p:nvSpPr>
          <p:cNvPr id="9" name="Text Box 9"/>
          <p:cNvSpPr txBox="1">
            <a:spLocks noChangeArrowheads="1"/>
          </p:cNvSpPr>
          <p:nvPr/>
        </p:nvSpPr>
        <p:spPr bwMode="auto">
          <a:xfrm>
            <a:off x="6983662" y="2906354"/>
            <a:ext cx="530578" cy="475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43</a:t>
            </a:r>
            <a:r>
              <a:rPr lang="en-US" altLang="en-US" sz="2489" b="1" i="1">
                <a:latin typeface="Times New Roman" charset="0"/>
              </a:rPr>
              <a:t> </a:t>
            </a:r>
            <a:r>
              <a:rPr lang="en-US" altLang="en-US" sz="3556" b="1" i="1" baseline="30000">
                <a:latin typeface="Times New Roman" charset="0"/>
              </a:rPr>
              <a:t> </a:t>
            </a:r>
          </a:p>
        </p:txBody>
      </p:sp>
      <p:sp>
        <p:nvSpPr>
          <p:cNvPr id="10" name="Text Box 10"/>
          <p:cNvSpPr txBox="1">
            <a:spLocks noChangeArrowheads="1"/>
          </p:cNvSpPr>
          <p:nvPr/>
        </p:nvSpPr>
        <p:spPr bwMode="auto">
          <a:xfrm>
            <a:off x="6170862" y="3448220"/>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37</a:t>
            </a:r>
            <a:endParaRPr lang="en-US" altLang="en-US" sz="2133" b="1" i="1" baseline="30000">
              <a:latin typeface="Times New Roman" charset="0"/>
            </a:endParaRPr>
          </a:p>
        </p:txBody>
      </p:sp>
      <p:sp>
        <p:nvSpPr>
          <p:cNvPr id="11" name="Text Box 11"/>
          <p:cNvSpPr txBox="1">
            <a:spLocks noChangeArrowheads="1"/>
          </p:cNvSpPr>
          <p:nvPr/>
        </p:nvSpPr>
        <p:spPr bwMode="auto">
          <a:xfrm>
            <a:off x="6983662" y="3448220"/>
            <a:ext cx="730956"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53 </a:t>
            </a:r>
            <a:endParaRPr lang="en-US" altLang="en-US" sz="2133" b="1" i="1" baseline="30000">
              <a:latin typeface="Times New Roman" charset="0"/>
            </a:endParaRPr>
          </a:p>
        </p:txBody>
      </p:sp>
      <p:sp>
        <p:nvSpPr>
          <p:cNvPr id="12" name="Text Box 12"/>
          <p:cNvSpPr txBox="1">
            <a:spLocks noChangeArrowheads="1"/>
          </p:cNvSpPr>
          <p:nvPr/>
        </p:nvSpPr>
        <p:spPr bwMode="auto">
          <a:xfrm>
            <a:off x="7682163" y="2974088"/>
            <a:ext cx="1028700" cy="475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99</a:t>
            </a:r>
            <a:r>
              <a:rPr lang="en-US" altLang="en-US" sz="2489" b="1" i="1">
                <a:latin typeface="Times New Roman" charset="0"/>
              </a:rPr>
              <a:t> </a:t>
            </a:r>
            <a:endParaRPr lang="en-US" altLang="en-US" sz="3556" baseline="30000"/>
          </a:p>
        </p:txBody>
      </p:sp>
      <p:sp>
        <p:nvSpPr>
          <p:cNvPr id="13" name="Text Box 13"/>
          <p:cNvSpPr txBox="1">
            <a:spLocks noChangeArrowheads="1"/>
          </p:cNvSpPr>
          <p:nvPr/>
        </p:nvSpPr>
        <p:spPr bwMode="auto">
          <a:xfrm>
            <a:off x="7660996" y="3380488"/>
            <a:ext cx="677333" cy="475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90</a:t>
            </a:r>
            <a:r>
              <a:rPr lang="en-US" altLang="en-US" sz="2489" b="1" i="1">
                <a:latin typeface="Times New Roman" charset="0"/>
              </a:rPr>
              <a:t> </a:t>
            </a:r>
            <a:endParaRPr lang="en-US" altLang="en-US" sz="3556" baseline="30000"/>
          </a:p>
        </p:txBody>
      </p:sp>
      <p:sp>
        <p:nvSpPr>
          <p:cNvPr id="14" name="Text Box 14"/>
          <p:cNvSpPr txBox="1">
            <a:spLocks noChangeArrowheads="1"/>
          </p:cNvSpPr>
          <p:nvPr/>
        </p:nvSpPr>
        <p:spPr bwMode="auto">
          <a:xfrm>
            <a:off x="6170861" y="3854620"/>
            <a:ext cx="1456267"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33" b="1" i="1">
                <a:latin typeface="Times New Roman" charset="0"/>
              </a:rPr>
              <a:t>93        96</a:t>
            </a:r>
            <a:endParaRPr lang="en-US" altLang="en-US" sz="2133" baseline="30000"/>
          </a:p>
        </p:txBody>
      </p:sp>
      <p:sp>
        <p:nvSpPr>
          <p:cNvPr id="15" name="Text Box 16"/>
          <p:cNvSpPr txBox="1">
            <a:spLocks noChangeArrowheads="1"/>
          </p:cNvSpPr>
          <p:nvPr/>
        </p:nvSpPr>
        <p:spPr bwMode="auto">
          <a:xfrm>
            <a:off x="7051395" y="3786888"/>
            <a:ext cx="1422400" cy="475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489" b="1" i="1" dirty="0">
                <a:latin typeface="Times New Roman" charset="0"/>
              </a:rPr>
              <a:t>       </a:t>
            </a:r>
            <a:r>
              <a:rPr lang="en-US" altLang="en-US" sz="2133" b="1" i="1" dirty="0">
                <a:latin typeface="Times New Roman" charset="0"/>
              </a:rPr>
              <a:t>189</a:t>
            </a:r>
          </a:p>
        </p:txBody>
      </p:sp>
      <p:sp>
        <p:nvSpPr>
          <p:cNvPr id="16" name="Text Box 17"/>
          <p:cNvSpPr txBox="1">
            <a:spLocks noChangeArrowheads="1"/>
          </p:cNvSpPr>
          <p:nvPr/>
        </p:nvSpPr>
        <p:spPr bwMode="auto">
          <a:xfrm>
            <a:off x="6103129" y="2567687"/>
            <a:ext cx="1769533" cy="3659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778" b="1"/>
              <a:t>Pos       Neg</a:t>
            </a:r>
          </a:p>
        </p:txBody>
      </p:sp>
      <p:sp>
        <p:nvSpPr>
          <p:cNvPr id="17" name="Text Box 18"/>
          <p:cNvSpPr txBox="1">
            <a:spLocks noChangeArrowheads="1"/>
          </p:cNvSpPr>
          <p:nvPr/>
        </p:nvSpPr>
        <p:spPr bwMode="auto">
          <a:xfrm>
            <a:off x="4545262" y="2965621"/>
            <a:ext cx="1422400" cy="83099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600" b="1"/>
              <a:t>PAS</a:t>
            </a:r>
          </a:p>
          <a:p>
            <a:pPr algn="r">
              <a:spcBef>
                <a:spcPct val="0"/>
              </a:spcBef>
              <a:buClrTx/>
              <a:buSzTx/>
              <a:buFontTx/>
              <a:buNone/>
            </a:pPr>
            <a:endParaRPr lang="en-US" altLang="en-US" sz="1600" b="1"/>
          </a:p>
          <a:p>
            <a:pPr algn="r">
              <a:spcBef>
                <a:spcPct val="0"/>
              </a:spcBef>
              <a:buClrTx/>
              <a:buSzTx/>
              <a:buFontTx/>
              <a:buNone/>
            </a:pPr>
            <a:r>
              <a:rPr lang="en-US" altLang="en-US" sz="1600" b="1"/>
              <a:t>PAS + Strep</a:t>
            </a:r>
          </a:p>
        </p:txBody>
      </p:sp>
      <p:sp>
        <p:nvSpPr>
          <p:cNvPr id="18" name="Rectangle 17"/>
          <p:cNvSpPr/>
          <p:nvPr/>
        </p:nvSpPr>
        <p:spPr>
          <a:xfrm>
            <a:off x="668272" y="3042639"/>
            <a:ext cx="3876989" cy="1209562"/>
          </a:xfrm>
          <a:prstGeom prst="rect">
            <a:avLst/>
          </a:prstGeom>
        </p:spPr>
        <p:txBody>
          <a:bodyPr wrap="square">
            <a:spAutoFit/>
          </a:bodyPr>
          <a:lstStyle/>
          <a:p>
            <a:pPr>
              <a:lnSpc>
                <a:spcPct val="80000"/>
              </a:lnSpc>
            </a:pPr>
            <a:r>
              <a:rPr lang="en-US" altLang="en-US" b="1" dirty="0"/>
              <a:t>RR	=	</a:t>
            </a:r>
            <a:r>
              <a:rPr lang="en-US" altLang="en-US" b="1" u="sng" dirty="0"/>
              <a:t>a/(</a:t>
            </a:r>
            <a:r>
              <a:rPr lang="en-US" altLang="en-US" b="1" u="sng" dirty="0" err="1"/>
              <a:t>a+b</a:t>
            </a:r>
            <a:r>
              <a:rPr lang="en-US" altLang="en-US" b="1" u="sng" dirty="0"/>
              <a:t>)</a:t>
            </a:r>
            <a:r>
              <a:rPr lang="en-US" altLang="en-US" b="1" dirty="0"/>
              <a:t>  =   </a:t>
            </a:r>
            <a:r>
              <a:rPr lang="en-US" altLang="en-US" b="1" u="sng" dirty="0"/>
              <a:t>56/99 </a:t>
            </a:r>
            <a:r>
              <a:rPr lang="en-US" altLang="en-US" b="1" dirty="0"/>
              <a:t>		c/(</a:t>
            </a:r>
            <a:r>
              <a:rPr lang="en-US" altLang="en-US" b="1" dirty="0" err="1"/>
              <a:t>c+d</a:t>
            </a:r>
            <a:r>
              <a:rPr lang="en-US" altLang="en-US" b="1" dirty="0"/>
              <a:t>)        37/90     	</a:t>
            </a:r>
          </a:p>
          <a:p>
            <a:pPr>
              <a:lnSpc>
                <a:spcPct val="80000"/>
              </a:lnSpc>
            </a:pPr>
            <a:r>
              <a:rPr lang="en-US" altLang="en-US" b="1" dirty="0"/>
              <a:t>	</a:t>
            </a:r>
          </a:p>
          <a:p>
            <a:pPr>
              <a:lnSpc>
                <a:spcPct val="80000"/>
              </a:lnSpc>
            </a:pPr>
            <a:r>
              <a:rPr lang="en-US" altLang="en-US" b="1" dirty="0"/>
              <a:t>	=  </a:t>
            </a:r>
            <a:r>
              <a:rPr lang="en-US" altLang="en-US" b="1" u="sng" dirty="0"/>
              <a:t> .56</a:t>
            </a:r>
            <a:r>
              <a:rPr lang="en-US" altLang="en-US" b="1" dirty="0"/>
              <a:t>			= 1.38</a:t>
            </a:r>
            <a:endParaRPr lang="en-US" altLang="en-US" b="1" u="sng" dirty="0"/>
          </a:p>
          <a:p>
            <a:pPr>
              <a:lnSpc>
                <a:spcPct val="80000"/>
              </a:lnSpc>
              <a:buFontTx/>
              <a:buNone/>
            </a:pPr>
            <a:r>
              <a:rPr lang="en-US" altLang="en-US" b="1" dirty="0"/>
              <a:t>		.41 </a:t>
            </a:r>
            <a:r>
              <a:rPr lang="en-US" altLang="en-US" sz="1600" b="1" dirty="0"/>
              <a:t>	</a:t>
            </a:r>
          </a:p>
        </p:txBody>
      </p:sp>
    </p:spTree>
    <p:extLst>
      <p:ext uri="{BB962C8B-B14F-4D97-AF65-F5344CB8AC3E}">
        <p14:creationId xmlns:p14="http://schemas.microsoft.com/office/powerpoint/2010/main" val="1718266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types of research</a:t>
            </a:r>
          </a:p>
        </p:txBody>
      </p:sp>
      <p:sp>
        <p:nvSpPr>
          <p:cNvPr id="3" name="Content Placeholder 2"/>
          <p:cNvSpPr>
            <a:spLocks noGrp="1"/>
          </p:cNvSpPr>
          <p:nvPr>
            <p:ph idx="1"/>
          </p:nvPr>
        </p:nvSpPr>
        <p:spPr>
          <a:xfrm>
            <a:off x="457200" y="1600200"/>
            <a:ext cx="8229600" cy="5110566"/>
          </a:xfrm>
        </p:spPr>
        <p:txBody>
          <a:bodyPr/>
          <a:lstStyle/>
          <a:p>
            <a:pPr>
              <a:lnSpc>
                <a:spcPct val="90000"/>
              </a:lnSpc>
              <a:spcAft>
                <a:spcPts val="600"/>
              </a:spcAft>
            </a:pPr>
            <a:r>
              <a:rPr lang="en-US" dirty="0"/>
              <a:t>Descriptive epidemiology </a:t>
            </a:r>
          </a:p>
          <a:p>
            <a:pPr lvl="1">
              <a:lnSpc>
                <a:spcPct val="90000"/>
              </a:lnSpc>
              <a:spcAft>
                <a:spcPts val="600"/>
              </a:spcAft>
            </a:pPr>
            <a:r>
              <a:rPr lang="en-US" u="sng" dirty="0"/>
              <a:t>Describes</a:t>
            </a:r>
            <a:r>
              <a:rPr lang="en-US" dirty="0"/>
              <a:t> disease distribution, burden, frequency</a:t>
            </a:r>
          </a:p>
          <a:p>
            <a:pPr lvl="1">
              <a:lnSpc>
                <a:spcPct val="90000"/>
              </a:lnSpc>
              <a:spcAft>
                <a:spcPts val="600"/>
              </a:spcAft>
            </a:pPr>
            <a:r>
              <a:rPr lang="en-US" dirty="0"/>
              <a:t>Focuses on the “who, what, where, when, how?”</a:t>
            </a:r>
          </a:p>
          <a:p>
            <a:pPr>
              <a:lnSpc>
                <a:spcPct val="90000"/>
              </a:lnSpc>
              <a:spcAft>
                <a:spcPts val="600"/>
              </a:spcAft>
            </a:pPr>
            <a:r>
              <a:rPr lang="en-US" dirty="0"/>
              <a:t>Analytic epidemiology</a:t>
            </a:r>
          </a:p>
          <a:p>
            <a:pPr lvl="1">
              <a:lnSpc>
                <a:spcPct val="90000"/>
              </a:lnSpc>
              <a:spcAft>
                <a:spcPts val="600"/>
              </a:spcAft>
            </a:pPr>
            <a:r>
              <a:rPr lang="en-US" u="sng" dirty="0"/>
              <a:t>Compares</a:t>
            </a:r>
            <a:r>
              <a:rPr lang="en-US" dirty="0"/>
              <a:t> groups and </a:t>
            </a:r>
            <a:r>
              <a:rPr lang="en-US" dirty="0">
                <a:solidFill>
                  <a:srgbClr val="464A44"/>
                </a:solidFill>
              </a:rPr>
              <a:t>measures possible </a:t>
            </a:r>
            <a:r>
              <a:rPr lang="en-US" dirty="0"/>
              <a:t>cause-effect relationships between exposure and disease</a:t>
            </a:r>
          </a:p>
          <a:p>
            <a:pPr lvl="1">
              <a:lnSpc>
                <a:spcPct val="90000"/>
              </a:lnSpc>
              <a:spcAft>
                <a:spcPts val="600"/>
              </a:spcAft>
            </a:pPr>
            <a:r>
              <a:rPr lang="en-US" dirty="0"/>
              <a:t>Focuses on the “why?”</a:t>
            </a:r>
          </a:p>
        </p:txBody>
      </p:sp>
    </p:spTree>
    <p:extLst>
      <p:ext uri="{BB962C8B-B14F-4D97-AF65-F5344CB8AC3E}">
        <p14:creationId xmlns:p14="http://schemas.microsoft.com/office/powerpoint/2010/main" val="14416703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Template for describing OR</a:t>
            </a:r>
          </a:p>
        </p:txBody>
      </p:sp>
      <p:sp>
        <p:nvSpPr>
          <p:cNvPr id="4" name="Rectangle 3"/>
          <p:cNvSpPr txBox="1">
            <a:spLocks noChangeArrowheads="1"/>
          </p:cNvSpPr>
          <p:nvPr/>
        </p:nvSpPr>
        <p:spPr bwMode="auto">
          <a:xfrm>
            <a:off x="529166" y="2052944"/>
            <a:ext cx="8085667" cy="43478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algn="ctr" defTabSz="914400">
              <a:buFontTx/>
              <a:buNone/>
            </a:pPr>
            <a:r>
              <a:rPr lang="en-US" altLang="en-US" sz="2400" b="1" kern="0" dirty="0"/>
              <a:t>The {</a:t>
            </a:r>
            <a:r>
              <a:rPr lang="en-US" altLang="en-US" sz="2400" b="1" kern="0" dirty="0">
                <a:solidFill>
                  <a:schemeClr val="accent2"/>
                </a:solidFill>
              </a:rPr>
              <a:t>outcome/disease</a:t>
            </a:r>
            <a:r>
              <a:rPr lang="en-US" altLang="en-US" sz="2400" b="1" kern="0" dirty="0"/>
              <a:t>} group is ____ times more/less likely </a:t>
            </a:r>
          </a:p>
          <a:p>
            <a:pPr algn="ctr" defTabSz="914400">
              <a:buFontTx/>
              <a:buNone/>
            </a:pPr>
            <a:r>
              <a:rPr lang="en-US" altLang="en-US" sz="2400" b="1" kern="0" dirty="0"/>
              <a:t>(or __ percent more/less likely) </a:t>
            </a:r>
          </a:p>
          <a:p>
            <a:pPr algn="ctr" defTabSz="914400">
              <a:buFontTx/>
              <a:buNone/>
            </a:pPr>
            <a:r>
              <a:rPr lang="en-US" altLang="en-US" sz="2400" b="1" kern="0" dirty="0"/>
              <a:t>to have {</a:t>
            </a:r>
            <a:r>
              <a:rPr lang="en-US" altLang="en-US" sz="2400" b="1" kern="0" dirty="0">
                <a:solidFill>
                  <a:schemeClr val="accent2"/>
                </a:solidFill>
              </a:rPr>
              <a:t>exposure</a:t>
            </a:r>
            <a:r>
              <a:rPr lang="en-US" altLang="en-US" sz="2400" b="1" kern="0" dirty="0"/>
              <a:t>} than the {</a:t>
            </a:r>
            <a:r>
              <a:rPr lang="en-US" altLang="en-US" sz="2400" b="1" kern="0" dirty="0">
                <a:solidFill>
                  <a:schemeClr val="accent2"/>
                </a:solidFill>
              </a:rPr>
              <a:t>no outcome/non-disease</a:t>
            </a:r>
            <a:r>
              <a:rPr lang="en-US" altLang="en-US" sz="2400" b="1" kern="0" dirty="0"/>
              <a:t>} group.</a:t>
            </a:r>
          </a:p>
          <a:p>
            <a:pPr defTabSz="914400">
              <a:buFontTx/>
              <a:buNone/>
            </a:pPr>
            <a:endParaRPr lang="en-US" altLang="en-US" sz="2667" b="1" kern="0" dirty="0"/>
          </a:p>
          <a:p>
            <a:pPr defTabSz="914400">
              <a:buNone/>
            </a:pPr>
            <a:r>
              <a:rPr lang="en-US" altLang="en-US" sz="2400" b="1" kern="0" dirty="0"/>
              <a:t>E.g., Odds Ratio = 1.7</a:t>
            </a:r>
          </a:p>
          <a:p>
            <a:pPr algn="ctr" defTabSz="914400">
              <a:buFontTx/>
              <a:buNone/>
            </a:pPr>
            <a:r>
              <a:rPr lang="en-US" altLang="en-US" sz="2400" b="1" i="1" kern="0" dirty="0"/>
              <a:t>“Those with the disease are 1.7 times more likely</a:t>
            </a:r>
          </a:p>
          <a:p>
            <a:pPr algn="ctr" defTabSz="914400">
              <a:buFontTx/>
              <a:buNone/>
            </a:pPr>
            <a:r>
              <a:rPr lang="en-US" altLang="en-US" sz="2400" b="1" i="1" kern="0" dirty="0"/>
              <a:t>(or 70% more likely)</a:t>
            </a:r>
          </a:p>
          <a:p>
            <a:pPr algn="ctr" defTabSz="914400">
              <a:buFontTx/>
              <a:buNone/>
            </a:pPr>
            <a:r>
              <a:rPr lang="en-US" altLang="en-US" sz="2400" b="1" i="1" kern="0" dirty="0"/>
              <a:t>to have the exposure as those without the disease.”</a:t>
            </a:r>
          </a:p>
        </p:txBody>
      </p:sp>
    </p:spTree>
    <p:extLst>
      <p:ext uri="{BB962C8B-B14F-4D97-AF65-F5344CB8AC3E}">
        <p14:creationId xmlns:p14="http://schemas.microsoft.com/office/powerpoint/2010/main" val="2127215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 describing odds ratio</a:t>
            </a:r>
          </a:p>
        </p:txBody>
      </p:sp>
      <p:sp>
        <p:nvSpPr>
          <p:cNvPr id="3" name="Content Placeholder 2"/>
          <p:cNvSpPr>
            <a:spLocks noGrp="1"/>
          </p:cNvSpPr>
          <p:nvPr>
            <p:ph idx="1"/>
          </p:nvPr>
        </p:nvSpPr>
        <p:spPr/>
        <p:txBody>
          <a:bodyPr/>
          <a:lstStyle/>
          <a:p>
            <a:r>
              <a:rPr lang="en-US" dirty="0"/>
              <a:t>A study of incarceration and HIV infection:</a:t>
            </a:r>
          </a:p>
          <a:p>
            <a:endParaRPr lang="en-US" dirty="0"/>
          </a:p>
          <a:p>
            <a:endParaRPr lang="en-US" dirty="0"/>
          </a:p>
          <a:p>
            <a:endParaRPr lang="en-US" dirty="0"/>
          </a:p>
          <a:p>
            <a:pPr marL="342900" lvl="1" indent="-342900">
              <a:buClr>
                <a:schemeClr val="tx1">
                  <a:lumMod val="65000"/>
                  <a:lumOff val="35000"/>
                </a:schemeClr>
              </a:buClr>
              <a:buSzPct val="100000"/>
              <a:buFont typeface="Wingdings" charset="2"/>
              <a:buChar char="§"/>
            </a:pPr>
            <a:endParaRPr lang="en-US" altLang="en-US" dirty="0"/>
          </a:p>
          <a:p>
            <a:pPr marL="0" lvl="1" indent="0" algn="ctr">
              <a:buClr>
                <a:schemeClr val="tx1">
                  <a:lumMod val="65000"/>
                  <a:lumOff val="35000"/>
                </a:schemeClr>
              </a:buClr>
              <a:buSzPct val="100000"/>
              <a:buNone/>
            </a:pPr>
            <a:r>
              <a:rPr lang="en-US" altLang="en-US" sz="2400" b="1" i="1" dirty="0"/>
              <a:t>“TB patients who are HIV positive (cases) were 9.3 times more likely to have a history of incarceration (exposed) than TB patients who are HIV negative (controls).”</a:t>
            </a:r>
          </a:p>
        </p:txBody>
      </p:sp>
      <p:grpSp>
        <p:nvGrpSpPr>
          <p:cNvPr id="4" name="Group 4"/>
          <p:cNvGrpSpPr>
            <a:grpSpLocks/>
          </p:cNvGrpSpPr>
          <p:nvPr/>
        </p:nvGrpSpPr>
        <p:grpSpPr bwMode="auto">
          <a:xfrm>
            <a:off x="5920348" y="2791730"/>
            <a:ext cx="1659467" cy="880533"/>
            <a:chOff x="1920" y="1488"/>
            <a:chExt cx="2400" cy="1632"/>
          </a:xfrm>
        </p:grpSpPr>
        <p:sp>
          <p:nvSpPr>
            <p:cNvPr id="5" name="Rectangle 5"/>
            <p:cNvSpPr>
              <a:spLocks noChangeArrowheads="1"/>
            </p:cNvSpPr>
            <p:nvPr/>
          </p:nvSpPr>
          <p:spPr bwMode="auto">
            <a:xfrm>
              <a:off x="1920" y="1488"/>
              <a:ext cx="2400" cy="1632"/>
            </a:xfrm>
            <a:prstGeom prst="rect">
              <a:avLst/>
            </a:prstGeom>
            <a:noFill/>
            <a:ln w="9525">
              <a:solidFill>
                <a:schemeClr val="folHlink"/>
              </a:solidFill>
              <a:miter lim="800000"/>
              <a:headEnd/>
              <a:tailEnd/>
            </a:ln>
            <a:extLst>
              <a:ext uri="{909E8E84-426E-40dd-AFC4-6F175D3DCCD1}">
                <a14:hiddenFill xmlns="" xmlns:a14="http://schemas.microsoft.com/office/drawing/2010/main">
                  <a:solidFill>
                    <a:srgbClr val="FFFFFF"/>
                  </a:solidFill>
                </a14:hiddenFill>
              </a:ext>
            </a:extLst>
          </p:spPr>
          <p:txBody>
            <a:bodyPr wrap="none" anchor="ct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endParaRPr lang="en-US" altLang="en-US" sz="2844"/>
            </a:p>
          </p:txBody>
        </p:sp>
        <p:sp>
          <p:nvSpPr>
            <p:cNvPr id="6" name="Line 6"/>
            <p:cNvSpPr>
              <a:spLocks noChangeShapeType="1"/>
            </p:cNvSpPr>
            <p:nvPr/>
          </p:nvSpPr>
          <p:spPr bwMode="auto">
            <a:xfrm>
              <a:off x="3120" y="1488"/>
              <a:ext cx="0" cy="1632"/>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sp>
          <p:nvSpPr>
            <p:cNvPr id="7" name="Line 7"/>
            <p:cNvSpPr>
              <a:spLocks noChangeShapeType="1"/>
            </p:cNvSpPr>
            <p:nvPr/>
          </p:nvSpPr>
          <p:spPr bwMode="auto">
            <a:xfrm>
              <a:off x="1920" y="2304"/>
              <a:ext cx="2400" cy="0"/>
            </a:xfrm>
            <a:prstGeom prst="line">
              <a:avLst/>
            </a:prstGeom>
            <a:noFill/>
            <a:ln w="9525">
              <a:solidFill>
                <a:schemeClr val="folHlink"/>
              </a:solidFill>
              <a:round/>
              <a:headEnd/>
              <a:tailEnd/>
            </a:ln>
            <a:extLst>
              <a:ext uri="{909E8E84-426E-40dd-AFC4-6F175D3DCCD1}">
                <a14:hiddenFill xmlns="" xmlns:a14="http://schemas.microsoft.com/office/drawing/2010/main">
                  <a:noFill/>
                </a14:hiddenFill>
              </a:ext>
            </a:extLst>
          </p:spPr>
          <p:txBody>
            <a:bodyPr wrap="none" anchor="ctr"/>
            <a:lstStyle/>
            <a:p>
              <a:endParaRPr lang="en-US" sz="1600"/>
            </a:p>
          </p:txBody>
        </p:sp>
      </p:grpSp>
      <p:sp>
        <p:nvSpPr>
          <p:cNvPr id="8" name="Text Box 8"/>
          <p:cNvSpPr txBox="1">
            <a:spLocks noChangeArrowheads="1"/>
          </p:cNvSpPr>
          <p:nvPr/>
        </p:nvSpPr>
        <p:spPr bwMode="auto">
          <a:xfrm>
            <a:off x="6123548" y="2723997"/>
            <a:ext cx="575733"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18 </a:t>
            </a:r>
            <a:r>
              <a:rPr lang="en-US" altLang="en-US" sz="2100" b="1" i="1" baseline="30000" dirty="0">
                <a:latin typeface="Times New Roman" charset="0"/>
              </a:rPr>
              <a:t> </a:t>
            </a:r>
            <a:endParaRPr lang="en-US" altLang="en-US" sz="2100" baseline="30000" dirty="0"/>
          </a:p>
        </p:txBody>
      </p:sp>
      <p:sp>
        <p:nvSpPr>
          <p:cNvPr id="9" name="Text Box 9"/>
          <p:cNvSpPr txBox="1">
            <a:spLocks noChangeArrowheads="1"/>
          </p:cNvSpPr>
          <p:nvPr/>
        </p:nvSpPr>
        <p:spPr bwMode="auto">
          <a:xfrm>
            <a:off x="6936348" y="2723997"/>
            <a:ext cx="530578"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a:latin typeface="Times New Roman" charset="0"/>
              </a:rPr>
              <a:t>53 </a:t>
            </a:r>
            <a:r>
              <a:rPr lang="en-US" altLang="en-US" sz="2100" b="1" i="1" baseline="30000">
                <a:latin typeface="Times New Roman" charset="0"/>
              </a:rPr>
              <a:t> </a:t>
            </a:r>
          </a:p>
        </p:txBody>
      </p:sp>
      <p:sp>
        <p:nvSpPr>
          <p:cNvPr id="10" name="Text Box 10"/>
          <p:cNvSpPr txBox="1">
            <a:spLocks noChangeArrowheads="1"/>
          </p:cNvSpPr>
          <p:nvPr/>
        </p:nvSpPr>
        <p:spPr bwMode="auto">
          <a:xfrm>
            <a:off x="6123548" y="3265863"/>
            <a:ext cx="474133"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a:latin typeface="Times New Roman" charset="0"/>
              </a:rPr>
              <a:t>3</a:t>
            </a:r>
            <a:endParaRPr lang="en-US" altLang="en-US" sz="2100" b="1" i="1" baseline="30000">
              <a:latin typeface="Times New Roman" charset="0"/>
            </a:endParaRPr>
          </a:p>
        </p:txBody>
      </p:sp>
      <p:sp>
        <p:nvSpPr>
          <p:cNvPr id="11" name="Text Box 11"/>
          <p:cNvSpPr txBox="1">
            <a:spLocks noChangeArrowheads="1"/>
          </p:cNvSpPr>
          <p:nvPr/>
        </p:nvSpPr>
        <p:spPr bwMode="auto">
          <a:xfrm>
            <a:off x="6936348" y="3265863"/>
            <a:ext cx="730956"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a:latin typeface="Times New Roman" charset="0"/>
              </a:rPr>
              <a:t>82 </a:t>
            </a:r>
            <a:endParaRPr lang="en-US" altLang="en-US" sz="2100" b="1" i="1" baseline="30000">
              <a:latin typeface="Times New Roman" charset="0"/>
            </a:endParaRPr>
          </a:p>
        </p:txBody>
      </p:sp>
      <p:sp>
        <p:nvSpPr>
          <p:cNvPr id="13" name="Text Box 14"/>
          <p:cNvSpPr txBox="1">
            <a:spLocks noChangeArrowheads="1"/>
          </p:cNvSpPr>
          <p:nvPr/>
        </p:nvSpPr>
        <p:spPr bwMode="auto">
          <a:xfrm>
            <a:off x="6123548" y="3672263"/>
            <a:ext cx="609600"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a:latin typeface="Times New Roman" charset="0"/>
              </a:rPr>
              <a:t>21</a:t>
            </a:r>
            <a:endParaRPr lang="en-US" altLang="en-US" sz="2100" baseline="30000"/>
          </a:p>
        </p:txBody>
      </p:sp>
      <p:sp>
        <p:nvSpPr>
          <p:cNvPr id="14" name="Text Box 15"/>
          <p:cNvSpPr txBox="1">
            <a:spLocks noChangeArrowheads="1"/>
          </p:cNvSpPr>
          <p:nvPr/>
        </p:nvSpPr>
        <p:spPr bwMode="auto">
          <a:xfrm>
            <a:off x="6868615" y="3672263"/>
            <a:ext cx="609600"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135</a:t>
            </a:r>
            <a:endParaRPr lang="en-US" altLang="en-US" sz="2100" b="1" i="1" baseline="30000" dirty="0">
              <a:latin typeface="Times New Roman" charset="0"/>
            </a:endParaRPr>
          </a:p>
        </p:txBody>
      </p:sp>
      <p:sp>
        <p:nvSpPr>
          <p:cNvPr id="15" name="Text Box 16"/>
          <p:cNvSpPr txBox="1">
            <a:spLocks noChangeArrowheads="1"/>
          </p:cNvSpPr>
          <p:nvPr/>
        </p:nvSpPr>
        <p:spPr bwMode="auto">
          <a:xfrm>
            <a:off x="7579814" y="2751264"/>
            <a:ext cx="482601"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a:latin typeface="Times New Roman" charset="0"/>
              </a:rPr>
              <a:t>71 </a:t>
            </a:r>
            <a:endParaRPr lang="en-US" altLang="en-US" sz="2100" b="1" i="1" dirty="0">
              <a:latin typeface="Times New Roman" charset="0"/>
            </a:endParaRPr>
          </a:p>
        </p:txBody>
      </p:sp>
      <p:sp>
        <p:nvSpPr>
          <p:cNvPr id="16" name="Text Box 17"/>
          <p:cNvSpPr txBox="1">
            <a:spLocks noChangeArrowheads="1"/>
          </p:cNvSpPr>
          <p:nvPr/>
        </p:nvSpPr>
        <p:spPr bwMode="auto">
          <a:xfrm>
            <a:off x="6032501" y="2428284"/>
            <a:ext cx="1769533" cy="3659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1778" b="1" dirty="0"/>
              <a:t>HIV+      HIV-</a:t>
            </a:r>
          </a:p>
        </p:txBody>
      </p:sp>
      <p:sp>
        <p:nvSpPr>
          <p:cNvPr id="17" name="Text Box 15"/>
          <p:cNvSpPr txBox="1">
            <a:spLocks noChangeArrowheads="1"/>
          </p:cNvSpPr>
          <p:nvPr/>
        </p:nvSpPr>
        <p:spPr bwMode="auto">
          <a:xfrm>
            <a:off x="7594453" y="3685808"/>
            <a:ext cx="609600" cy="4205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dirty="0">
                <a:latin typeface="Times New Roman" charset="0"/>
              </a:rPr>
              <a:t>189</a:t>
            </a:r>
            <a:endParaRPr lang="en-US" altLang="en-US" sz="2100" b="1" i="1" baseline="30000" dirty="0">
              <a:latin typeface="Times New Roman" charset="0"/>
            </a:endParaRPr>
          </a:p>
        </p:txBody>
      </p:sp>
      <p:sp>
        <p:nvSpPr>
          <p:cNvPr id="18" name="Text Box 16"/>
          <p:cNvSpPr txBox="1">
            <a:spLocks noChangeArrowheads="1"/>
          </p:cNvSpPr>
          <p:nvPr/>
        </p:nvSpPr>
        <p:spPr bwMode="auto">
          <a:xfrm>
            <a:off x="7630712" y="3259750"/>
            <a:ext cx="522112" cy="4154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spcBef>
                <a:spcPct val="0"/>
              </a:spcBef>
              <a:buClrTx/>
              <a:buSzTx/>
              <a:buFontTx/>
              <a:buNone/>
            </a:pPr>
            <a:r>
              <a:rPr lang="en-US" altLang="en-US" sz="2100" b="1" i="1">
                <a:latin typeface="Times New Roman" charset="0"/>
              </a:rPr>
              <a:t>85</a:t>
            </a:r>
            <a:endParaRPr lang="en-US" altLang="en-US" sz="2100" b="1" i="1" dirty="0">
              <a:latin typeface="Times New Roman" charset="0"/>
            </a:endParaRPr>
          </a:p>
        </p:txBody>
      </p:sp>
      <p:sp>
        <p:nvSpPr>
          <p:cNvPr id="19" name="Rectangle 18"/>
          <p:cNvSpPr/>
          <p:nvPr/>
        </p:nvSpPr>
        <p:spPr>
          <a:xfrm>
            <a:off x="1234878" y="2385330"/>
            <a:ext cx="3665922" cy="1815882"/>
          </a:xfrm>
          <a:prstGeom prst="rect">
            <a:avLst/>
          </a:prstGeom>
        </p:spPr>
        <p:txBody>
          <a:bodyPr wrap="square">
            <a:spAutoFit/>
          </a:bodyPr>
          <a:lstStyle/>
          <a:p>
            <a:pPr>
              <a:lnSpc>
                <a:spcPct val="80000"/>
              </a:lnSpc>
              <a:buFontTx/>
              <a:buNone/>
            </a:pPr>
            <a:r>
              <a:rPr lang="en-US" altLang="en-US" b="1" dirty="0"/>
              <a:t>OR	= </a:t>
            </a:r>
            <a:r>
              <a:rPr lang="en-US" altLang="en-US" b="1" u="sng" dirty="0"/>
              <a:t> a/c   </a:t>
            </a:r>
            <a:r>
              <a:rPr lang="en-US" altLang="en-US" b="1" dirty="0"/>
              <a:t>=  </a:t>
            </a:r>
            <a:r>
              <a:rPr lang="en-US" altLang="en-US" b="1" u="sng" dirty="0"/>
              <a:t>a x d</a:t>
            </a:r>
          </a:p>
          <a:p>
            <a:pPr>
              <a:lnSpc>
                <a:spcPct val="80000"/>
              </a:lnSpc>
              <a:buFontTx/>
              <a:buNone/>
            </a:pPr>
            <a:r>
              <a:rPr lang="en-US" altLang="en-US" b="1" dirty="0"/>
              <a:t>  	    b/d	    	b x c       </a:t>
            </a:r>
          </a:p>
          <a:p>
            <a:pPr>
              <a:lnSpc>
                <a:spcPct val="80000"/>
              </a:lnSpc>
              <a:buFontTx/>
              <a:buNone/>
            </a:pPr>
            <a:r>
              <a:rPr lang="en-US" altLang="en-US" b="1" dirty="0"/>
              <a:t>		</a:t>
            </a:r>
          </a:p>
          <a:p>
            <a:pPr>
              <a:lnSpc>
                <a:spcPct val="80000"/>
              </a:lnSpc>
            </a:pPr>
            <a:r>
              <a:rPr lang="en-US" altLang="en-US" b="1" dirty="0"/>
              <a:t>	= </a:t>
            </a:r>
            <a:r>
              <a:rPr lang="en-US" altLang="en-US" b="1" u="sng" dirty="0"/>
              <a:t>18 x 82</a:t>
            </a:r>
          </a:p>
          <a:p>
            <a:pPr>
              <a:lnSpc>
                <a:spcPct val="80000"/>
              </a:lnSpc>
              <a:buFontTx/>
              <a:buNone/>
            </a:pPr>
            <a:r>
              <a:rPr lang="en-US" altLang="en-US" b="1" dirty="0"/>
              <a:t>	    53 x 3</a:t>
            </a:r>
          </a:p>
          <a:p>
            <a:pPr>
              <a:lnSpc>
                <a:spcPct val="80000"/>
              </a:lnSpc>
              <a:buFontTx/>
              <a:buNone/>
            </a:pPr>
            <a:r>
              <a:rPr lang="en-US" altLang="en-US" b="1" dirty="0"/>
              <a:t>	</a:t>
            </a:r>
          </a:p>
          <a:p>
            <a:pPr>
              <a:lnSpc>
                <a:spcPct val="80000"/>
              </a:lnSpc>
              <a:buFontTx/>
              <a:buNone/>
            </a:pPr>
            <a:r>
              <a:rPr lang="en-US" altLang="en-US" b="1" dirty="0"/>
              <a:t>	=  9.3</a:t>
            </a:r>
          </a:p>
          <a:p>
            <a:pPr>
              <a:lnSpc>
                <a:spcPct val="80000"/>
              </a:lnSpc>
            </a:pPr>
            <a:endParaRPr lang="en-US" altLang="en-US" sz="700" b="1" dirty="0"/>
          </a:p>
          <a:p>
            <a:pPr>
              <a:lnSpc>
                <a:spcPct val="80000"/>
              </a:lnSpc>
            </a:pPr>
            <a:endParaRPr lang="en-US" altLang="en-US" sz="700" b="1" dirty="0"/>
          </a:p>
        </p:txBody>
      </p:sp>
      <p:sp>
        <p:nvSpPr>
          <p:cNvPr id="21" name="Text Box 17"/>
          <p:cNvSpPr txBox="1">
            <a:spLocks noChangeArrowheads="1"/>
          </p:cNvSpPr>
          <p:nvPr/>
        </p:nvSpPr>
        <p:spPr bwMode="auto">
          <a:xfrm>
            <a:off x="3947392" y="2909014"/>
            <a:ext cx="1987935" cy="6459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3200">
                <a:solidFill>
                  <a:schemeClr val="tx1"/>
                </a:solidFill>
                <a:latin typeface="Arial" charset="0"/>
              </a:defRPr>
            </a:lvl1pPr>
            <a:lvl2pPr marL="742950" indent="-285750">
              <a:spcBef>
                <a:spcPct val="20000"/>
              </a:spcBef>
              <a:buClr>
                <a:schemeClr val="tx2"/>
              </a:buClr>
              <a:buChar char="–"/>
              <a:defRPr sz="3200">
                <a:solidFill>
                  <a:schemeClr val="tx1"/>
                </a:solidFill>
                <a:latin typeface="Arial" charset="0"/>
              </a:defRPr>
            </a:lvl2pPr>
            <a:lvl3pPr marL="1143000" indent="-228600">
              <a:spcBef>
                <a:spcPct val="20000"/>
              </a:spcBef>
              <a:buClr>
                <a:schemeClr val="tx2"/>
              </a:buClr>
              <a:buChar char="•"/>
              <a:defRPr sz="3200">
                <a:solidFill>
                  <a:schemeClr val="tx1"/>
                </a:solidFill>
                <a:latin typeface="Arial" charset="0"/>
              </a:defRPr>
            </a:lvl3pPr>
            <a:lvl4pPr marL="1600200" indent="-228600">
              <a:spcBef>
                <a:spcPct val="20000"/>
              </a:spcBef>
              <a:buClr>
                <a:schemeClr val="tx2"/>
              </a:buClr>
              <a:buChar char="–"/>
              <a:defRPr sz="3200">
                <a:solidFill>
                  <a:schemeClr val="tx1"/>
                </a:solidFill>
                <a:latin typeface="Arial" charset="0"/>
              </a:defRPr>
            </a:lvl4pPr>
            <a:lvl5pPr marL="2057400" indent="-228600">
              <a:spcBef>
                <a:spcPct val="20000"/>
              </a:spcBef>
              <a:buClr>
                <a:schemeClr val="tx2"/>
              </a:buClr>
              <a:buChar char="»"/>
              <a:defRPr sz="3200">
                <a:solidFill>
                  <a:schemeClr val="tx1"/>
                </a:solidFill>
                <a:latin typeface="Arial" charset="0"/>
              </a:defRPr>
            </a:lvl5pPr>
            <a:lvl6pPr marL="2514600" indent="-228600" eaLnBrk="0" fontAlgn="base" hangingPunct="0">
              <a:spcBef>
                <a:spcPct val="20000"/>
              </a:spcBef>
              <a:spcAft>
                <a:spcPct val="0"/>
              </a:spcAft>
              <a:buClr>
                <a:schemeClr val="tx2"/>
              </a:buClr>
              <a:buChar char="»"/>
              <a:defRPr sz="3200">
                <a:solidFill>
                  <a:schemeClr val="tx1"/>
                </a:solidFill>
                <a:latin typeface="Arial" charset="0"/>
              </a:defRPr>
            </a:lvl6pPr>
            <a:lvl7pPr marL="2971800" indent="-228600" eaLnBrk="0" fontAlgn="base" hangingPunct="0">
              <a:spcBef>
                <a:spcPct val="20000"/>
              </a:spcBef>
              <a:spcAft>
                <a:spcPct val="0"/>
              </a:spcAft>
              <a:buClr>
                <a:schemeClr val="tx2"/>
              </a:buClr>
              <a:buChar char="»"/>
              <a:defRPr sz="3200">
                <a:solidFill>
                  <a:schemeClr val="tx1"/>
                </a:solidFill>
                <a:latin typeface="Arial" charset="0"/>
              </a:defRPr>
            </a:lvl7pPr>
            <a:lvl8pPr marL="3429000" indent="-228600" eaLnBrk="0" fontAlgn="base" hangingPunct="0">
              <a:spcBef>
                <a:spcPct val="20000"/>
              </a:spcBef>
              <a:spcAft>
                <a:spcPct val="0"/>
              </a:spcAft>
              <a:buClr>
                <a:schemeClr val="tx2"/>
              </a:buClr>
              <a:buChar char="»"/>
              <a:defRPr sz="3200">
                <a:solidFill>
                  <a:schemeClr val="tx1"/>
                </a:solidFill>
                <a:latin typeface="Arial" charset="0"/>
              </a:defRPr>
            </a:lvl8pPr>
            <a:lvl9pPr marL="3886200" indent="-228600" eaLnBrk="0" fontAlgn="base" hangingPunct="0">
              <a:spcBef>
                <a:spcPct val="20000"/>
              </a:spcBef>
              <a:spcAft>
                <a:spcPct val="0"/>
              </a:spcAft>
              <a:buClr>
                <a:schemeClr val="tx2"/>
              </a:buClr>
              <a:buChar char="»"/>
              <a:defRPr sz="3200">
                <a:solidFill>
                  <a:schemeClr val="tx1"/>
                </a:solidFill>
                <a:latin typeface="Arial" charset="0"/>
              </a:defRPr>
            </a:lvl9pPr>
          </a:lstStyle>
          <a:p>
            <a:pPr algn="r">
              <a:spcBef>
                <a:spcPct val="0"/>
              </a:spcBef>
              <a:buClrTx/>
              <a:buSzTx/>
              <a:buFontTx/>
              <a:buNone/>
            </a:pPr>
            <a:r>
              <a:rPr lang="en-US" altLang="en-US" sz="1778" b="1" dirty="0"/>
              <a:t>Incarcerated</a:t>
            </a:r>
          </a:p>
          <a:p>
            <a:pPr algn="r">
              <a:spcBef>
                <a:spcPct val="0"/>
              </a:spcBef>
              <a:buClrTx/>
              <a:buSzTx/>
              <a:buFontTx/>
              <a:buNone/>
            </a:pPr>
            <a:r>
              <a:rPr lang="en-US" altLang="en-US" sz="1778" b="1" dirty="0"/>
              <a:t>Not incarcerated</a:t>
            </a:r>
          </a:p>
        </p:txBody>
      </p:sp>
    </p:spTree>
    <p:extLst>
      <p:ext uri="{BB962C8B-B14F-4D97-AF65-F5344CB8AC3E}">
        <p14:creationId xmlns:p14="http://schemas.microsoft.com/office/powerpoint/2010/main" val="1843667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r>
              <a:rPr lang="is-IS" dirty="0"/>
              <a:t>…</a:t>
            </a:r>
            <a:endParaRPr lang="en-US" dirty="0"/>
          </a:p>
        </p:txBody>
      </p:sp>
      <p:sp>
        <p:nvSpPr>
          <p:cNvPr id="3" name="Content Placeholder 2"/>
          <p:cNvSpPr>
            <a:spLocks noGrp="1"/>
          </p:cNvSpPr>
          <p:nvPr>
            <p:ph idx="1"/>
          </p:nvPr>
        </p:nvSpPr>
        <p:spPr/>
        <p:txBody>
          <a:bodyPr/>
          <a:lstStyle/>
          <a:p>
            <a:pPr marL="0" indent="0" algn="ctr">
              <a:buNone/>
            </a:pPr>
            <a:endParaRPr lang="en-US" dirty="0"/>
          </a:p>
          <a:p>
            <a:pPr marL="0" indent="0" algn="ctr">
              <a:buNone/>
            </a:pPr>
            <a:r>
              <a:rPr lang="en-US" dirty="0"/>
              <a:t>The measure of association you use, </a:t>
            </a:r>
          </a:p>
          <a:p>
            <a:pPr marL="0" indent="0" algn="ctr">
              <a:buNone/>
            </a:pPr>
            <a:r>
              <a:rPr lang="en-US" dirty="0"/>
              <a:t>and the interpretation of your results, </a:t>
            </a:r>
          </a:p>
          <a:p>
            <a:pPr marL="0" indent="0" algn="ctr">
              <a:buNone/>
            </a:pPr>
            <a:r>
              <a:rPr lang="en-US" dirty="0"/>
              <a:t>depend on the design of your study!</a:t>
            </a:r>
          </a:p>
        </p:txBody>
      </p:sp>
      <p:sp>
        <p:nvSpPr>
          <p:cNvPr id="4" name="TextBox 3"/>
          <p:cNvSpPr txBox="1"/>
          <p:nvPr/>
        </p:nvSpPr>
        <p:spPr>
          <a:xfrm>
            <a:off x="5827805" y="5347622"/>
            <a:ext cx="1935321" cy="646331"/>
          </a:xfrm>
          <a:prstGeom prst="rect">
            <a:avLst/>
          </a:prstGeom>
          <a:noFill/>
        </p:spPr>
        <p:txBody>
          <a:bodyPr wrap="none" rtlCol="0">
            <a:spAutoFit/>
          </a:bodyPr>
          <a:lstStyle/>
          <a:p>
            <a:r>
              <a:rPr lang="en-US" sz="3600" i="1" dirty="0">
                <a:solidFill>
                  <a:srgbClr val="FF6600"/>
                </a:solidFill>
                <a:latin typeface="Calibri"/>
                <a:cs typeface="Calibri"/>
              </a:rPr>
              <a:t>The End!</a:t>
            </a:r>
          </a:p>
        </p:txBody>
      </p:sp>
    </p:spTree>
    <p:extLst>
      <p:ext uri="{BB962C8B-B14F-4D97-AF65-F5344CB8AC3E}">
        <p14:creationId xmlns:p14="http://schemas.microsoft.com/office/powerpoint/2010/main" val="34892454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slides</a:t>
            </a:r>
          </a:p>
        </p:txBody>
      </p:sp>
      <p:sp>
        <p:nvSpPr>
          <p:cNvPr id="3" name="Content Placeholder 2"/>
          <p:cNvSpPr>
            <a:spLocks noGrp="1"/>
          </p:cNvSpPr>
          <p:nvPr>
            <p:ph idx="1"/>
          </p:nvPr>
        </p:nvSpPr>
        <p:spPr/>
        <p:txBody>
          <a:bodyPr/>
          <a:lstStyle/>
          <a:p>
            <a:r>
              <a:rPr lang="en-US" dirty="0"/>
              <a:t>If further review needed on basic mathematical measures including ratio and proportion </a:t>
            </a:r>
          </a:p>
        </p:txBody>
      </p:sp>
    </p:spTree>
    <p:extLst>
      <p:ext uri="{BB962C8B-B14F-4D97-AF65-F5344CB8AC3E}">
        <p14:creationId xmlns:p14="http://schemas.microsoft.com/office/powerpoint/2010/main" val="15023473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a:t>
            </a:r>
          </a:p>
        </p:txBody>
      </p:sp>
      <p:sp>
        <p:nvSpPr>
          <p:cNvPr id="3" name="Content Placeholder 2"/>
          <p:cNvSpPr>
            <a:spLocks noGrp="1"/>
          </p:cNvSpPr>
          <p:nvPr>
            <p:ph idx="1"/>
          </p:nvPr>
        </p:nvSpPr>
        <p:spPr>
          <a:xfrm>
            <a:off x="457200" y="1600200"/>
            <a:ext cx="5495049" cy="4530725"/>
          </a:xfrm>
        </p:spPr>
        <p:txBody>
          <a:bodyPr/>
          <a:lstStyle/>
          <a:p>
            <a:r>
              <a:rPr lang="en-US" sz="2800" dirty="0"/>
              <a:t>One number divided by another number</a:t>
            </a:r>
          </a:p>
          <a:p>
            <a:r>
              <a:rPr lang="en-US" sz="2800" dirty="0"/>
              <a:t>No specific relationship necessary between the numerator and the denominator</a:t>
            </a:r>
          </a:p>
          <a:p>
            <a:r>
              <a:rPr lang="en-US" sz="2800" dirty="0"/>
              <a:t>Simply a comparison, not a fraction</a:t>
            </a:r>
          </a:p>
        </p:txBody>
      </p:sp>
      <p:grpSp>
        <p:nvGrpSpPr>
          <p:cNvPr id="4" name="Group 4"/>
          <p:cNvGrpSpPr>
            <a:grpSpLocks/>
          </p:cNvGrpSpPr>
          <p:nvPr/>
        </p:nvGrpSpPr>
        <p:grpSpPr bwMode="auto">
          <a:xfrm>
            <a:off x="6210773" y="1775178"/>
            <a:ext cx="2590800" cy="3318933"/>
            <a:chOff x="3564" y="1008"/>
            <a:chExt cx="1836" cy="2352"/>
          </a:xfrm>
        </p:grpSpPr>
        <p:sp>
          <p:nvSpPr>
            <p:cNvPr id="5" name="Rectangle 5"/>
            <p:cNvSpPr>
              <a:spLocks noChangeArrowheads="1"/>
            </p:cNvSpPr>
            <p:nvPr/>
          </p:nvSpPr>
          <p:spPr bwMode="auto">
            <a:xfrm>
              <a:off x="3564" y="1008"/>
              <a:ext cx="1836" cy="2352"/>
            </a:xfrm>
            <a:prstGeom prst="rect">
              <a:avLst/>
            </a:prstGeom>
            <a:solidFill>
              <a:srgbClr val="006699"/>
            </a:solidFill>
            <a:ln w="12700">
              <a:solidFill>
                <a:schemeClr val="tx1"/>
              </a:solidFill>
              <a:miter lim="800000"/>
              <a:headEnd type="none" w="sm" len="sm"/>
              <a:tailEnd type="none" w="sm" len="sm"/>
            </a:ln>
          </p:spPr>
          <p:txBody>
            <a:bodyPr wrap="none" anchor="ct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endParaRPr lang="en-US" altLang="en-US" b="0"/>
            </a:p>
          </p:txBody>
        </p:sp>
        <p:grpSp>
          <p:nvGrpSpPr>
            <p:cNvPr id="6" name="Group 6"/>
            <p:cNvGrpSpPr>
              <a:grpSpLocks/>
            </p:cNvGrpSpPr>
            <p:nvPr/>
          </p:nvGrpSpPr>
          <p:grpSpPr bwMode="auto">
            <a:xfrm>
              <a:off x="3775" y="1248"/>
              <a:ext cx="1568" cy="1920"/>
              <a:chOff x="2596" y="1562"/>
              <a:chExt cx="865" cy="1224"/>
            </a:xfrm>
          </p:grpSpPr>
          <p:sp>
            <p:nvSpPr>
              <p:cNvPr id="7" name="Freeform 7"/>
              <p:cNvSpPr>
                <a:spLocks/>
              </p:cNvSpPr>
              <p:nvPr/>
            </p:nvSpPr>
            <p:spPr bwMode="auto">
              <a:xfrm>
                <a:off x="2804" y="1667"/>
                <a:ext cx="176" cy="454"/>
              </a:xfrm>
              <a:custGeom>
                <a:avLst/>
                <a:gdLst>
                  <a:gd name="T0" fmla="*/ 0 w 705"/>
                  <a:gd name="T1" fmla="*/ 0 h 1433"/>
                  <a:gd name="T2" fmla="*/ 0 w 705"/>
                  <a:gd name="T3" fmla="*/ 0 h 1433"/>
                  <a:gd name="T4" fmla="*/ 0 w 705"/>
                  <a:gd name="T5" fmla="*/ 0 h 1433"/>
                  <a:gd name="T6" fmla="*/ 0 w 705"/>
                  <a:gd name="T7" fmla="*/ 0 h 1433"/>
                  <a:gd name="T8" fmla="*/ 0 w 705"/>
                  <a:gd name="T9" fmla="*/ 0 h 1433"/>
                  <a:gd name="T10" fmla="*/ 0 w 705"/>
                  <a:gd name="T11" fmla="*/ 0 h 1433"/>
                  <a:gd name="T12" fmla="*/ 0 w 705"/>
                  <a:gd name="T13" fmla="*/ 0 h 1433"/>
                  <a:gd name="T14" fmla="*/ 0 w 705"/>
                  <a:gd name="T15" fmla="*/ 0 h 1433"/>
                  <a:gd name="T16" fmla="*/ 0 w 705"/>
                  <a:gd name="T17" fmla="*/ 0 h 1433"/>
                  <a:gd name="T18" fmla="*/ 0 w 705"/>
                  <a:gd name="T19" fmla="*/ 0 h 1433"/>
                  <a:gd name="T20" fmla="*/ 0 w 705"/>
                  <a:gd name="T21" fmla="*/ 0 h 1433"/>
                  <a:gd name="T22" fmla="*/ 0 w 705"/>
                  <a:gd name="T23" fmla="*/ 0 h 1433"/>
                  <a:gd name="T24" fmla="*/ 0 w 705"/>
                  <a:gd name="T25" fmla="*/ 0 h 1433"/>
                  <a:gd name="T26" fmla="*/ 0 w 705"/>
                  <a:gd name="T27" fmla="*/ 0 h 1433"/>
                  <a:gd name="T28" fmla="*/ 0 w 705"/>
                  <a:gd name="T29" fmla="*/ 0 h 1433"/>
                  <a:gd name="T30" fmla="*/ 0 w 705"/>
                  <a:gd name="T31" fmla="*/ 0 h 1433"/>
                  <a:gd name="T32" fmla="*/ 0 w 705"/>
                  <a:gd name="T33" fmla="*/ 0 h 1433"/>
                  <a:gd name="T34" fmla="*/ 0 w 705"/>
                  <a:gd name="T35" fmla="*/ 0 h 1433"/>
                  <a:gd name="T36" fmla="*/ 0 w 705"/>
                  <a:gd name="T37" fmla="*/ 0 h 1433"/>
                  <a:gd name="T38" fmla="*/ 0 w 705"/>
                  <a:gd name="T39" fmla="*/ 0 h 1433"/>
                  <a:gd name="T40" fmla="*/ 0 w 705"/>
                  <a:gd name="T41" fmla="*/ 0 h 1433"/>
                  <a:gd name="T42" fmla="*/ 0 w 705"/>
                  <a:gd name="T43" fmla="*/ 0 h 1433"/>
                  <a:gd name="T44" fmla="*/ 0 w 705"/>
                  <a:gd name="T45" fmla="*/ 0 h 1433"/>
                  <a:gd name="T46" fmla="*/ 0 w 705"/>
                  <a:gd name="T47" fmla="*/ 0 h 1433"/>
                  <a:gd name="T48" fmla="*/ 0 w 705"/>
                  <a:gd name="T49" fmla="*/ 0 h 1433"/>
                  <a:gd name="T50" fmla="*/ 0 w 705"/>
                  <a:gd name="T51" fmla="*/ 0 h 1433"/>
                  <a:gd name="T52" fmla="*/ 0 w 705"/>
                  <a:gd name="T53" fmla="*/ 0 h 1433"/>
                  <a:gd name="T54" fmla="*/ 0 w 705"/>
                  <a:gd name="T55" fmla="*/ 0 h 1433"/>
                  <a:gd name="T56" fmla="*/ 0 w 705"/>
                  <a:gd name="T57" fmla="*/ 0 h 1433"/>
                  <a:gd name="T58" fmla="*/ 0 w 705"/>
                  <a:gd name="T59" fmla="*/ 0 h 1433"/>
                  <a:gd name="T60" fmla="*/ 0 w 705"/>
                  <a:gd name="T61" fmla="*/ 0 h 1433"/>
                  <a:gd name="T62" fmla="*/ 0 w 705"/>
                  <a:gd name="T63" fmla="*/ 0 h 1433"/>
                  <a:gd name="T64" fmla="*/ 0 w 705"/>
                  <a:gd name="T65" fmla="*/ 0 h 1433"/>
                  <a:gd name="T66" fmla="*/ 0 w 705"/>
                  <a:gd name="T67" fmla="*/ 0 h 1433"/>
                  <a:gd name="T68" fmla="*/ 0 w 705"/>
                  <a:gd name="T69" fmla="*/ 0 h 1433"/>
                  <a:gd name="T70" fmla="*/ 0 w 705"/>
                  <a:gd name="T71" fmla="*/ 0 h 1433"/>
                  <a:gd name="T72" fmla="*/ 0 w 705"/>
                  <a:gd name="T73" fmla="*/ 0 h 1433"/>
                  <a:gd name="T74" fmla="*/ 0 w 705"/>
                  <a:gd name="T75" fmla="*/ 0 h 1433"/>
                  <a:gd name="T76" fmla="*/ 0 w 705"/>
                  <a:gd name="T77" fmla="*/ 0 h 1433"/>
                  <a:gd name="T78" fmla="*/ 0 w 705"/>
                  <a:gd name="T79" fmla="*/ 0 h 1433"/>
                  <a:gd name="T80" fmla="*/ 0 w 705"/>
                  <a:gd name="T81" fmla="*/ 0 h 1433"/>
                  <a:gd name="T82" fmla="*/ 0 w 705"/>
                  <a:gd name="T83" fmla="*/ 0 h 1433"/>
                  <a:gd name="T84" fmla="*/ 0 w 705"/>
                  <a:gd name="T85" fmla="*/ 0 h 1433"/>
                  <a:gd name="T86" fmla="*/ 0 w 705"/>
                  <a:gd name="T87" fmla="*/ 0 h 1433"/>
                  <a:gd name="T88" fmla="*/ 0 w 705"/>
                  <a:gd name="T89" fmla="*/ 0 h 1433"/>
                  <a:gd name="T90" fmla="*/ 0 w 705"/>
                  <a:gd name="T91" fmla="*/ 0 h 1433"/>
                  <a:gd name="T92" fmla="*/ 0 w 705"/>
                  <a:gd name="T93" fmla="*/ 0 h 1433"/>
                  <a:gd name="T94" fmla="*/ 0 w 705"/>
                  <a:gd name="T95" fmla="*/ 0 h 1433"/>
                  <a:gd name="T96" fmla="*/ 0 w 705"/>
                  <a:gd name="T97" fmla="*/ 0 h 1433"/>
                  <a:gd name="T98" fmla="*/ 0 w 705"/>
                  <a:gd name="T99" fmla="*/ 0 h 1433"/>
                  <a:gd name="T100" fmla="*/ 0 w 705"/>
                  <a:gd name="T101" fmla="*/ 0 h 1433"/>
                  <a:gd name="T102" fmla="*/ 0 w 705"/>
                  <a:gd name="T103" fmla="*/ 0 h 1433"/>
                  <a:gd name="T104" fmla="*/ 0 w 705"/>
                  <a:gd name="T105" fmla="*/ 0 h 1433"/>
                  <a:gd name="T106" fmla="*/ 0 w 705"/>
                  <a:gd name="T107" fmla="*/ 0 h 1433"/>
                  <a:gd name="T108" fmla="*/ 0 w 705"/>
                  <a:gd name="T109" fmla="*/ 0 h 14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5"/>
                  <a:gd name="T166" fmla="*/ 0 h 1433"/>
                  <a:gd name="T167" fmla="*/ 705 w 705"/>
                  <a:gd name="T168" fmla="*/ 1433 h 14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5" h="1433">
                    <a:moveTo>
                      <a:pt x="537" y="0"/>
                    </a:moveTo>
                    <a:lnTo>
                      <a:pt x="550" y="2"/>
                    </a:lnTo>
                    <a:lnTo>
                      <a:pt x="561" y="8"/>
                    </a:lnTo>
                    <a:lnTo>
                      <a:pt x="569" y="15"/>
                    </a:lnTo>
                    <a:lnTo>
                      <a:pt x="582" y="27"/>
                    </a:lnTo>
                    <a:lnTo>
                      <a:pt x="587" y="35"/>
                    </a:lnTo>
                    <a:lnTo>
                      <a:pt x="593" y="42"/>
                    </a:lnTo>
                    <a:lnTo>
                      <a:pt x="594" y="46"/>
                    </a:lnTo>
                    <a:lnTo>
                      <a:pt x="598" y="53"/>
                    </a:lnTo>
                    <a:lnTo>
                      <a:pt x="604" y="67"/>
                    </a:lnTo>
                    <a:lnTo>
                      <a:pt x="705" y="591"/>
                    </a:lnTo>
                    <a:lnTo>
                      <a:pt x="705" y="595"/>
                    </a:lnTo>
                    <a:lnTo>
                      <a:pt x="704" y="601"/>
                    </a:lnTo>
                    <a:lnTo>
                      <a:pt x="703" y="605"/>
                    </a:lnTo>
                    <a:lnTo>
                      <a:pt x="701" y="609"/>
                    </a:lnTo>
                    <a:lnTo>
                      <a:pt x="700" y="614"/>
                    </a:lnTo>
                    <a:lnTo>
                      <a:pt x="698" y="617"/>
                    </a:lnTo>
                    <a:lnTo>
                      <a:pt x="695" y="621"/>
                    </a:lnTo>
                    <a:lnTo>
                      <a:pt x="694" y="625"/>
                    </a:lnTo>
                    <a:lnTo>
                      <a:pt x="690" y="629"/>
                    </a:lnTo>
                    <a:lnTo>
                      <a:pt x="687" y="631"/>
                    </a:lnTo>
                    <a:lnTo>
                      <a:pt x="683" y="634"/>
                    </a:lnTo>
                    <a:lnTo>
                      <a:pt x="679" y="636"/>
                    </a:lnTo>
                    <a:lnTo>
                      <a:pt x="675" y="639"/>
                    </a:lnTo>
                    <a:lnTo>
                      <a:pt x="672" y="641"/>
                    </a:lnTo>
                    <a:lnTo>
                      <a:pt x="667" y="642"/>
                    </a:lnTo>
                    <a:lnTo>
                      <a:pt x="663" y="644"/>
                    </a:lnTo>
                    <a:lnTo>
                      <a:pt x="658" y="644"/>
                    </a:lnTo>
                    <a:lnTo>
                      <a:pt x="654" y="644"/>
                    </a:lnTo>
                    <a:lnTo>
                      <a:pt x="649" y="644"/>
                    </a:lnTo>
                    <a:lnTo>
                      <a:pt x="645" y="644"/>
                    </a:lnTo>
                    <a:lnTo>
                      <a:pt x="640" y="642"/>
                    </a:lnTo>
                    <a:lnTo>
                      <a:pt x="637" y="641"/>
                    </a:lnTo>
                    <a:lnTo>
                      <a:pt x="632" y="639"/>
                    </a:lnTo>
                    <a:lnTo>
                      <a:pt x="628" y="636"/>
                    </a:lnTo>
                    <a:lnTo>
                      <a:pt x="624" y="634"/>
                    </a:lnTo>
                    <a:lnTo>
                      <a:pt x="622" y="631"/>
                    </a:lnTo>
                    <a:lnTo>
                      <a:pt x="618" y="629"/>
                    </a:lnTo>
                    <a:lnTo>
                      <a:pt x="616" y="625"/>
                    </a:lnTo>
                    <a:lnTo>
                      <a:pt x="612" y="621"/>
                    </a:lnTo>
                    <a:lnTo>
                      <a:pt x="609" y="617"/>
                    </a:lnTo>
                    <a:lnTo>
                      <a:pt x="608" y="614"/>
                    </a:lnTo>
                    <a:lnTo>
                      <a:pt x="607" y="609"/>
                    </a:lnTo>
                    <a:lnTo>
                      <a:pt x="606" y="605"/>
                    </a:lnTo>
                    <a:lnTo>
                      <a:pt x="602" y="591"/>
                    </a:lnTo>
                    <a:lnTo>
                      <a:pt x="522" y="220"/>
                    </a:lnTo>
                    <a:lnTo>
                      <a:pt x="522" y="1370"/>
                    </a:lnTo>
                    <a:lnTo>
                      <a:pt x="521" y="1376"/>
                    </a:lnTo>
                    <a:lnTo>
                      <a:pt x="520" y="1381"/>
                    </a:lnTo>
                    <a:lnTo>
                      <a:pt x="517" y="1387"/>
                    </a:lnTo>
                    <a:lnTo>
                      <a:pt x="515" y="1392"/>
                    </a:lnTo>
                    <a:lnTo>
                      <a:pt x="512" y="1398"/>
                    </a:lnTo>
                    <a:lnTo>
                      <a:pt x="508" y="1403"/>
                    </a:lnTo>
                    <a:lnTo>
                      <a:pt x="505" y="1408"/>
                    </a:lnTo>
                    <a:lnTo>
                      <a:pt x="501" y="1412"/>
                    </a:lnTo>
                    <a:lnTo>
                      <a:pt x="497" y="1417"/>
                    </a:lnTo>
                    <a:lnTo>
                      <a:pt x="492" y="1421"/>
                    </a:lnTo>
                    <a:lnTo>
                      <a:pt x="487" y="1423"/>
                    </a:lnTo>
                    <a:lnTo>
                      <a:pt x="482" y="1426"/>
                    </a:lnTo>
                    <a:lnTo>
                      <a:pt x="476" y="1428"/>
                    </a:lnTo>
                    <a:lnTo>
                      <a:pt x="471" y="1431"/>
                    </a:lnTo>
                    <a:lnTo>
                      <a:pt x="466" y="1432"/>
                    </a:lnTo>
                    <a:lnTo>
                      <a:pt x="460" y="1433"/>
                    </a:lnTo>
                    <a:lnTo>
                      <a:pt x="454" y="1433"/>
                    </a:lnTo>
                    <a:lnTo>
                      <a:pt x="449" y="1433"/>
                    </a:lnTo>
                    <a:lnTo>
                      <a:pt x="442" y="1432"/>
                    </a:lnTo>
                    <a:lnTo>
                      <a:pt x="436" y="1431"/>
                    </a:lnTo>
                    <a:lnTo>
                      <a:pt x="431" y="1428"/>
                    </a:lnTo>
                    <a:lnTo>
                      <a:pt x="426" y="1426"/>
                    </a:lnTo>
                    <a:lnTo>
                      <a:pt x="421" y="1423"/>
                    </a:lnTo>
                    <a:lnTo>
                      <a:pt x="416" y="1421"/>
                    </a:lnTo>
                    <a:lnTo>
                      <a:pt x="411" y="1417"/>
                    </a:lnTo>
                    <a:lnTo>
                      <a:pt x="406" y="1412"/>
                    </a:lnTo>
                    <a:lnTo>
                      <a:pt x="403" y="1408"/>
                    </a:lnTo>
                    <a:lnTo>
                      <a:pt x="399" y="1403"/>
                    </a:lnTo>
                    <a:lnTo>
                      <a:pt x="396" y="1398"/>
                    </a:lnTo>
                    <a:lnTo>
                      <a:pt x="394" y="1393"/>
                    </a:lnTo>
                    <a:lnTo>
                      <a:pt x="393" y="1387"/>
                    </a:lnTo>
                    <a:lnTo>
                      <a:pt x="391" y="1381"/>
                    </a:lnTo>
                    <a:lnTo>
                      <a:pt x="390" y="1376"/>
                    </a:lnTo>
                    <a:lnTo>
                      <a:pt x="390" y="1370"/>
                    </a:lnTo>
                    <a:lnTo>
                      <a:pt x="389" y="1357"/>
                    </a:lnTo>
                    <a:lnTo>
                      <a:pt x="353" y="783"/>
                    </a:lnTo>
                    <a:lnTo>
                      <a:pt x="353" y="781"/>
                    </a:lnTo>
                    <a:lnTo>
                      <a:pt x="318" y="1349"/>
                    </a:lnTo>
                    <a:lnTo>
                      <a:pt x="317" y="1365"/>
                    </a:lnTo>
                    <a:lnTo>
                      <a:pt x="317" y="1370"/>
                    </a:lnTo>
                    <a:lnTo>
                      <a:pt x="315" y="1376"/>
                    </a:lnTo>
                    <a:lnTo>
                      <a:pt x="313" y="1381"/>
                    </a:lnTo>
                    <a:lnTo>
                      <a:pt x="312" y="1387"/>
                    </a:lnTo>
                    <a:lnTo>
                      <a:pt x="308" y="1392"/>
                    </a:lnTo>
                    <a:lnTo>
                      <a:pt x="306" y="1397"/>
                    </a:lnTo>
                    <a:lnTo>
                      <a:pt x="302" y="1402"/>
                    </a:lnTo>
                    <a:lnTo>
                      <a:pt x="298" y="1407"/>
                    </a:lnTo>
                    <a:lnTo>
                      <a:pt x="293" y="1411"/>
                    </a:lnTo>
                    <a:lnTo>
                      <a:pt x="289" y="1415"/>
                    </a:lnTo>
                    <a:lnTo>
                      <a:pt x="284" y="1417"/>
                    </a:lnTo>
                    <a:lnTo>
                      <a:pt x="279" y="1421"/>
                    </a:lnTo>
                    <a:lnTo>
                      <a:pt x="274" y="1423"/>
                    </a:lnTo>
                    <a:lnTo>
                      <a:pt x="268" y="1424"/>
                    </a:lnTo>
                    <a:lnTo>
                      <a:pt x="263" y="1426"/>
                    </a:lnTo>
                    <a:lnTo>
                      <a:pt x="257" y="1427"/>
                    </a:lnTo>
                    <a:lnTo>
                      <a:pt x="252" y="1427"/>
                    </a:lnTo>
                    <a:lnTo>
                      <a:pt x="246" y="1427"/>
                    </a:lnTo>
                    <a:lnTo>
                      <a:pt x="240" y="1426"/>
                    </a:lnTo>
                    <a:lnTo>
                      <a:pt x="235" y="1424"/>
                    </a:lnTo>
                    <a:lnTo>
                      <a:pt x="228" y="1423"/>
                    </a:lnTo>
                    <a:lnTo>
                      <a:pt x="223" y="1421"/>
                    </a:lnTo>
                    <a:lnTo>
                      <a:pt x="218" y="1417"/>
                    </a:lnTo>
                    <a:lnTo>
                      <a:pt x="213" y="1415"/>
                    </a:lnTo>
                    <a:lnTo>
                      <a:pt x="210" y="1411"/>
                    </a:lnTo>
                    <a:lnTo>
                      <a:pt x="205" y="1407"/>
                    </a:lnTo>
                    <a:lnTo>
                      <a:pt x="201" y="1402"/>
                    </a:lnTo>
                    <a:lnTo>
                      <a:pt x="197" y="1397"/>
                    </a:lnTo>
                    <a:lnTo>
                      <a:pt x="193" y="1392"/>
                    </a:lnTo>
                    <a:lnTo>
                      <a:pt x="191" y="1387"/>
                    </a:lnTo>
                    <a:lnTo>
                      <a:pt x="188" y="1382"/>
                    </a:lnTo>
                    <a:lnTo>
                      <a:pt x="187" y="1375"/>
                    </a:lnTo>
                    <a:lnTo>
                      <a:pt x="187" y="1370"/>
                    </a:lnTo>
                    <a:lnTo>
                      <a:pt x="187" y="215"/>
                    </a:lnTo>
                    <a:lnTo>
                      <a:pt x="104" y="585"/>
                    </a:lnTo>
                    <a:lnTo>
                      <a:pt x="101" y="599"/>
                    </a:lnTo>
                    <a:lnTo>
                      <a:pt x="100" y="604"/>
                    </a:lnTo>
                    <a:lnTo>
                      <a:pt x="98" y="608"/>
                    </a:lnTo>
                    <a:lnTo>
                      <a:pt x="96" y="611"/>
                    </a:lnTo>
                    <a:lnTo>
                      <a:pt x="93" y="615"/>
                    </a:lnTo>
                    <a:lnTo>
                      <a:pt x="90" y="619"/>
                    </a:lnTo>
                    <a:lnTo>
                      <a:pt x="88" y="622"/>
                    </a:lnTo>
                    <a:lnTo>
                      <a:pt x="84" y="626"/>
                    </a:lnTo>
                    <a:lnTo>
                      <a:pt x="80" y="629"/>
                    </a:lnTo>
                    <a:lnTo>
                      <a:pt x="76" y="631"/>
                    </a:lnTo>
                    <a:lnTo>
                      <a:pt x="73" y="632"/>
                    </a:lnTo>
                    <a:lnTo>
                      <a:pt x="69" y="635"/>
                    </a:lnTo>
                    <a:lnTo>
                      <a:pt x="65" y="636"/>
                    </a:lnTo>
                    <a:lnTo>
                      <a:pt x="60" y="637"/>
                    </a:lnTo>
                    <a:lnTo>
                      <a:pt x="57" y="637"/>
                    </a:lnTo>
                    <a:lnTo>
                      <a:pt x="52" y="639"/>
                    </a:lnTo>
                    <a:lnTo>
                      <a:pt x="47" y="637"/>
                    </a:lnTo>
                    <a:lnTo>
                      <a:pt x="43" y="637"/>
                    </a:lnTo>
                    <a:lnTo>
                      <a:pt x="38" y="636"/>
                    </a:lnTo>
                    <a:lnTo>
                      <a:pt x="34" y="635"/>
                    </a:lnTo>
                    <a:lnTo>
                      <a:pt x="30" y="632"/>
                    </a:lnTo>
                    <a:lnTo>
                      <a:pt x="25" y="631"/>
                    </a:lnTo>
                    <a:lnTo>
                      <a:pt x="22" y="629"/>
                    </a:lnTo>
                    <a:lnTo>
                      <a:pt x="19" y="626"/>
                    </a:lnTo>
                    <a:lnTo>
                      <a:pt x="15" y="622"/>
                    </a:lnTo>
                    <a:lnTo>
                      <a:pt x="12" y="619"/>
                    </a:lnTo>
                    <a:lnTo>
                      <a:pt x="10" y="615"/>
                    </a:lnTo>
                    <a:lnTo>
                      <a:pt x="7" y="611"/>
                    </a:lnTo>
                    <a:lnTo>
                      <a:pt x="5" y="608"/>
                    </a:lnTo>
                    <a:lnTo>
                      <a:pt x="3" y="604"/>
                    </a:lnTo>
                    <a:lnTo>
                      <a:pt x="3" y="599"/>
                    </a:lnTo>
                    <a:lnTo>
                      <a:pt x="2" y="595"/>
                    </a:lnTo>
                    <a:lnTo>
                      <a:pt x="0" y="590"/>
                    </a:lnTo>
                    <a:lnTo>
                      <a:pt x="2" y="585"/>
                    </a:lnTo>
                    <a:lnTo>
                      <a:pt x="101" y="61"/>
                    </a:lnTo>
                    <a:lnTo>
                      <a:pt x="106" y="48"/>
                    </a:lnTo>
                    <a:lnTo>
                      <a:pt x="111" y="40"/>
                    </a:lnTo>
                    <a:lnTo>
                      <a:pt x="114" y="36"/>
                    </a:lnTo>
                    <a:lnTo>
                      <a:pt x="118" y="28"/>
                    </a:lnTo>
                    <a:lnTo>
                      <a:pt x="124" y="22"/>
                    </a:lnTo>
                    <a:lnTo>
                      <a:pt x="137" y="11"/>
                    </a:lnTo>
                    <a:lnTo>
                      <a:pt x="146" y="5"/>
                    </a:lnTo>
                    <a:lnTo>
                      <a:pt x="157" y="1"/>
                    </a:lnTo>
                    <a:lnTo>
                      <a:pt x="167" y="0"/>
                    </a:lnTo>
                    <a:lnTo>
                      <a:pt x="537" y="0"/>
                    </a:lnTo>
                    <a:close/>
                  </a:path>
                </a:pathLst>
              </a:custGeom>
              <a:solidFill>
                <a:schemeClr val="accent2"/>
              </a:solidFill>
              <a:ln w="0">
                <a:solidFill>
                  <a:srgbClr val="000000"/>
                </a:solidFill>
                <a:prstDash val="solid"/>
                <a:round/>
                <a:headEnd/>
                <a:tailEnd/>
              </a:ln>
            </p:spPr>
            <p:txBody>
              <a:bodyPr/>
              <a:lstStyle/>
              <a:p>
                <a:endParaRPr lang="en-US" sz="1600"/>
              </a:p>
            </p:txBody>
          </p:sp>
          <p:sp>
            <p:nvSpPr>
              <p:cNvPr id="8" name="Freeform 8"/>
              <p:cNvSpPr>
                <a:spLocks/>
              </p:cNvSpPr>
              <p:nvPr/>
            </p:nvSpPr>
            <p:spPr bwMode="auto">
              <a:xfrm>
                <a:off x="2855" y="1562"/>
                <a:ext cx="71" cy="93"/>
              </a:xfrm>
              <a:custGeom>
                <a:avLst/>
                <a:gdLst>
                  <a:gd name="T0" fmla="*/ 0 w 287"/>
                  <a:gd name="T1" fmla="*/ 0 h 292"/>
                  <a:gd name="T2" fmla="*/ 0 w 287"/>
                  <a:gd name="T3" fmla="*/ 0 h 292"/>
                  <a:gd name="T4" fmla="*/ 0 w 287"/>
                  <a:gd name="T5" fmla="*/ 0 h 292"/>
                  <a:gd name="T6" fmla="*/ 0 w 287"/>
                  <a:gd name="T7" fmla="*/ 0 h 292"/>
                  <a:gd name="T8" fmla="*/ 0 w 287"/>
                  <a:gd name="T9" fmla="*/ 0 h 292"/>
                  <a:gd name="T10" fmla="*/ 0 w 287"/>
                  <a:gd name="T11" fmla="*/ 0 h 292"/>
                  <a:gd name="T12" fmla="*/ 0 w 287"/>
                  <a:gd name="T13" fmla="*/ 0 h 292"/>
                  <a:gd name="T14" fmla="*/ 0 w 287"/>
                  <a:gd name="T15" fmla="*/ 0 h 292"/>
                  <a:gd name="T16" fmla="*/ 0 w 287"/>
                  <a:gd name="T17" fmla="*/ 0 h 292"/>
                  <a:gd name="T18" fmla="*/ 0 w 287"/>
                  <a:gd name="T19" fmla="*/ 0 h 292"/>
                  <a:gd name="T20" fmla="*/ 0 w 287"/>
                  <a:gd name="T21" fmla="*/ 0 h 292"/>
                  <a:gd name="T22" fmla="*/ 0 w 287"/>
                  <a:gd name="T23" fmla="*/ 0 h 292"/>
                  <a:gd name="T24" fmla="*/ 0 w 287"/>
                  <a:gd name="T25" fmla="*/ 0 h 292"/>
                  <a:gd name="T26" fmla="*/ 0 w 287"/>
                  <a:gd name="T27" fmla="*/ 0 h 292"/>
                  <a:gd name="T28" fmla="*/ 0 w 287"/>
                  <a:gd name="T29" fmla="*/ 0 h 292"/>
                  <a:gd name="T30" fmla="*/ 0 w 287"/>
                  <a:gd name="T31" fmla="*/ 0 h 292"/>
                  <a:gd name="T32" fmla="*/ 0 w 287"/>
                  <a:gd name="T33" fmla="*/ 0 h 2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7"/>
                  <a:gd name="T52" fmla="*/ 0 h 292"/>
                  <a:gd name="T53" fmla="*/ 287 w 287"/>
                  <a:gd name="T54" fmla="*/ 292 h 2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7" h="292">
                    <a:moveTo>
                      <a:pt x="287" y="146"/>
                    </a:moveTo>
                    <a:lnTo>
                      <a:pt x="276" y="89"/>
                    </a:lnTo>
                    <a:lnTo>
                      <a:pt x="244" y="43"/>
                    </a:lnTo>
                    <a:lnTo>
                      <a:pt x="200" y="12"/>
                    </a:lnTo>
                    <a:lnTo>
                      <a:pt x="144" y="0"/>
                    </a:lnTo>
                    <a:lnTo>
                      <a:pt x="88" y="12"/>
                    </a:lnTo>
                    <a:lnTo>
                      <a:pt x="43" y="43"/>
                    </a:lnTo>
                    <a:lnTo>
                      <a:pt x="12" y="89"/>
                    </a:lnTo>
                    <a:lnTo>
                      <a:pt x="0" y="146"/>
                    </a:lnTo>
                    <a:lnTo>
                      <a:pt x="12" y="203"/>
                    </a:lnTo>
                    <a:lnTo>
                      <a:pt x="43" y="250"/>
                    </a:lnTo>
                    <a:lnTo>
                      <a:pt x="88" y="281"/>
                    </a:lnTo>
                    <a:lnTo>
                      <a:pt x="144" y="292"/>
                    </a:lnTo>
                    <a:lnTo>
                      <a:pt x="200" y="281"/>
                    </a:lnTo>
                    <a:lnTo>
                      <a:pt x="244" y="250"/>
                    </a:lnTo>
                    <a:lnTo>
                      <a:pt x="276" y="203"/>
                    </a:lnTo>
                    <a:lnTo>
                      <a:pt x="287" y="146"/>
                    </a:lnTo>
                    <a:close/>
                  </a:path>
                </a:pathLst>
              </a:custGeom>
              <a:solidFill>
                <a:schemeClr val="bg1"/>
              </a:solidFill>
              <a:ln w="0">
                <a:solidFill>
                  <a:srgbClr val="000000"/>
                </a:solidFill>
                <a:prstDash val="solid"/>
                <a:round/>
                <a:headEnd/>
                <a:tailEnd/>
              </a:ln>
            </p:spPr>
            <p:txBody>
              <a:bodyPr/>
              <a:lstStyle/>
              <a:p>
                <a:endParaRPr lang="en-US" sz="1600"/>
              </a:p>
            </p:txBody>
          </p:sp>
          <p:sp>
            <p:nvSpPr>
              <p:cNvPr id="9" name="Freeform 9"/>
              <p:cNvSpPr>
                <a:spLocks/>
              </p:cNvSpPr>
              <p:nvPr/>
            </p:nvSpPr>
            <p:spPr bwMode="auto">
              <a:xfrm>
                <a:off x="3012" y="1674"/>
                <a:ext cx="177" cy="455"/>
              </a:xfrm>
              <a:custGeom>
                <a:avLst/>
                <a:gdLst>
                  <a:gd name="T0" fmla="*/ 0 w 705"/>
                  <a:gd name="T1" fmla="*/ 0 h 1434"/>
                  <a:gd name="T2" fmla="*/ 0 w 705"/>
                  <a:gd name="T3" fmla="*/ 0 h 1434"/>
                  <a:gd name="T4" fmla="*/ 0 w 705"/>
                  <a:gd name="T5" fmla="*/ 0 h 1434"/>
                  <a:gd name="T6" fmla="*/ 0 w 705"/>
                  <a:gd name="T7" fmla="*/ 0 h 1434"/>
                  <a:gd name="T8" fmla="*/ 0 w 705"/>
                  <a:gd name="T9" fmla="*/ 0 h 1434"/>
                  <a:gd name="T10" fmla="*/ 0 w 705"/>
                  <a:gd name="T11" fmla="*/ 0 h 1434"/>
                  <a:gd name="T12" fmla="*/ 0 w 705"/>
                  <a:gd name="T13" fmla="*/ 0 h 1434"/>
                  <a:gd name="T14" fmla="*/ 0 w 705"/>
                  <a:gd name="T15" fmla="*/ 0 h 1434"/>
                  <a:gd name="T16" fmla="*/ 0 w 705"/>
                  <a:gd name="T17" fmla="*/ 0 h 1434"/>
                  <a:gd name="T18" fmla="*/ 0 w 705"/>
                  <a:gd name="T19" fmla="*/ 0 h 1434"/>
                  <a:gd name="T20" fmla="*/ 0 w 705"/>
                  <a:gd name="T21" fmla="*/ 0 h 1434"/>
                  <a:gd name="T22" fmla="*/ 0 w 705"/>
                  <a:gd name="T23" fmla="*/ 0 h 1434"/>
                  <a:gd name="T24" fmla="*/ 0 w 705"/>
                  <a:gd name="T25" fmla="*/ 0 h 1434"/>
                  <a:gd name="T26" fmla="*/ 0 w 705"/>
                  <a:gd name="T27" fmla="*/ 0 h 1434"/>
                  <a:gd name="T28" fmla="*/ 0 w 705"/>
                  <a:gd name="T29" fmla="*/ 0 h 1434"/>
                  <a:gd name="T30" fmla="*/ 0 w 705"/>
                  <a:gd name="T31" fmla="*/ 0 h 1434"/>
                  <a:gd name="T32" fmla="*/ 0 w 705"/>
                  <a:gd name="T33" fmla="*/ 0 h 1434"/>
                  <a:gd name="T34" fmla="*/ 0 w 705"/>
                  <a:gd name="T35" fmla="*/ 0 h 1434"/>
                  <a:gd name="T36" fmla="*/ 0 w 705"/>
                  <a:gd name="T37" fmla="*/ 0 h 1434"/>
                  <a:gd name="T38" fmla="*/ 0 w 705"/>
                  <a:gd name="T39" fmla="*/ 0 h 1434"/>
                  <a:gd name="T40" fmla="*/ 0 w 705"/>
                  <a:gd name="T41" fmla="*/ 0 h 1434"/>
                  <a:gd name="T42" fmla="*/ 0 w 705"/>
                  <a:gd name="T43" fmla="*/ 0 h 1434"/>
                  <a:gd name="T44" fmla="*/ 0 w 705"/>
                  <a:gd name="T45" fmla="*/ 0 h 1434"/>
                  <a:gd name="T46" fmla="*/ 0 w 705"/>
                  <a:gd name="T47" fmla="*/ 0 h 1434"/>
                  <a:gd name="T48" fmla="*/ 0 w 705"/>
                  <a:gd name="T49" fmla="*/ 0 h 1434"/>
                  <a:gd name="T50" fmla="*/ 0 w 705"/>
                  <a:gd name="T51" fmla="*/ 0 h 1434"/>
                  <a:gd name="T52" fmla="*/ 0 w 705"/>
                  <a:gd name="T53" fmla="*/ 0 h 1434"/>
                  <a:gd name="T54" fmla="*/ 0 w 705"/>
                  <a:gd name="T55" fmla="*/ 0 h 1434"/>
                  <a:gd name="T56" fmla="*/ 0 w 705"/>
                  <a:gd name="T57" fmla="*/ 0 h 1434"/>
                  <a:gd name="T58" fmla="*/ 0 w 705"/>
                  <a:gd name="T59" fmla="*/ 0 h 1434"/>
                  <a:gd name="T60" fmla="*/ 0 w 705"/>
                  <a:gd name="T61" fmla="*/ 0 h 1434"/>
                  <a:gd name="T62" fmla="*/ 0 w 705"/>
                  <a:gd name="T63" fmla="*/ 0 h 1434"/>
                  <a:gd name="T64" fmla="*/ 0 w 705"/>
                  <a:gd name="T65" fmla="*/ 0 h 1434"/>
                  <a:gd name="T66" fmla="*/ 0 w 705"/>
                  <a:gd name="T67" fmla="*/ 0 h 1434"/>
                  <a:gd name="T68" fmla="*/ 0 w 705"/>
                  <a:gd name="T69" fmla="*/ 0 h 1434"/>
                  <a:gd name="T70" fmla="*/ 0 w 705"/>
                  <a:gd name="T71" fmla="*/ 0 h 1434"/>
                  <a:gd name="T72" fmla="*/ 0 w 705"/>
                  <a:gd name="T73" fmla="*/ 0 h 1434"/>
                  <a:gd name="T74" fmla="*/ 0 w 705"/>
                  <a:gd name="T75" fmla="*/ 0 h 1434"/>
                  <a:gd name="T76" fmla="*/ 0 w 705"/>
                  <a:gd name="T77" fmla="*/ 0 h 1434"/>
                  <a:gd name="T78" fmla="*/ 0 w 705"/>
                  <a:gd name="T79" fmla="*/ 0 h 1434"/>
                  <a:gd name="T80" fmla="*/ 0 w 705"/>
                  <a:gd name="T81" fmla="*/ 0 h 1434"/>
                  <a:gd name="T82" fmla="*/ 0 w 705"/>
                  <a:gd name="T83" fmla="*/ 0 h 1434"/>
                  <a:gd name="T84" fmla="*/ 0 w 705"/>
                  <a:gd name="T85" fmla="*/ 0 h 1434"/>
                  <a:gd name="T86" fmla="*/ 0 w 705"/>
                  <a:gd name="T87" fmla="*/ 0 h 1434"/>
                  <a:gd name="T88" fmla="*/ 0 w 705"/>
                  <a:gd name="T89" fmla="*/ 0 h 1434"/>
                  <a:gd name="T90" fmla="*/ 0 w 705"/>
                  <a:gd name="T91" fmla="*/ 0 h 1434"/>
                  <a:gd name="T92" fmla="*/ 0 w 705"/>
                  <a:gd name="T93" fmla="*/ 0 h 1434"/>
                  <a:gd name="T94" fmla="*/ 0 w 705"/>
                  <a:gd name="T95" fmla="*/ 0 h 1434"/>
                  <a:gd name="T96" fmla="*/ 0 w 705"/>
                  <a:gd name="T97" fmla="*/ 0 h 1434"/>
                  <a:gd name="T98" fmla="*/ 0 w 705"/>
                  <a:gd name="T99" fmla="*/ 0 h 1434"/>
                  <a:gd name="T100" fmla="*/ 0 w 705"/>
                  <a:gd name="T101" fmla="*/ 0 h 1434"/>
                  <a:gd name="T102" fmla="*/ 0 w 705"/>
                  <a:gd name="T103" fmla="*/ 0 h 1434"/>
                  <a:gd name="T104" fmla="*/ 0 w 705"/>
                  <a:gd name="T105" fmla="*/ 0 h 1434"/>
                  <a:gd name="T106" fmla="*/ 0 w 705"/>
                  <a:gd name="T107" fmla="*/ 0 h 1434"/>
                  <a:gd name="T108" fmla="*/ 0 w 705"/>
                  <a:gd name="T109" fmla="*/ 0 h 143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5"/>
                  <a:gd name="T166" fmla="*/ 0 h 1434"/>
                  <a:gd name="T167" fmla="*/ 705 w 705"/>
                  <a:gd name="T168" fmla="*/ 1434 h 143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5" h="1434">
                    <a:moveTo>
                      <a:pt x="537" y="0"/>
                    </a:moveTo>
                    <a:lnTo>
                      <a:pt x="549" y="3"/>
                    </a:lnTo>
                    <a:lnTo>
                      <a:pt x="561" y="9"/>
                    </a:lnTo>
                    <a:lnTo>
                      <a:pt x="569" y="15"/>
                    </a:lnTo>
                    <a:lnTo>
                      <a:pt x="582" y="28"/>
                    </a:lnTo>
                    <a:lnTo>
                      <a:pt x="587" y="35"/>
                    </a:lnTo>
                    <a:lnTo>
                      <a:pt x="593" y="43"/>
                    </a:lnTo>
                    <a:lnTo>
                      <a:pt x="594" y="46"/>
                    </a:lnTo>
                    <a:lnTo>
                      <a:pt x="598" y="54"/>
                    </a:lnTo>
                    <a:lnTo>
                      <a:pt x="604" y="68"/>
                    </a:lnTo>
                    <a:lnTo>
                      <a:pt x="705" y="592"/>
                    </a:lnTo>
                    <a:lnTo>
                      <a:pt x="705" y="596"/>
                    </a:lnTo>
                    <a:lnTo>
                      <a:pt x="704" y="602"/>
                    </a:lnTo>
                    <a:lnTo>
                      <a:pt x="703" y="606"/>
                    </a:lnTo>
                    <a:lnTo>
                      <a:pt x="701" y="609"/>
                    </a:lnTo>
                    <a:lnTo>
                      <a:pt x="700" y="614"/>
                    </a:lnTo>
                    <a:lnTo>
                      <a:pt x="698" y="618"/>
                    </a:lnTo>
                    <a:lnTo>
                      <a:pt x="695" y="622"/>
                    </a:lnTo>
                    <a:lnTo>
                      <a:pt x="694" y="626"/>
                    </a:lnTo>
                    <a:lnTo>
                      <a:pt x="690" y="629"/>
                    </a:lnTo>
                    <a:lnTo>
                      <a:pt x="686" y="632"/>
                    </a:lnTo>
                    <a:lnTo>
                      <a:pt x="683" y="634"/>
                    </a:lnTo>
                    <a:lnTo>
                      <a:pt x="679" y="637"/>
                    </a:lnTo>
                    <a:lnTo>
                      <a:pt x="675" y="639"/>
                    </a:lnTo>
                    <a:lnTo>
                      <a:pt x="672" y="642"/>
                    </a:lnTo>
                    <a:lnTo>
                      <a:pt x="667" y="643"/>
                    </a:lnTo>
                    <a:lnTo>
                      <a:pt x="663" y="644"/>
                    </a:lnTo>
                    <a:lnTo>
                      <a:pt x="658" y="644"/>
                    </a:lnTo>
                    <a:lnTo>
                      <a:pt x="654" y="644"/>
                    </a:lnTo>
                    <a:lnTo>
                      <a:pt x="649" y="644"/>
                    </a:lnTo>
                    <a:lnTo>
                      <a:pt x="645" y="644"/>
                    </a:lnTo>
                    <a:lnTo>
                      <a:pt x="640" y="643"/>
                    </a:lnTo>
                    <a:lnTo>
                      <a:pt x="637" y="642"/>
                    </a:lnTo>
                    <a:lnTo>
                      <a:pt x="632" y="639"/>
                    </a:lnTo>
                    <a:lnTo>
                      <a:pt x="628" y="637"/>
                    </a:lnTo>
                    <a:lnTo>
                      <a:pt x="624" y="634"/>
                    </a:lnTo>
                    <a:lnTo>
                      <a:pt x="622" y="632"/>
                    </a:lnTo>
                    <a:lnTo>
                      <a:pt x="618" y="629"/>
                    </a:lnTo>
                    <a:lnTo>
                      <a:pt x="615" y="626"/>
                    </a:lnTo>
                    <a:lnTo>
                      <a:pt x="612" y="622"/>
                    </a:lnTo>
                    <a:lnTo>
                      <a:pt x="609" y="618"/>
                    </a:lnTo>
                    <a:lnTo>
                      <a:pt x="608" y="614"/>
                    </a:lnTo>
                    <a:lnTo>
                      <a:pt x="607" y="609"/>
                    </a:lnTo>
                    <a:lnTo>
                      <a:pt x="606" y="606"/>
                    </a:lnTo>
                    <a:lnTo>
                      <a:pt x="602" y="592"/>
                    </a:lnTo>
                    <a:lnTo>
                      <a:pt x="522" y="221"/>
                    </a:lnTo>
                    <a:lnTo>
                      <a:pt x="522" y="1370"/>
                    </a:lnTo>
                    <a:lnTo>
                      <a:pt x="521" y="1377"/>
                    </a:lnTo>
                    <a:lnTo>
                      <a:pt x="520" y="1382"/>
                    </a:lnTo>
                    <a:lnTo>
                      <a:pt x="517" y="1388"/>
                    </a:lnTo>
                    <a:lnTo>
                      <a:pt x="515" y="1393"/>
                    </a:lnTo>
                    <a:lnTo>
                      <a:pt x="512" y="1399"/>
                    </a:lnTo>
                    <a:lnTo>
                      <a:pt x="508" y="1404"/>
                    </a:lnTo>
                    <a:lnTo>
                      <a:pt x="505" y="1409"/>
                    </a:lnTo>
                    <a:lnTo>
                      <a:pt x="501" y="1413"/>
                    </a:lnTo>
                    <a:lnTo>
                      <a:pt x="497" y="1418"/>
                    </a:lnTo>
                    <a:lnTo>
                      <a:pt x="492" y="1421"/>
                    </a:lnTo>
                    <a:lnTo>
                      <a:pt x="487" y="1424"/>
                    </a:lnTo>
                    <a:lnTo>
                      <a:pt x="482" y="1426"/>
                    </a:lnTo>
                    <a:lnTo>
                      <a:pt x="476" y="1429"/>
                    </a:lnTo>
                    <a:lnTo>
                      <a:pt x="471" y="1431"/>
                    </a:lnTo>
                    <a:lnTo>
                      <a:pt x="466" y="1433"/>
                    </a:lnTo>
                    <a:lnTo>
                      <a:pt x="460" y="1434"/>
                    </a:lnTo>
                    <a:lnTo>
                      <a:pt x="454" y="1434"/>
                    </a:lnTo>
                    <a:lnTo>
                      <a:pt x="449" y="1434"/>
                    </a:lnTo>
                    <a:lnTo>
                      <a:pt x="442" y="1433"/>
                    </a:lnTo>
                    <a:lnTo>
                      <a:pt x="436" y="1431"/>
                    </a:lnTo>
                    <a:lnTo>
                      <a:pt x="431" y="1429"/>
                    </a:lnTo>
                    <a:lnTo>
                      <a:pt x="426" y="1426"/>
                    </a:lnTo>
                    <a:lnTo>
                      <a:pt x="421" y="1424"/>
                    </a:lnTo>
                    <a:lnTo>
                      <a:pt x="416" y="1421"/>
                    </a:lnTo>
                    <a:lnTo>
                      <a:pt x="411" y="1418"/>
                    </a:lnTo>
                    <a:lnTo>
                      <a:pt x="406" y="1413"/>
                    </a:lnTo>
                    <a:lnTo>
                      <a:pt x="403" y="1409"/>
                    </a:lnTo>
                    <a:lnTo>
                      <a:pt x="399" y="1404"/>
                    </a:lnTo>
                    <a:lnTo>
                      <a:pt x="396" y="1399"/>
                    </a:lnTo>
                    <a:lnTo>
                      <a:pt x="394" y="1394"/>
                    </a:lnTo>
                    <a:lnTo>
                      <a:pt x="393" y="1388"/>
                    </a:lnTo>
                    <a:lnTo>
                      <a:pt x="391" y="1382"/>
                    </a:lnTo>
                    <a:lnTo>
                      <a:pt x="390" y="1377"/>
                    </a:lnTo>
                    <a:lnTo>
                      <a:pt x="390" y="1370"/>
                    </a:lnTo>
                    <a:lnTo>
                      <a:pt x="389" y="1358"/>
                    </a:lnTo>
                    <a:lnTo>
                      <a:pt x="353" y="784"/>
                    </a:lnTo>
                    <a:lnTo>
                      <a:pt x="353" y="781"/>
                    </a:lnTo>
                    <a:lnTo>
                      <a:pt x="318" y="1349"/>
                    </a:lnTo>
                    <a:lnTo>
                      <a:pt x="317" y="1365"/>
                    </a:lnTo>
                    <a:lnTo>
                      <a:pt x="317" y="1370"/>
                    </a:lnTo>
                    <a:lnTo>
                      <a:pt x="315" y="1377"/>
                    </a:lnTo>
                    <a:lnTo>
                      <a:pt x="313" y="1382"/>
                    </a:lnTo>
                    <a:lnTo>
                      <a:pt x="312" y="1388"/>
                    </a:lnTo>
                    <a:lnTo>
                      <a:pt x="308" y="1393"/>
                    </a:lnTo>
                    <a:lnTo>
                      <a:pt x="305" y="1398"/>
                    </a:lnTo>
                    <a:lnTo>
                      <a:pt x="302" y="1403"/>
                    </a:lnTo>
                    <a:lnTo>
                      <a:pt x="298" y="1408"/>
                    </a:lnTo>
                    <a:lnTo>
                      <a:pt x="293" y="1411"/>
                    </a:lnTo>
                    <a:lnTo>
                      <a:pt x="289" y="1415"/>
                    </a:lnTo>
                    <a:lnTo>
                      <a:pt x="284" y="1418"/>
                    </a:lnTo>
                    <a:lnTo>
                      <a:pt x="279" y="1421"/>
                    </a:lnTo>
                    <a:lnTo>
                      <a:pt x="274" y="1424"/>
                    </a:lnTo>
                    <a:lnTo>
                      <a:pt x="268" y="1425"/>
                    </a:lnTo>
                    <a:lnTo>
                      <a:pt x="263" y="1426"/>
                    </a:lnTo>
                    <a:lnTo>
                      <a:pt x="257" y="1428"/>
                    </a:lnTo>
                    <a:lnTo>
                      <a:pt x="252" y="1428"/>
                    </a:lnTo>
                    <a:lnTo>
                      <a:pt x="246" y="1428"/>
                    </a:lnTo>
                    <a:lnTo>
                      <a:pt x="239" y="1426"/>
                    </a:lnTo>
                    <a:lnTo>
                      <a:pt x="234" y="1425"/>
                    </a:lnTo>
                    <a:lnTo>
                      <a:pt x="228" y="1424"/>
                    </a:lnTo>
                    <a:lnTo>
                      <a:pt x="223" y="1421"/>
                    </a:lnTo>
                    <a:lnTo>
                      <a:pt x="218" y="1418"/>
                    </a:lnTo>
                    <a:lnTo>
                      <a:pt x="213" y="1415"/>
                    </a:lnTo>
                    <a:lnTo>
                      <a:pt x="210" y="1411"/>
                    </a:lnTo>
                    <a:lnTo>
                      <a:pt x="205" y="1408"/>
                    </a:lnTo>
                    <a:lnTo>
                      <a:pt x="201" y="1403"/>
                    </a:lnTo>
                    <a:lnTo>
                      <a:pt x="197" y="1398"/>
                    </a:lnTo>
                    <a:lnTo>
                      <a:pt x="193" y="1393"/>
                    </a:lnTo>
                    <a:lnTo>
                      <a:pt x="191" y="1388"/>
                    </a:lnTo>
                    <a:lnTo>
                      <a:pt x="188" y="1383"/>
                    </a:lnTo>
                    <a:lnTo>
                      <a:pt x="187" y="1375"/>
                    </a:lnTo>
                    <a:lnTo>
                      <a:pt x="187" y="1370"/>
                    </a:lnTo>
                    <a:lnTo>
                      <a:pt x="187" y="216"/>
                    </a:lnTo>
                    <a:lnTo>
                      <a:pt x="104" y="586"/>
                    </a:lnTo>
                    <a:lnTo>
                      <a:pt x="101" y="599"/>
                    </a:lnTo>
                    <a:lnTo>
                      <a:pt x="100" y="604"/>
                    </a:lnTo>
                    <a:lnTo>
                      <a:pt x="98" y="608"/>
                    </a:lnTo>
                    <a:lnTo>
                      <a:pt x="96" y="612"/>
                    </a:lnTo>
                    <a:lnTo>
                      <a:pt x="93" y="616"/>
                    </a:lnTo>
                    <a:lnTo>
                      <a:pt x="90" y="619"/>
                    </a:lnTo>
                    <a:lnTo>
                      <a:pt x="88" y="623"/>
                    </a:lnTo>
                    <a:lnTo>
                      <a:pt x="84" y="627"/>
                    </a:lnTo>
                    <a:lnTo>
                      <a:pt x="80" y="629"/>
                    </a:lnTo>
                    <a:lnTo>
                      <a:pt x="76" y="632"/>
                    </a:lnTo>
                    <a:lnTo>
                      <a:pt x="73" y="633"/>
                    </a:lnTo>
                    <a:lnTo>
                      <a:pt x="69" y="636"/>
                    </a:lnTo>
                    <a:lnTo>
                      <a:pt x="65" y="637"/>
                    </a:lnTo>
                    <a:lnTo>
                      <a:pt x="60" y="638"/>
                    </a:lnTo>
                    <a:lnTo>
                      <a:pt x="56" y="638"/>
                    </a:lnTo>
                    <a:lnTo>
                      <a:pt x="51" y="639"/>
                    </a:lnTo>
                    <a:lnTo>
                      <a:pt x="46" y="638"/>
                    </a:lnTo>
                    <a:lnTo>
                      <a:pt x="43" y="638"/>
                    </a:lnTo>
                    <a:lnTo>
                      <a:pt x="38" y="637"/>
                    </a:lnTo>
                    <a:lnTo>
                      <a:pt x="34" y="636"/>
                    </a:lnTo>
                    <a:lnTo>
                      <a:pt x="30" y="633"/>
                    </a:lnTo>
                    <a:lnTo>
                      <a:pt x="25" y="632"/>
                    </a:lnTo>
                    <a:lnTo>
                      <a:pt x="22" y="629"/>
                    </a:lnTo>
                    <a:lnTo>
                      <a:pt x="19" y="627"/>
                    </a:lnTo>
                    <a:lnTo>
                      <a:pt x="15" y="623"/>
                    </a:lnTo>
                    <a:lnTo>
                      <a:pt x="12" y="619"/>
                    </a:lnTo>
                    <a:lnTo>
                      <a:pt x="10" y="616"/>
                    </a:lnTo>
                    <a:lnTo>
                      <a:pt x="7" y="612"/>
                    </a:lnTo>
                    <a:lnTo>
                      <a:pt x="5" y="608"/>
                    </a:lnTo>
                    <a:lnTo>
                      <a:pt x="3" y="604"/>
                    </a:lnTo>
                    <a:lnTo>
                      <a:pt x="3" y="599"/>
                    </a:lnTo>
                    <a:lnTo>
                      <a:pt x="2" y="596"/>
                    </a:lnTo>
                    <a:lnTo>
                      <a:pt x="0" y="591"/>
                    </a:lnTo>
                    <a:lnTo>
                      <a:pt x="2" y="586"/>
                    </a:lnTo>
                    <a:lnTo>
                      <a:pt x="101" y="61"/>
                    </a:lnTo>
                    <a:lnTo>
                      <a:pt x="106" y="49"/>
                    </a:lnTo>
                    <a:lnTo>
                      <a:pt x="111" y="40"/>
                    </a:lnTo>
                    <a:lnTo>
                      <a:pt x="114" y="37"/>
                    </a:lnTo>
                    <a:lnTo>
                      <a:pt x="117" y="29"/>
                    </a:lnTo>
                    <a:lnTo>
                      <a:pt x="124" y="23"/>
                    </a:lnTo>
                    <a:lnTo>
                      <a:pt x="137" y="12"/>
                    </a:lnTo>
                    <a:lnTo>
                      <a:pt x="146" y="5"/>
                    </a:lnTo>
                    <a:lnTo>
                      <a:pt x="157" y="2"/>
                    </a:lnTo>
                    <a:lnTo>
                      <a:pt x="167" y="0"/>
                    </a:lnTo>
                    <a:lnTo>
                      <a:pt x="537" y="0"/>
                    </a:lnTo>
                    <a:close/>
                  </a:path>
                </a:pathLst>
              </a:custGeom>
              <a:solidFill>
                <a:schemeClr val="accent2"/>
              </a:solidFill>
              <a:ln w="0">
                <a:solidFill>
                  <a:srgbClr val="000000"/>
                </a:solidFill>
                <a:prstDash val="solid"/>
                <a:round/>
                <a:headEnd/>
                <a:tailEnd/>
              </a:ln>
            </p:spPr>
            <p:txBody>
              <a:bodyPr/>
              <a:lstStyle/>
              <a:p>
                <a:endParaRPr lang="en-US" sz="1600"/>
              </a:p>
            </p:txBody>
          </p:sp>
          <p:sp>
            <p:nvSpPr>
              <p:cNvPr id="10" name="Freeform 10"/>
              <p:cNvSpPr>
                <a:spLocks/>
              </p:cNvSpPr>
              <p:nvPr/>
            </p:nvSpPr>
            <p:spPr bwMode="auto">
              <a:xfrm>
                <a:off x="3063" y="1570"/>
                <a:ext cx="71" cy="93"/>
              </a:xfrm>
              <a:custGeom>
                <a:avLst/>
                <a:gdLst>
                  <a:gd name="T0" fmla="*/ 0 w 286"/>
                  <a:gd name="T1" fmla="*/ 0 h 292"/>
                  <a:gd name="T2" fmla="*/ 0 w 286"/>
                  <a:gd name="T3" fmla="*/ 0 h 292"/>
                  <a:gd name="T4" fmla="*/ 0 w 286"/>
                  <a:gd name="T5" fmla="*/ 0 h 292"/>
                  <a:gd name="T6" fmla="*/ 0 w 286"/>
                  <a:gd name="T7" fmla="*/ 0 h 292"/>
                  <a:gd name="T8" fmla="*/ 0 w 286"/>
                  <a:gd name="T9" fmla="*/ 0 h 292"/>
                  <a:gd name="T10" fmla="*/ 0 w 286"/>
                  <a:gd name="T11" fmla="*/ 0 h 292"/>
                  <a:gd name="T12" fmla="*/ 0 w 286"/>
                  <a:gd name="T13" fmla="*/ 0 h 292"/>
                  <a:gd name="T14" fmla="*/ 0 w 286"/>
                  <a:gd name="T15" fmla="*/ 0 h 292"/>
                  <a:gd name="T16" fmla="*/ 0 w 286"/>
                  <a:gd name="T17" fmla="*/ 0 h 292"/>
                  <a:gd name="T18" fmla="*/ 0 w 286"/>
                  <a:gd name="T19" fmla="*/ 0 h 292"/>
                  <a:gd name="T20" fmla="*/ 0 w 286"/>
                  <a:gd name="T21" fmla="*/ 0 h 292"/>
                  <a:gd name="T22" fmla="*/ 0 w 286"/>
                  <a:gd name="T23" fmla="*/ 0 h 292"/>
                  <a:gd name="T24" fmla="*/ 0 w 286"/>
                  <a:gd name="T25" fmla="*/ 0 h 292"/>
                  <a:gd name="T26" fmla="*/ 0 w 286"/>
                  <a:gd name="T27" fmla="*/ 0 h 292"/>
                  <a:gd name="T28" fmla="*/ 0 w 286"/>
                  <a:gd name="T29" fmla="*/ 0 h 292"/>
                  <a:gd name="T30" fmla="*/ 0 w 286"/>
                  <a:gd name="T31" fmla="*/ 0 h 292"/>
                  <a:gd name="T32" fmla="*/ 0 w 286"/>
                  <a:gd name="T33" fmla="*/ 0 h 29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6"/>
                  <a:gd name="T52" fmla="*/ 0 h 292"/>
                  <a:gd name="T53" fmla="*/ 286 w 286"/>
                  <a:gd name="T54" fmla="*/ 292 h 29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6" h="292">
                    <a:moveTo>
                      <a:pt x="286" y="146"/>
                    </a:moveTo>
                    <a:lnTo>
                      <a:pt x="275" y="89"/>
                    </a:lnTo>
                    <a:lnTo>
                      <a:pt x="244" y="42"/>
                    </a:lnTo>
                    <a:lnTo>
                      <a:pt x="199" y="11"/>
                    </a:lnTo>
                    <a:lnTo>
                      <a:pt x="143" y="0"/>
                    </a:lnTo>
                    <a:lnTo>
                      <a:pt x="87" y="11"/>
                    </a:lnTo>
                    <a:lnTo>
                      <a:pt x="42" y="42"/>
                    </a:lnTo>
                    <a:lnTo>
                      <a:pt x="11" y="89"/>
                    </a:lnTo>
                    <a:lnTo>
                      <a:pt x="0" y="146"/>
                    </a:lnTo>
                    <a:lnTo>
                      <a:pt x="11" y="203"/>
                    </a:lnTo>
                    <a:lnTo>
                      <a:pt x="42" y="249"/>
                    </a:lnTo>
                    <a:lnTo>
                      <a:pt x="87" y="280"/>
                    </a:lnTo>
                    <a:lnTo>
                      <a:pt x="143" y="292"/>
                    </a:lnTo>
                    <a:lnTo>
                      <a:pt x="199" y="280"/>
                    </a:lnTo>
                    <a:lnTo>
                      <a:pt x="244" y="249"/>
                    </a:lnTo>
                    <a:lnTo>
                      <a:pt x="275" y="203"/>
                    </a:lnTo>
                    <a:lnTo>
                      <a:pt x="286" y="146"/>
                    </a:lnTo>
                    <a:close/>
                  </a:path>
                </a:pathLst>
              </a:custGeom>
              <a:solidFill>
                <a:schemeClr val="bg1"/>
              </a:solidFill>
              <a:ln w="0">
                <a:solidFill>
                  <a:srgbClr val="000000"/>
                </a:solidFill>
                <a:prstDash val="solid"/>
                <a:round/>
                <a:headEnd/>
                <a:tailEnd/>
              </a:ln>
            </p:spPr>
            <p:txBody>
              <a:bodyPr/>
              <a:lstStyle/>
              <a:p>
                <a:endParaRPr lang="en-US" sz="1600"/>
              </a:p>
            </p:txBody>
          </p:sp>
          <p:sp>
            <p:nvSpPr>
              <p:cNvPr id="11" name="Freeform 11"/>
              <p:cNvSpPr>
                <a:spLocks/>
              </p:cNvSpPr>
              <p:nvPr/>
            </p:nvSpPr>
            <p:spPr bwMode="auto">
              <a:xfrm>
                <a:off x="2693" y="2322"/>
                <a:ext cx="176" cy="457"/>
              </a:xfrm>
              <a:custGeom>
                <a:avLst/>
                <a:gdLst>
                  <a:gd name="T0" fmla="*/ 0 w 704"/>
                  <a:gd name="T1" fmla="*/ 0 h 1433"/>
                  <a:gd name="T2" fmla="*/ 0 w 704"/>
                  <a:gd name="T3" fmla="*/ 0 h 1433"/>
                  <a:gd name="T4" fmla="*/ 0 w 704"/>
                  <a:gd name="T5" fmla="*/ 0 h 1433"/>
                  <a:gd name="T6" fmla="*/ 0 w 704"/>
                  <a:gd name="T7" fmla="*/ 0 h 1433"/>
                  <a:gd name="T8" fmla="*/ 0 w 704"/>
                  <a:gd name="T9" fmla="*/ 0 h 1433"/>
                  <a:gd name="T10" fmla="*/ 0 w 704"/>
                  <a:gd name="T11" fmla="*/ 0 h 1433"/>
                  <a:gd name="T12" fmla="*/ 0 w 704"/>
                  <a:gd name="T13" fmla="*/ 0 h 1433"/>
                  <a:gd name="T14" fmla="*/ 0 w 704"/>
                  <a:gd name="T15" fmla="*/ 0 h 1433"/>
                  <a:gd name="T16" fmla="*/ 0 w 704"/>
                  <a:gd name="T17" fmla="*/ 0 h 1433"/>
                  <a:gd name="T18" fmla="*/ 0 w 704"/>
                  <a:gd name="T19" fmla="*/ 0 h 1433"/>
                  <a:gd name="T20" fmla="*/ 0 w 704"/>
                  <a:gd name="T21" fmla="*/ 0 h 1433"/>
                  <a:gd name="T22" fmla="*/ 0 w 704"/>
                  <a:gd name="T23" fmla="*/ 0 h 1433"/>
                  <a:gd name="T24" fmla="*/ 0 w 704"/>
                  <a:gd name="T25" fmla="*/ 0 h 1433"/>
                  <a:gd name="T26" fmla="*/ 0 w 704"/>
                  <a:gd name="T27" fmla="*/ 0 h 1433"/>
                  <a:gd name="T28" fmla="*/ 0 w 704"/>
                  <a:gd name="T29" fmla="*/ 0 h 1433"/>
                  <a:gd name="T30" fmla="*/ 0 w 704"/>
                  <a:gd name="T31" fmla="*/ 0 h 1433"/>
                  <a:gd name="T32" fmla="*/ 0 w 704"/>
                  <a:gd name="T33" fmla="*/ 0 h 1433"/>
                  <a:gd name="T34" fmla="*/ 0 w 704"/>
                  <a:gd name="T35" fmla="*/ 0 h 1433"/>
                  <a:gd name="T36" fmla="*/ 0 w 704"/>
                  <a:gd name="T37" fmla="*/ 0 h 1433"/>
                  <a:gd name="T38" fmla="*/ 0 w 704"/>
                  <a:gd name="T39" fmla="*/ 0 h 1433"/>
                  <a:gd name="T40" fmla="*/ 0 w 704"/>
                  <a:gd name="T41" fmla="*/ 0 h 1433"/>
                  <a:gd name="T42" fmla="*/ 0 w 704"/>
                  <a:gd name="T43" fmla="*/ 0 h 1433"/>
                  <a:gd name="T44" fmla="*/ 0 w 704"/>
                  <a:gd name="T45" fmla="*/ 0 h 1433"/>
                  <a:gd name="T46" fmla="*/ 0 w 704"/>
                  <a:gd name="T47" fmla="*/ 0 h 1433"/>
                  <a:gd name="T48" fmla="*/ 0 w 704"/>
                  <a:gd name="T49" fmla="*/ 0 h 1433"/>
                  <a:gd name="T50" fmla="*/ 0 w 704"/>
                  <a:gd name="T51" fmla="*/ 0 h 1433"/>
                  <a:gd name="T52" fmla="*/ 0 w 704"/>
                  <a:gd name="T53" fmla="*/ 0 h 1433"/>
                  <a:gd name="T54" fmla="*/ 0 w 704"/>
                  <a:gd name="T55" fmla="*/ 0 h 1433"/>
                  <a:gd name="T56" fmla="*/ 0 w 704"/>
                  <a:gd name="T57" fmla="*/ 0 h 1433"/>
                  <a:gd name="T58" fmla="*/ 0 w 704"/>
                  <a:gd name="T59" fmla="*/ 0 h 1433"/>
                  <a:gd name="T60" fmla="*/ 0 w 704"/>
                  <a:gd name="T61" fmla="*/ 0 h 1433"/>
                  <a:gd name="T62" fmla="*/ 0 w 704"/>
                  <a:gd name="T63" fmla="*/ 0 h 1433"/>
                  <a:gd name="T64" fmla="*/ 0 w 704"/>
                  <a:gd name="T65" fmla="*/ 0 h 1433"/>
                  <a:gd name="T66" fmla="*/ 0 w 704"/>
                  <a:gd name="T67" fmla="*/ 0 h 1433"/>
                  <a:gd name="T68" fmla="*/ 0 w 704"/>
                  <a:gd name="T69" fmla="*/ 0 h 1433"/>
                  <a:gd name="T70" fmla="*/ 0 w 704"/>
                  <a:gd name="T71" fmla="*/ 0 h 1433"/>
                  <a:gd name="T72" fmla="*/ 0 w 704"/>
                  <a:gd name="T73" fmla="*/ 0 h 1433"/>
                  <a:gd name="T74" fmla="*/ 0 w 704"/>
                  <a:gd name="T75" fmla="*/ 0 h 1433"/>
                  <a:gd name="T76" fmla="*/ 0 w 704"/>
                  <a:gd name="T77" fmla="*/ 0 h 1433"/>
                  <a:gd name="T78" fmla="*/ 0 w 704"/>
                  <a:gd name="T79" fmla="*/ 0 h 1433"/>
                  <a:gd name="T80" fmla="*/ 0 w 704"/>
                  <a:gd name="T81" fmla="*/ 0 h 1433"/>
                  <a:gd name="T82" fmla="*/ 0 w 704"/>
                  <a:gd name="T83" fmla="*/ 0 h 1433"/>
                  <a:gd name="T84" fmla="*/ 0 w 704"/>
                  <a:gd name="T85" fmla="*/ 0 h 1433"/>
                  <a:gd name="T86" fmla="*/ 0 w 704"/>
                  <a:gd name="T87" fmla="*/ 0 h 1433"/>
                  <a:gd name="T88" fmla="*/ 0 w 704"/>
                  <a:gd name="T89" fmla="*/ 0 h 1433"/>
                  <a:gd name="T90" fmla="*/ 0 w 704"/>
                  <a:gd name="T91" fmla="*/ 0 h 1433"/>
                  <a:gd name="T92" fmla="*/ 0 w 704"/>
                  <a:gd name="T93" fmla="*/ 0 h 1433"/>
                  <a:gd name="T94" fmla="*/ 0 w 704"/>
                  <a:gd name="T95" fmla="*/ 0 h 1433"/>
                  <a:gd name="T96" fmla="*/ 0 w 704"/>
                  <a:gd name="T97" fmla="*/ 0 h 1433"/>
                  <a:gd name="T98" fmla="*/ 0 w 704"/>
                  <a:gd name="T99" fmla="*/ 0 h 1433"/>
                  <a:gd name="T100" fmla="*/ 0 w 704"/>
                  <a:gd name="T101" fmla="*/ 0 h 1433"/>
                  <a:gd name="T102" fmla="*/ 0 w 704"/>
                  <a:gd name="T103" fmla="*/ 0 h 1433"/>
                  <a:gd name="T104" fmla="*/ 0 w 704"/>
                  <a:gd name="T105" fmla="*/ 0 h 1433"/>
                  <a:gd name="T106" fmla="*/ 0 w 704"/>
                  <a:gd name="T107" fmla="*/ 0 h 1433"/>
                  <a:gd name="T108" fmla="*/ 0 w 704"/>
                  <a:gd name="T109" fmla="*/ 0 h 14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4"/>
                  <a:gd name="T166" fmla="*/ 0 h 1433"/>
                  <a:gd name="T167" fmla="*/ 704 w 704"/>
                  <a:gd name="T168" fmla="*/ 1433 h 14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4" h="1433">
                    <a:moveTo>
                      <a:pt x="536" y="0"/>
                    </a:moveTo>
                    <a:lnTo>
                      <a:pt x="549" y="2"/>
                    </a:lnTo>
                    <a:lnTo>
                      <a:pt x="560" y="9"/>
                    </a:lnTo>
                    <a:lnTo>
                      <a:pt x="569" y="15"/>
                    </a:lnTo>
                    <a:lnTo>
                      <a:pt x="581" y="27"/>
                    </a:lnTo>
                    <a:lnTo>
                      <a:pt x="586" y="35"/>
                    </a:lnTo>
                    <a:lnTo>
                      <a:pt x="592" y="42"/>
                    </a:lnTo>
                    <a:lnTo>
                      <a:pt x="594" y="46"/>
                    </a:lnTo>
                    <a:lnTo>
                      <a:pt x="597" y="53"/>
                    </a:lnTo>
                    <a:lnTo>
                      <a:pt x="604" y="67"/>
                    </a:lnTo>
                    <a:lnTo>
                      <a:pt x="704" y="591"/>
                    </a:lnTo>
                    <a:lnTo>
                      <a:pt x="704" y="595"/>
                    </a:lnTo>
                    <a:lnTo>
                      <a:pt x="703" y="601"/>
                    </a:lnTo>
                    <a:lnTo>
                      <a:pt x="702" y="605"/>
                    </a:lnTo>
                    <a:lnTo>
                      <a:pt x="701" y="609"/>
                    </a:lnTo>
                    <a:lnTo>
                      <a:pt x="699" y="614"/>
                    </a:lnTo>
                    <a:lnTo>
                      <a:pt x="697" y="618"/>
                    </a:lnTo>
                    <a:lnTo>
                      <a:pt x="694" y="621"/>
                    </a:lnTo>
                    <a:lnTo>
                      <a:pt x="693" y="625"/>
                    </a:lnTo>
                    <a:lnTo>
                      <a:pt x="690" y="629"/>
                    </a:lnTo>
                    <a:lnTo>
                      <a:pt x="686" y="631"/>
                    </a:lnTo>
                    <a:lnTo>
                      <a:pt x="682" y="634"/>
                    </a:lnTo>
                    <a:lnTo>
                      <a:pt x="678" y="636"/>
                    </a:lnTo>
                    <a:lnTo>
                      <a:pt x="675" y="639"/>
                    </a:lnTo>
                    <a:lnTo>
                      <a:pt x="671" y="641"/>
                    </a:lnTo>
                    <a:lnTo>
                      <a:pt x="666" y="643"/>
                    </a:lnTo>
                    <a:lnTo>
                      <a:pt x="662" y="644"/>
                    </a:lnTo>
                    <a:lnTo>
                      <a:pt x="657" y="644"/>
                    </a:lnTo>
                    <a:lnTo>
                      <a:pt x="653" y="644"/>
                    </a:lnTo>
                    <a:lnTo>
                      <a:pt x="648" y="644"/>
                    </a:lnTo>
                    <a:lnTo>
                      <a:pt x="645" y="644"/>
                    </a:lnTo>
                    <a:lnTo>
                      <a:pt x="640" y="643"/>
                    </a:lnTo>
                    <a:lnTo>
                      <a:pt x="636" y="641"/>
                    </a:lnTo>
                    <a:lnTo>
                      <a:pt x="631" y="639"/>
                    </a:lnTo>
                    <a:lnTo>
                      <a:pt x="627" y="636"/>
                    </a:lnTo>
                    <a:lnTo>
                      <a:pt x="624" y="634"/>
                    </a:lnTo>
                    <a:lnTo>
                      <a:pt x="621" y="631"/>
                    </a:lnTo>
                    <a:lnTo>
                      <a:pt x="617" y="629"/>
                    </a:lnTo>
                    <a:lnTo>
                      <a:pt x="615" y="625"/>
                    </a:lnTo>
                    <a:lnTo>
                      <a:pt x="611" y="621"/>
                    </a:lnTo>
                    <a:lnTo>
                      <a:pt x="609" y="618"/>
                    </a:lnTo>
                    <a:lnTo>
                      <a:pt x="607" y="614"/>
                    </a:lnTo>
                    <a:lnTo>
                      <a:pt x="606" y="609"/>
                    </a:lnTo>
                    <a:lnTo>
                      <a:pt x="605" y="605"/>
                    </a:lnTo>
                    <a:lnTo>
                      <a:pt x="601" y="591"/>
                    </a:lnTo>
                    <a:lnTo>
                      <a:pt x="521" y="220"/>
                    </a:lnTo>
                    <a:lnTo>
                      <a:pt x="521" y="1370"/>
                    </a:lnTo>
                    <a:lnTo>
                      <a:pt x="520" y="1376"/>
                    </a:lnTo>
                    <a:lnTo>
                      <a:pt x="519" y="1381"/>
                    </a:lnTo>
                    <a:lnTo>
                      <a:pt x="516" y="1387"/>
                    </a:lnTo>
                    <a:lnTo>
                      <a:pt x="514" y="1392"/>
                    </a:lnTo>
                    <a:lnTo>
                      <a:pt x="511" y="1398"/>
                    </a:lnTo>
                    <a:lnTo>
                      <a:pt x="508" y="1403"/>
                    </a:lnTo>
                    <a:lnTo>
                      <a:pt x="504" y="1408"/>
                    </a:lnTo>
                    <a:lnTo>
                      <a:pt x="500" y="1412"/>
                    </a:lnTo>
                    <a:lnTo>
                      <a:pt x="497" y="1417"/>
                    </a:lnTo>
                    <a:lnTo>
                      <a:pt x="492" y="1421"/>
                    </a:lnTo>
                    <a:lnTo>
                      <a:pt x="487" y="1423"/>
                    </a:lnTo>
                    <a:lnTo>
                      <a:pt x="482" y="1426"/>
                    </a:lnTo>
                    <a:lnTo>
                      <a:pt x="475" y="1428"/>
                    </a:lnTo>
                    <a:lnTo>
                      <a:pt x="470" y="1431"/>
                    </a:lnTo>
                    <a:lnTo>
                      <a:pt x="465" y="1432"/>
                    </a:lnTo>
                    <a:lnTo>
                      <a:pt x="459" y="1433"/>
                    </a:lnTo>
                    <a:lnTo>
                      <a:pt x="453" y="1433"/>
                    </a:lnTo>
                    <a:lnTo>
                      <a:pt x="448" y="1433"/>
                    </a:lnTo>
                    <a:lnTo>
                      <a:pt x="442" y="1432"/>
                    </a:lnTo>
                    <a:lnTo>
                      <a:pt x="436" y="1431"/>
                    </a:lnTo>
                    <a:lnTo>
                      <a:pt x="431" y="1428"/>
                    </a:lnTo>
                    <a:lnTo>
                      <a:pt x="426" y="1426"/>
                    </a:lnTo>
                    <a:lnTo>
                      <a:pt x="421" y="1423"/>
                    </a:lnTo>
                    <a:lnTo>
                      <a:pt x="416" y="1421"/>
                    </a:lnTo>
                    <a:lnTo>
                      <a:pt x="411" y="1417"/>
                    </a:lnTo>
                    <a:lnTo>
                      <a:pt x="406" y="1412"/>
                    </a:lnTo>
                    <a:lnTo>
                      <a:pt x="402" y="1408"/>
                    </a:lnTo>
                    <a:lnTo>
                      <a:pt x="398" y="1403"/>
                    </a:lnTo>
                    <a:lnTo>
                      <a:pt x="396" y="1398"/>
                    </a:lnTo>
                    <a:lnTo>
                      <a:pt x="393" y="1393"/>
                    </a:lnTo>
                    <a:lnTo>
                      <a:pt x="392" y="1387"/>
                    </a:lnTo>
                    <a:lnTo>
                      <a:pt x="391" y="1381"/>
                    </a:lnTo>
                    <a:lnTo>
                      <a:pt x="389" y="1376"/>
                    </a:lnTo>
                    <a:lnTo>
                      <a:pt x="389" y="1370"/>
                    </a:lnTo>
                    <a:lnTo>
                      <a:pt x="388" y="1357"/>
                    </a:lnTo>
                    <a:lnTo>
                      <a:pt x="352" y="783"/>
                    </a:lnTo>
                    <a:lnTo>
                      <a:pt x="352" y="781"/>
                    </a:lnTo>
                    <a:lnTo>
                      <a:pt x="317" y="1349"/>
                    </a:lnTo>
                    <a:lnTo>
                      <a:pt x="316" y="1365"/>
                    </a:lnTo>
                    <a:lnTo>
                      <a:pt x="316" y="1370"/>
                    </a:lnTo>
                    <a:lnTo>
                      <a:pt x="315" y="1376"/>
                    </a:lnTo>
                    <a:lnTo>
                      <a:pt x="312" y="1381"/>
                    </a:lnTo>
                    <a:lnTo>
                      <a:pt x="311" y="1387"/>
                    </a:lnTo>
                    <a:lnTo>
                      <a:pt x="307" y="1392"/>
                    </a:lnTo>
                    <a:lnTo>
                      <a:pt x="305" y="1397"/>
                    </a:lnTo>
                    <a:lnTo>
                      <a:pt x="301" y="1402"/>
                    </a:lnTo>
                    <a:lnTo>
                      <a:pt x="297" y="1407"/>
                    </a:lnTo>
                    <a:lnTo>
                      <a:pt x="292" y="1411"/>
                    </a:lnTo>
                    <a:lnTo>
                      <a:pt x="289" y="1415"/>
                    </a:lnTo>
                    <a:lnTo>
                      <a:pt x="284" y="1417"/>
                    </a:lnTo>
                    <a:lnTo>
                      <a:pt x="279" y="1421"/>
                    </a:lnTo>
                    <a:lnTo>
                      <a:pt x="274" y="1423"/>
                    </a:lnTo>
                    <a:lnTo>
                      <a:pt x="267" y="1425"/>
                    </a:lnTo>
                    <a:lnTo>
                      <a:pt x="262" y="1426"/>
                    </a:lnTo>
                    <a:lnTo>
                      <a:pt x="256" y="1427"/>
                    </a:lnTo>
                    <a:lnTo>
                      <a:pt x="251" y="1427"/>
                    </a:lnTo>
                    <a:lnTo>
                      <a:pt x="245" y="1427"/>
                    </a:lnTo>
                    <a:lnTo>
                      <a:pt x="239" y="1426"/>
                    </a:lnTo>
                    <a:lnTo>
                      <a:pt x="234" y="1425"/>
                    </a:lnTo>
                    <a:lnTo>
                      <a:pt x="228" y="1423"/>
                    </a:lnTo>
                    <a:lnTo>
                      <a:pt x="223" y="1421"/>
                    </a:lnTo>
                    <a:lnTo>
                      <a:pt x="218" y="1417"/>
                    </a:lnTo>
                    <a:lnTo>
                      <a:pt x="213" y="1415"/>
                    </a:lnTo>
                    <a:lnTo>
                      <a:pt x="209" y="1411"/>
                    </a:lnTo>
                    <a:lnTo>
                      <a:pt x="204" y="1407"/>
                    </a:lnTo>
                    <a:lnTo>
                      <a:pt x="200" y="1402"/>
                    </a:lnTo>
                    <a:lnTo>
                      <a:pt x="196" y="1397"/>
                    </a:lnTo>
                    <a:lnTo>
                      <a:pt x="193" y="1392"/>
                    </a:lnTo>
                    <a:lnTo>
                      <a:pt x="190" y="1387"/>
                    </a:lnTo>
                    <a:lnTo>
                      <a:pt x="188" y="1382"/>
                    </a:lnTo>
                    <a:lnTo>
                      <a:pt x="187" y="1375"/>
                    </a:lnTo>
                    <a:lnTo>
                      <a:pt x="187" y="1370"/>
                    </a:lnTo>
                    <a:lnTo>
                      <a:pt x="187" y="215"/>
                    </a:lnTo>
                    <a:lnTo>
                      <a:pt x="103" y="585"/>
                    </a:lnTo>
                    <a:lnTo>
                      <a:pt x="101" y="599"/>
                    </a:lnTo>
                    <a:lnTo>
                      <a:pt x="99" y="604"/>
                    </a:lnTo>
                    <a:lnTo>
                      <a:pt x="97" y="608"/>
                    </a:lnTo>
                    <a:lnTo>
                      <a:pt x="96" y="611"/>
                    </a:lnTo>
                    <a:lnTo>
                      <a:pt x="92" y="615"/>
                    </a:lnTo>
                    <a:lnTo>
                      <a:pt x="89" y="619"/>
                    </a:lnTo>
                    <a:lnTo>
                      <a:pt x="87" y="623"/>
                    </a:lnTo>
                    <a:lnTo>
                      <a:pt x="83" y="626"/>
                    </a:lnTo>
                    <a:lnTo>
                      <a:pt x="79" y="629"/>
                    </a:lnTo>
                    <a:lnTo>
                      <a:pt x="76" y="631"/>
                    </a:lnTo>
                    <a:lnTo>
                      <a:pt x="72" y="633"/>
                    </a:lnTo>
                    <a:lnTo>
                      <a:pt x="68" y="635"/>
                    </a:lnTo>
                    <a:lnTo>
                      <a:pt x="64" y="636"/>
                    </a:lnTo>
                    <a:lnTo>
                      <a:pt x="60" y="638"/>
                    </a:lnTo>
                    <a:lnTo>
                      <a:pt x="56" y="638"/>
                    </a:lnTo>
                    <a:lnTo>
                      <a:pt x="51" y="639"/>
                    </a:lnTo>
                    <a:lnTo>
                      <a:pt x="46" y="638"/>
                    </a:lnTo>
                    <a:lnTo>
                      <a:pt x="42" y="638"/>
                    </a:lnTo>
                    <a:lnTo>
                      <a:pt x="37" y="636"/>
                    </a:lnTo>
                    <a:lnTo>
                      <a:pt x="33" y="635"/>
                    </a:lnTo>
                    <a:lnTo>
                      <a:pt x="30" y="633"/>
                    </a:lnTo>
                    <a:lnTo>
                      <a:pt x="25" y="631"/>
                    </a:lnTo>
                    <a:lnTo>
                      <a:pt x="21" y="629"/>
                    </a:lnTo>
                    <a:lnTo>
                      <a:pt x="18" y="626"/>
                    </a:lnTo>
                    <a:lnTo>
                      <a:pt x="15" y="623"/>
                    </a:lnTo>
                    <a:lnTo>
                      <a:pt x="11" y="619"/>
                    </a:lnTo>
                    <a:lnTo>
                      <a:pt x="10" y="615"/>
                    </a:lnTo>
                    <a:lnTo>
                      <a:pt x="6" y="611"/>
                    </a:lnTo>
                    <a:lnTo>
                      <a:pt x="5" y="608"/>
                    </a:lnTo>
                    <a:lnTo>
                      <a:pt x="2" y="604"/>
                    </a:lnTo>
                    <a:lnTo>
                      <a:pt x="2" y="599"/>
                    </a:lnTo>
                    <a:lnTo>
                      <a:pt x="1" y="595"/>
                    </a:lnTo>
                    <a:lnTo>
                      <a:pt x="0" y="590"/>
                    </a:lnTo>
                    <a:lnTo>
                      <a:pt x="1" y="585"/>
                    </a:lnTo>
                    <a:lnTo>
                      <a:pt x="101" y="61"/>
                    </a:lnTo>
                    <a:lnTo>
                      <a:pt x="106" y="48"/>
                    </a:lnTo>
                    <a:lnTo>
                      <a:pt x="111" y="40"/>
                    </a:lnTo>
                    <a:lnTo>
                      <a:pt x="113" y="36"/>
                    </a:lnTo>
                    <a:lnTo>
                      <a:pt x="117" y="29"/>
                    </a:lnTo>
                    <a:lnTo>
                      <a:pt x="123" y="22"/>
                    </a:lnTo>
                    <a:lnTo>
                      <a:pt x="137" y="11"/>
                    </a:lnTo>
                    <a:lnTo>
                      <a:pt x="145" y="5"/>
                    </a:lnTo>
                    <a:lnTo>
                      <a:pt x="157" y="1"/>
                    </a:lnTo>
                    <a:lnTo>
                      <a:pt x="167" y="0"/>
                    </a:lnTo>
                    <a:lnTo>
                      <a:pt x="536" y="0"/>
                    </a:lnTo>
                    <a:close/>
                  </a:path>
                </a:pathLst>
              </a:custGeom>
              <a:solidFill>
                <a:schemeClr val="bg1"/>
              </a:solidFill>
              <a:ln w="0">
                <a:solidFill>
                  <a:srgbClr val="000000"/>
                </a:solidFill>
                <a:prstDash val="solid"/>
                <a:round/>
                <a:headEnd/>
                <a:tailEnd/>
              </a:ln>
            </p:spPr>
            <p:txBody>
              <a:bodyPr/>
              <a:lstStyle/>
              <a:p>
                <a:endParaRPr lang="en-US" sz="1600"/>
              </a:p>
            </p:txBody>
          </p:sp>
          <p:sp>
            <p:nvSpPr>
              <p:cNvPr id="12" name="Freeform 12"/>
              <p:cNvSpPr>
                <a:spLocks/>
              </p:cNvSpPr>
              <p:nvPr/>
            </p:nvSpPr>
            <p:spPr bwMode="auto">
              <a:xfrm>
                <a:off x="2743" y="2219"/>
                <a:ext cx="72" cy="93"/>
              </a:xfrm>
              <a:custGeom>
                <a:avLst/>
                <a:gdLst>
                  <a:gd name="T0" fmla="*/ 0 w 286"/>
                  <a:gd name="T1" fmla="*/ 0 h 291"/>
                  <a:gd name="T2" fmla="*/ 0 w 286"/>
                  <a:gd name="T3" fmla="*/ 0 h 291"/>
                  <a:gd name="T4" fmla="*/ 0 w 286"/>
                  <a:gd name="T5" fmla="*/ 0 h 291"/>
                  <a:gd name="T6" fmla="*/ 0 w 286"/>
                  <a:gd name="T7" fmla="*/ 0 h 291"/>
                  <a:gd name="T8" fmla="*/ 0 w 286"/>
                  <a:gd name="T9" fmla="*/ 0 h 291"/>
                  <a:gd name="T10" fmla="*/ 0 w 286"/>
                  <a:gd name="T11" fmla="*/ 0 h 291"/>
                  <a:gd name="T12" fmla="*/ 0 w 286"/>
                  <a:gd name="T13" fmla="*/ 0 h 291"/>
                  <a:gd name="T14" fmla="*/ 0 w 286"/>
                  <a:gd name="T15" fmla="*/ 0 h 291"/>
                  <a:gd name="T16" fmla="*/ 0 w 286"/>
                  <a:gd name="T17" fmla="*/ 0 h 291"/>
                  <a:gd name="T18" fmla="*/ 0 w 286"/>
                  <a:gd name="T19" fmla="*/ 0 h 291"/>
                  <a:gd name="T20" fmla="*/ 0 w 286"/>
                  <a:gd name="T21" fmla="*/ 0 h 291"/>
                  <a:gd name="T22" fmla="*/ 0 w 286"/>
                  <a:gd name="T23" fmla="*/ 0 h 291"/>
                  <a:gd name="T24" fmla="*/ 0 w 286"/>
                  <a:gd name="T25" fmla="*/ 0 h 291"/>
                  <a:gd name="T26" fmla="*/ 0 w 286"/>
                  <a:gd name="T27" fmla="*/ 0 h 291"/>
                  <a:gd name="T28" fmla="*/ 0 w 286"/>
                  <a:gd name="T29" fmla="*/ 0 h 291"/>
                  <a:gd name="T30" fmla="*/ 0 w 286"/>
                  <a:gd name="T31" fmla="*/ 0 h 291"/>
                  <a:gd name="T32" fmla="*/ 0 w 286"/>
                  <a:gd name="T33" fmla="*/ 0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6"/>
                  <a:gd name="T52" fmla="*/ 0 h 291"/>
                  <a:gd name="T53" fmla="*/ 286 w 286"/>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6" h="291">
                    <a:moveTo>
                      <a:pt x="286" y="146"/>
                    </a:moveTo>
                    <a:lnTo>
                      <a:pt x="275" y="88"/>
                    </a:lnTo>
                    <a:lnTo>
                      <a:pt x="244" y="42"/>
                    </a:lnTo>
                    <a:lnTo>
                      <a:pt x="199" y="11"/>
                    </a:lnTo>
                    <a:lnTo>
                      <a:pt x="143" y="0"/>
                    </a:lnTo>
                    <a:lnTo>
                      <a:pt x="87" y="11"/>
                    </a:lnTo>
                    <a:lnTo>
                      <a:pt x="42" y="42"/>
                    </a:lnTo>
                    <a:lnTo>
                      <a:pt x="11" y="88"/>
                    </a:lnTo>
                    <a:lnTo>
                      <a:pt x="0" y="146"/>
                    </a:lnTo>
                    <a:lnTo>
                      <a:pt x="11" y="203"/>
                    </a:lnTo>
                    <a:lnTo>
                      <a:pt x="42" y="249"/>
                    </a:lnTo>
                    <a:lnTo>
                      <a:pt x="87" y="280"/>
                    </a:lnTo>
                    <a:lnTo>
                      <a:pt x="143" y="291"/>
                    </a:lnTo>
                    <a:lnTo>
                      <a:pt x="199" y="280"/>
                    </a:lnTo>
                    <a:lnTo>
                      <a:pt x="244" y="249"/>
                    </a:lnTo>
                    <a:lnTo>
                      <a:pt x="275" y="203"/>
                    </a:lnTo>
                    <a:lnTo>
                      <a:pt x="286" y="146"/>
                    </a:lnTo>
                    <a:close/>
                  </a:path>
                </a:pathLst>
              </a:custGeom>
              <a:solidFill>
                <a:schemeClr val="bg1"/>
              </a:solidFill>
              <a:ln w="0">
                <a:solidFill>
                  <a:srgbClr val="000000"/>
                </a:solidFill>
                <a:prstDash val="solid"/>
                <a:round/>
                <a:headEnd/>
                <a:tailEnd/>
              </a:ln>
            </p:spPr>
            <p:txBody>
              <a:bodyPr/>
              <a:lstStyle/>
              <a:p>
                <a:endParaRPr lang="en-US" sz="1600"/>
              </a:p>
            </p:txBody>
          </p:sp>
          <p:sp>
            <p:nvSpPr>
              <p:cNvPr id="13" name="Freeform 13"/>
              <p:cNvSpPr>
                <a:spLocks/>
              </p:cNvSpPr>
              <p:nvPr/>
            </p:nvSpPr>
            <p:spPr bwMode="auto">
              <a:xfrm>
                <a:off x="2901" y="2330"/>
                <a:ext cx="176" cy="456"/>
              </a:xfrm>
              <a:custGeom>
                <a:avLst/>
                <a:gdLst>
                  <a:gd name="T0" fmla="*/ 0 w 705"/>
                  <a:gd name="T1" fmla="*/ 0 h 1433"/>
                  <a:gd name="T2" fmla="*/ 0 w 705"/>
                  <a:gd name="T3" fmla="*/ 0 h 1433"/>
                  <a:gd name="T4" fmla="*/ 0 w 705"/>
                  <a:gd name="T5" fmla="*/ 0 h 1433"/>
                  <a:gd name="T6" fmla="*/ 0 w 705"/>
                  <a:gd name="T7" fmla="*/ 0 h 1433"/>
                  <a:gd name="T8" fmla="*/ 0 w 705"/>
                  <a:gd name="T9" fmla="*/ 0 h 1433"/>
                  <a:gd name="T10" fmla="*/ 0 w 705"/>
                  <a:gd name="T11" fmla="*/ 0 h 1433"/>
                  <a:gd name="T12" fmla="*/ 0 w 705"/>
                  <a:gd name="T13" fmla="*/ 0 h 1433"/>
                  <a:gd name="T14" fmla="*/ 0 w 705"/>
                  <a:gd name="T15" fmla="*/ 0 h 1433"/>
                  <a:gd name="T16" fmla="*/ 0 w 705"/>
                  <a:gd name="T17" fmla="*/ 0 h 1433"/>
                  <a:gd name="T18" fmla="*/ 0 w 705"/>
                  <a:gd name="T19" fmla="*/ 0 h 1433"/>
                  <a:gd name="T20" fmla="*/ 0 w 705"/>
                  <a:gd name="T21" fmla="*/ 0 h 1433"/>
                  <a:gd name="T22" fmla="*/ 0 w 705"/>
                  <a:gd name="T23" fmla="*/ 0 h 1433"/>
                  <a:gd name="T24" fmla="*/ 0 w 705"/>
                  <a:gd name="T25" fmla="*/ 0 h 1433"/>
                  <a:gd name="T26" fmla="*/ 0 w 705"/>
                  <a:gd name="T27" fmla="*/ 0 h 1433"/>
                  <a:gd name="T28" fmla="*/ 0 w 705"/>
                  <a:gd name="T29" fmla="*/ 0 h 1433"/>
                  <a:gd name="T30" fmla="*/ 0 w 705"/>
                  <a:gd name="T31" fmla="*/ 0 h 1433"/>
                  <a:gd name="T32" fmla="*/ 0 w 705"/>
                  <a:gd name="T33" fmla="*/ 0 h 1433"/>
                  <a:gd name="T34" fmla="*/ 0 w 705"/>
                  <a:gd name="T35" fmla="*/ 0 h 1433"/>
                  <a:gd name="T36" fmla="*/ 0 w 705"/>
                  <a:gd name="T37" fmla="*/ 0 h 1433"/>
                  <a:gd name="T38" fmla="*/ 0 w 705"/>
                  <a:gd name="T39" fmla="*/ 0 h 1433"/>
                  <a:gd name="T40" fmla="*/ 0 w 705"/>
                  <a:gd name="T41" fmla="*/ 0 h 1433"/>
                  <a:gd name="T42" fmla="*/ 0 w 705"/>
                  <a:gd name="T43" fmla="*/ 0 h 1433"/>
                  <a:gd name="T44" fmla="*/ 0 w 705"/>
                  <a:gd name="T45" fmla="*/ 0 h 1433"/>
                  <a:gd name="T46" fmla="*/ 0 w 705"/>
                  <a:gd name="T47" fmla="*/ 0 h 1433"/>
                  <a:gd name="T48" fmla="*/ 0 w 705"/>
                  <a:gd name="T49" fmla="*/ 0 h 1433"/>
                  <a:gd name="T50" fmla="*/ 0 w 705"/>
                  <a:gd name="T51" fmla="*/ 0 h 1433"/>
                  <a:gd name="T52" fmla="*/ 0 w 705"/>
                  <a:gd name="T53" fmla="*/ 0 h 1433"/>
                  <a:gd name="T54" fmla="*/ 0 w 705"/>
                  <a:gd name="T55" fmla="*/ 0 h 1433"/>
                  <a:gd name="T56" fmla="*/ 0 w 705"/>
                  <a:gd name="T57" fmla="*/ 0 h 1433"/>
                  <a:gd name="T58" fmla="*/ 0 w 705"/>
                  <a:gd name="T59" fmla="*/ 0 h 1433"/>
                  <a:gd name="T60" fmla="*/ 0 w 705"/>
                  <a:gd name="T61" fmla="*/ 0 h 1433"/>
                  <a:gd name="T62" fmla="*/ 0 w 705"/>
                  <a:gd name="T63" fmla="*/ 0 h 1433"/>
                  <a:gd name="T64" fmla="*/ 0 w 705"/>
                  <a:gd name="T65" fmla="*/ 0 h 1433"/>
                  <a:gd name="T66" fmla="*/ 0 w 705"/>
                  <a:gd name="T67" fmla="*/ 0 h 1433"/>
                  <a:gd name="T68" fmla="*/ 0 w 705"/>
                  <a:gd name="T69" fmla="*/ 0 h 1433"/>
                  <a:gd name="T70" fmla="*/ 0 w 705"/>
                  <a:gd name="T71" fmla="*/ 0 h 1433"/>
                  <a:gd name="T72" fmla="*/ 0 w 705"/>
                  <a:gd name="T73" fmla="*/ 0 h 1433"/>
                  <a:gd name="T74" fmla="*/ 0 w 705"/>
                  <a:gd name="T75" fmla="*/ 0 h 1433"/>
                  <a:gd name="T76" fmla="*/ 0 w 705"/>
                  <a:gd name="T77" fmla="*/ 0 h 1433"/>
                  <a:gd name="T78" fmla="*/ 0 w 705"/>
                  <a:gd name="T79" fmla="*/ 0 h 1433"/>
                  <a:gd name="T80" fmla="*/ 0 w 705"/>
                  <a:gd name="T81" fmla="*/ 0 h 1433"/>
                  <a:gd name="T82" fmla="*/ 0 w 705"/>
                  <a:gd name="T83" fmla="*/ 0 h 1433"/>
                  <a:gd name="T84" fmla="*/ 0 w 705"/>
                  <a:gd name="T85" fmla="*/ 0 h 1433"/>
                  <a:gd name="T86" fmla="*/ 0 w 705"/>
                  <a:gd name="T87" fmla="*/ 0 h 1433"/>
                  <a:gd name="T88" fmla="*/ 0 w 705"/>
                  <a:gd name="T89" fmla="*/ 0 h 1433"/>
                  <a:gd name="T90" fmla="*/ 0 w 705"/>
                  <a:gd name="T91" fmla="*/ 0 h 1433"/>
                  <a:gd name="T92" fmla="*/ 0 w 705"/>
                  <a:gd name="T93" fmla="*/ 0 h 1433"/>
                  <a:gd name="T94" fmla="*/ 0 w 705"/>
                  <a:gd name="T95" fmla="*/ 0 h 1433"/>
                  <a:gd name="T96" fmla="*/ 0 w 705"/>
                  <a:gd name="T97" fmla="*/ 0 h 1433"/>
                  <a:gd name="T98" fmla="*/ 0 w 705"/>
                  <a:gd name="T99" fmla="*/ 0 h 1433"/>
                  <a:gd name="T100" fmla="*/ 0 w 705"/>
                  <a:gd name="T101" fmla="*/ 0 h 1433"/>
                  <a:gd name="T102" fmla="*/ 0 w 705"/>
                  <a:gd name="T103" fmla="*/ 0 h 1433"/>
                  <a:gd name="T104" fmla="*/ 0 w 705"/>
                  <a:gd name="T105" fmla="*/ 0 h 1433"/>
                  <a:gd name="T106" fmla="*/ 0 w 705"/>
                  <a:gd name="T107" fmla="*/ 0 h 1433"/>
                  <a:gd name="T108" fmla="*/ 0 w 705"/>
                  <a:gd name="T109" fmla="*/ 0 h 14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5"/>
                  <a:gd name="T166" fmla="*/ 0 h 1433"/>
                  <a:gd name="T167" fmla="*/ 705 w 705"/>
                  <a:gd name="T168" fmla="*/ 1433 h 14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5" h="1433">
                    <a:moveTo>
                      <a:pt x="537" y="0"/>
                    </a:moveTo>
                    <a:lnTo>
                      <a:pt x="550" y="2"/>
                    </a:lnTo>
                    <a:lnTo>
                      <a:pt x="561" y="8"/>
                    </a:lnTo>
                    <a:lnTo>
                      <a:pt x="569" y="14"/>
                    </a:lnTo>
                    <a:lnTo>
                      <a:pt x="582" y="27"/>
                    </a:lnTo>
                    <a:lnTo>
                      <a:pt x="587" y="34"/>
                    </a:lnTo>
                    <a:lnTo>
                      <a:pt x="593" y="42"/>
                    </a:lnTo>
                    <a:lnTo>
                      <a:pt x="594" y="46"/>
                    </a:lnTo>
                    <a:lnTo>
                      <a:pt x="598" y="53"/>
                    </a:lnTo>
                    <a:lnTo>
                      <a:pt x="604" y="67"/>
                    </a:lnTo>
                    <a:lnTo>
                      <a:pt x="705" y="591"/>
                    </a:lnTo>
                    <a:lnTo>
                      <a:pt x="705" y="595"/>
                    </a:lnTo>
                    <a:lnTo>
                      <a:pt x="704" y="601"/>
                    </a:lnTo>
                    <a:lnTo>
                      <a:pt x="703" y="605"/>
                    </a:lnTo>
                    <a:lnTo>
                      <a:pt x="701" y="609"/>
                    </a:lnTo>
                    <a:lnTo>
                      <a:pt x="700" y="614"/>
                    </a:lnTo>
                    <a:lnTo>
                      <a:pt x="698" y="617"/>
                    </a:lnTo>
                    <a:lnTo>
                      <a:pt x="695" y="621"/>
                    </a:lnTo>
                    <a:lnTo>
                      <a:pt x="694" y="625"/>
                    </a:lnTo>
                    <a:lnTo>
                      <a:pt x="690" y="628"/>
                    </a:lnTo>
                    <a:lnTo>
                      <a:pt x="686" y="631"/>
                    </a:lnTo>
                    <a:lnTo>
                      <a:pt x="683" y="633"/>
                    </a:lnTo>
                    <a:lnTo>
                      <a:pt x="679" y="636"/>
                    </a:lnTo>
                    <a:lnTo>
                      <a:pt x="675" y="638"/>
                    </a:lnTo>
                    <a:lnTo>
                      <a:pt x="672" y="641"/>
                    </a:lnTo>
                    <a:lnTo>
                      <a:pt x="667" y="642"/>
                    </a:lnTo>
                    <a:lnTo>
                      <a:pt x="663" y="643"/>
                    </a:lnTo>
                    <a:lnTo>
                      <a:pt x="658" y="643"/>
                    </a:lnTo>
                    <a:lnTo>
                      <a:pt x="654" y="643"/>
                    </a:lnTo>
                    <a:lnTo>
                      <a:pt x="649" y="643"/>
                    </a:lnTo>
                    <a:lnTo>
                      <a:pt x="645" y="643"/>
                    </a:lnTo>
                    <a:lnTo>
                      <a:pt x="640" y="642"/>
                    </a:lnTo>
                    <a:lnTo>
                      <a:pt x="637" y="641"/>
                    </a:lnTo>
                    <a:lnTo>
                      <a:pt x="632" y="638"/>
                    </a:lnTo>
                    <a:lnTo>
                      <a:pt x="628" y="636"/>
                    </a:lnTo>
                    <a:lnTo>
                      <a:pt x="624" y="633"/>
                    </a:lnTo>
                    <a:lnTo>
                      <a:pt x="622" y="631"/>
                    </a:lnTo>
                    <a:lnTo>
                      <a:pt x="618" y="628"/>
                    </a:lnTo>
                    <a:lnTo>
                      <a:pt x="616" y="625"/>
                    </a:lnTo>
                    <a:lnTo>
                      <a:pt x="612" y="621"/>
                    </a:lnTo>
                    <a:lnTo>
                      <a:pt x="609" y="617"/>
                    </a:lnTo>
                    <a:lnTo>
                      <a:pt x="608" y="614"/>
                    </a:lnTo>
                    <a:lnTo>
                      <a:pt x="607" y="609"/>
                    </a:lnTo>
                    <a:lnTo>
                      <a:pt x="606" y="605"/>
                    </a:lnTo>
                    <a:lnTo>
                      <a:pt x="602" y="591"/>
                    </a:lnTo>
                    <a:lnTo>
                      <a:pt x="522" y="220"/>
                    </a:lnTo>
                    <a:lnTo>
                      <a:pt x="522" y="1369"/>
                    </a:lnTo>
                    <a:lnTo>
                      <a:pt x="521" y="1376"/>
                    </a:lnTo>
                    <a:lnTo>
                      <a:pt x="520" y="1381"/>
                    </a:lnTo>
                    <a:lnTo>
                      <a:pt x="517" y="1387"/>
                    </a:lnTo>
                    <a:lnTo>
                      <a:pt x="515" y="1392"/>
                    </a:lnTo>
                    <a:lnTo>
                      <a:pt x="512" y="1398"/>
                    </a:lnTo>
                    <a:lnTo>
                      <a:pt x="508" y="1403"/>
                    </a:lnTo>
                    <a:lnTo>
                      <a:pt x="505" y="1408"/>
                    </a:lnTo>
                    <a:lnTo>
                      <a:pt x="501" y="1412"/>
                    </a:lnTo>
                    <a:lnTo>
                      <a:pt x="497" y="1417"/>
                    </a:lnTo>
                    <a:lnTo>
                      <a:pt x="492" y="1421"/>
                    </a:lnTo>
                    <a:lnTo>
                      <a:pt x="487" y="1423"/>
                    </a:lnTo>
                    <a:lnTo>
                      <a:pt x="482" y="1426"/>
                    </a:lnTo>
                    <a:lnTo>
                      <a:pt x="476" y="1428"/>
                    </a:lnTo>
                    <a:lnTo>
                      <a:pt x="471" y="1431"/>
                    </a:lnTo>
                    <a:lnTo>
                      <a:pt x="466" y="1432"/>
                    </a:lnTo>
                    <a:lnTo>
                      <a:pt x="460" y="1433"/>
                    </a:lnTo>
                    <a:lnTo>
                      <a:pt x="454" y="1433"/>
                    </a:lnTo>
                    <a:lnTo>
                      <a:pt x="449" y="1433"/>
                    </a:lnTo>
                    <a:lnTo>
                      <a:pt x="442" y="1432"/>
                    </a:lnTo>
                    <a:lnTo>
                      <a:pt x="436" y="1431"/>
                    </a:lnTo>
                    <a:lnTo>
                      <a:pt x="431" y="1428"/>
                    </a:lnTo>
                    <a:lnTo>
                      <a:pt x="426" y="1426"/>
                    </a:lnTo>
                    <a:lnTo>
                      <a:pt x="421" y="1423"/>
                    </a:lnTo>
                    <a:lnTo>
                      <a:pt x="416" y="1421"/>
                    </a:lnTo>
                    <a:lnTo>
                      <a:pt x="411" y="1417"/>
                    </a:lnTo>
                    <a:lnTo>
                      <a:pt x="406" y="1412"/>
                    </a:lnTo>
                    <a:lnTo>
                      <a:pt x="403" y="1408"/>
                    </a:lnTo>
                    <a:lnTo>
                      <a:pt x="399" y="1403"/>
                    </a:lnTo>
                    <a:lnTo>
                      <a:pt x="396" y="1398"/>
                    </a:lnTo>
                    <a:lnTo>
                      <a:pt x="394" y="1393"/>
                    </a:lnTo>
                    <a:lnTo>
                      <a:pt x="393" y="1387"/>
                    </a:lnTo>
                    <a:lnTo>
                      <a:pt x="391" y="1381"/>
                    </a:lnTo>
                    <a:lnTo>
                      <a:pt x="390" y="1376"/>
                    </a:lnTo>
                    <a:lnTo>
                      <a:pt x="390" y="1369"/>
                    </a:lnTo>
                    <a:lnTo>
                      <a:pt x="389" y="1357"/>
                    </a:lnTo>
                    <a:lnTo>
                      <a:pt x="353" y="783"/>
                    </a:lnTo>
                    <a:lnTo>
                      <a:pt x="353" y="780"/>
                    </a:lnTo>
                    <a:lnTo>
                      <a:pt x="318" y="1348"/>
                    </a:lnTo>
                    <a:lnTo>
                      <a:pt x="317" y="1365"/>
                    </a:lnTo>
                    <a:lnTo>
                      <a:pt x="317" y="1369"/>
                    </a:lnTo>
                    <a:lnTo>
                      <a:pt x="315" y="1376"/>
                    </a:lnTo>
                    <a:lnTo>
                      <a:pt x="313" y="1381"/>
                    </a:lnTo>
                    <a:lnTo>
                      <a:pt x="312" y="1387"/>
                    </a:lnTo>
                    <a:lnTo>
                      <a:pt x="308" y="1392"/>
                    </a:lnTo>
                    <a:lnTo>
                      <a:pt x="305" y="1397"/>
                    </a:lnTo>
                    <a:lnTo>
                      <a:pt x="302" y="1402"/>
                    </a:lnTo>
                    <a:lnTo>
                      <a:pt x="298" y="1407"/>
                    </a:lnTo>
                    <a:lnTo>
                      <a:pt x="293" y="1411"/>
                    </a:lnTo>
                    <a:lnTo>
                      <a:pt x="289" y="1414"/>
                    </a:lnTo>
                    <a:lnTo>
                      <a:pt x="284" y="1417"/>
                    </a:lnTo>
                    <a:lnTo>
                      <a:pt x="279" y="1421"/>
                    </a:lnTo>
                    <a:lnTo>
                      <a:pt x="274" y="1423"/>
                    </a:lnTo>
                    <a:lnTo>
                      <a:pt x="268" y="1424"/>
                    </a:lnTo>
                    <a:lnTo>
                      <a:pt x="263" y="1426"/>
                    </a:lnTo>
                    <a:lnTo>
                      <a:pt x="257" y="1427"/>
                    </a:lnTo>
                    <a:lnTo>
                      <a:pt x="252" y="1427"/>
                    </a:lnTo>
                    <a:lnTo>
                      <a:pt x="246" y="1427"/>
                    </a:lnTo>
                    <a:lnTo>
                      <a:pt x="239" y="1426"/>
                    </a:lnTo>
                    <a:lnTo>
                      <a:pt x="235" y="1424"/>
                    </a:lnTo>
                    <a:lnTo>
                      <a:pt x="228" y="1423"/>
                    </a:lnTo>
                    <a:lnTo>
                      <a:pt x="223" y="1421"/>
                    </a:lnTo>
                    <a:lnTo>
                      <a:pt x="218" y="1417"/>
                    </a:lnTo>
                    <a:lnTo>
                      <a:pt x="213" y="1414"/>
                    </a:lnTo>
                    <a:lnTo>
                      <a:pt x="210" y="1411"/>
                    </a:lnTo>
                    <a:lnTo>
                      <a:pt x="205" y="1407"/>
                    </a:lnTo>
                    <a:lnTo>
                      <a:pt x="201" y="1402"/>
                    </a:lnTo>
                    <a:lnTo>
                      <a:pt x="197" y="1397"/>
                    </a:lnTo>
                    <a:lnTo>
                      <a:pt x="193" y="1392"/>
                    </a:lnTo>
                    <a:lnTo>
                      <a:pt x="191" y="1387"/>
                    </a:lnTo>
                    <a:lnTo>
                      <a:pt x="188" y="1382"/>
                    </a:lnTo>
                    <a:lnTo>
                      <a:pt x="187" y="1374"/>
                    </a:lnTo>
                    <a:lnTo>
                      <a:pt x="187" y="1369"/>
                    </a:lnTo>
                    <a:lnTo>
                      <a:pt x="187" y="215"/>
                    </a:lnTo>
                    <a:lnTo>
                      <a:pt x="104" y="585"/>
                    </a:lnTo>
                    <a:lnTo>
                      <a:pt x="101" y="599"/>
                    </a:lnTo>
                    <a:lnTo>
                      <a:pt x="100" y="604"/>
                    </a:lnTo>
                    <a:lnTo>
                      <a:pt x="98" y="607"/>
                    </a:lnTo>
                    <a:lnTo>
                      <a:pt x="96" y="611"/>
                    </a:lnTo>
                    <a:lnTo>
                      <a:pt x="93" y="615"/>
                    </a:lnTo>
                    <a:lnTo>
                      <a:pt x="90" y="619"/>
                    </a:lnTo>
                    <a:lnTo>
                      <a:pt x="88" y="622"/>
                    </a:lnTo>
                    <a:lnTo>
                      <a:pt x="84" y="626"/>
                    </a:lnTo>
                    <a:lnTo>
                      <a:pt x="80" y="628"/>
                    </a:lnTo>
                    <a:lnTo>
                      <a:pt x="76" y="631"/>
                    </a:lnTo>
                    <a:lnTo>
                      <a:pt x="73" y="632"/>
                    </a:lnTo>
                    <a:lnTo>
                      <a:pt x="69" y="635"/>
                    </a:lnTo>
                    <a:lnTo>
                      <a:pt x="65" y="636"/>
                    </a:lnTo>
                    <a:lnTo>
                      <a:pt x="60" y="637"/>
                    </a:lnTo>
                    <a:lnTo>
                      <a:pt x="56" y="637"/>
                    </a:lnTo>
                    <a:lnTo>
                      <a:pt x="51" y="638"/>
                    </a:lnTo>
                    <a:lnTo>
                      <a:pt x="47" y="637"/>
                    </a:lnTo>
                    <a:lnTo>
                      <a:pt x="43" y="637"/>
                    </a:lnTo>
                    <a:lnTo>
                      <a:pt x="38" y="636"/>
                    </a:lnTo>
                    <a:lnTo>
                      <a:pt x="34" y="635"/>
                    </a:lnTo>
                    <a:lnTo>
                      <a:pt x="30" y="632"/>
                    </a:lnTo>
                    <a:lnTo>
                      <a:pt x="25" y="631"/>
                    </a:lnTo>
                    <a:lnTo>
                      <a:pt x="22" y="628"/>
                    </a:lnTo>
                    <a:lnTo>
                      <a:pt x="19" y="626"/>
                    </a:lnTo>
                    <a:lnTo>
                      <a:pt x="15" y="622"/>
                    </a:lnTo>
                    <a:lnTo>
                      <a:pt x="12" y="619"/>
                    </a:lnTo>
                    <a:lnTo>
                      <a:pt x="10" y="615"/>
                    </a:lnTo>
                    <a:lnTo>
                      <a:pt x="7" y="611"/>
                    </a:lnTo>
                    <a:lnTo>
                      <a:pt x="5" y="607"/>
                    </a:lnTo>
                    <a:lnTo>
                      <a:pt x="3" y="604"/>
                    </a:lnTo>
                    <a:lnTo>
                      <a:pt x="3" y="599"/>
                    </a:lnTo>
                    <a:lnTo>
                      <a:pt x="2" y="595"/>
                    </a:lnTo>
                    <a:lnTo>
                      <a:pt x="0" y="590"/>
                    </a:lnTo>
                    <a:lnTo>
                      <a:pt x="2" y="585"/>
                    </a:lnTo>
                    <a:lnTo>
                      <a:pt x="101" y="61"/>
                    </a:lnTo>
                    <a:lnTo>
                      <a:pt x="106" y="48"/>
                    </a:lnTo>
                    <a:lnTo>
                      <a:pt x="111" y="39"/>
                    </a:lnTo>
                    <a:lnTo>
                      <a:pt x="114" y="36"/>
                    </a:lnTo>
                    <a:lnTo>
                      <a:pt x="117" y="28"/>
                    </a:lnTo>
                    <a:lnTo>
                      <a:pt x="124" y="22"/>
                    </a:lnTo>
                    <a:lnTo>
                      <a:pt x="137" y="11"/>
                    </a:lnTo>
                    <a:lnTo>
                      <a:pt x="146" y="5"/>
                    </a:lnTo>
                    <a:lnTo>
                      <a:pt x="157" y="1"/>
                    </a:lnTo>
                    <a:lnTo>
                      <a:pt x="167" y="0"/>
                    </a:lnTo>
                    <a:lnTo>
                      <a:pt x="537" y="0"/>
                    </a:lnTo>
                    <a:close/>
                  </a:path>
                </a:pathLst>
              </a:custGeom>
              <a:solidFill>
                <a:schemeClr val="bg1"/>
              </a:solidFill>
              <a:ln w="0">
                <a:solidFill>
                  <a:srgbClr val="000000"/>
                </a:solidFill>
                <a:prstDash val="solid"/>
                <a:round/>
                <a:headEnd/>
                <a:tailEnd/>
              </a:ln>
            </p:spPr>
            <p:txBody>
              <a:bodyPr/>
              <a:lstStyle/>
              <a:p>
                <a:endParaRPr lang="en-US" sz="1600"/>
              </a:p>
            </p:txBody>
          </p:sp>
          <p:sp>
            <p:nvSpPr>
              <p:cNvPr id="14" name="Freeform 14"/>
              <p:cNvSpPr>
                <a:spLocks/>
              </p:cNvSpPr>
              <p:nvPr/>
            </p:nvSpPr>
            <p:spPr bwMode="auto">
              <a:xfrm>
                <a:off x="2951" y="2227"/>
                <a:ext cx="72" cy="93"/>
              </a:xfrm>
              <a:custGeom>
                <a:avLst/>
                <a:gdLst>
                  <a:gd name="T0" fmla="*/ 0 w 287"/>
                  <a:gd name="T1" fmla="*/ 0 h 291"/>
                  <a:gd name="T2" fmla="*/ 0 w 287"/>
                  <a:gd name="T3" fmla="*/ 0 h 291"/>
                  <a:gd name="T4" fmla="*/ 0 w 287"/>
                  <a:gd name="T5" fmla="*/ 0 h 291"/>
                  <a:gd name="T6" fmla="*/ 0 w 287"/>
                  <a:gd name="T7" fmla="*/ 0 h 291"/>
                  <a:gd name="T8" fmla="*/ 0 w 287"/>
                  <a:gd name="T9" fmla="*/ 0 h 291"/>
                  <a:gd name="T10" fmla="*/ 0 w 287"/>
                  <a:gd name="T11" fmla="*/ 0 h 291"/>
                  <a:gd name="T12" fmla="*/ 0 w 287"/>
                  <a:gd name="T13" fmla="*/ 0 h 291"/>
                  <a:gd name="T14" fmla="*/ 0 w 287"/>
                  <a:gd name="T15" fmla="*/ 0 h 291"/>
                  <a:gd name="T16" fmla="*/ 0 w 287"/>
                  <a:gd name="T17" fmla="*/ 0 h 291"/>
                  <a:gd name="T18" fmla="*/ 0 w 287"/>
                  <a:gd name="T19" fmla="*/ 0 h 291"/>
                  <a:gd name="T20" fmla="*/ 0 w 287"/>
                  <a:gd name="T21" fmla="*/ 0 h 291"/>
                  <a:gd name="T22" fmla="*/ 0 w 287"/>
                  <a:gd name="T23" fmla="*/ 0 h 291"/>
                  <a:gd name="T24" fmla="*/ 0 w 287"/>
                  <a:gd name="T25" fmla="*/ 0 h 291"/>
                  <a:gd name="T26" fmla="*/ 0 w 287"/>
                  <a:gd name="T27" fmla="*/ 0 h 291"/>
                  <a:gd name="T28" fmla="*/ 0 w 287"/>
                  <a:gd name="T29" fmla="*/ 0 h 291"/>
                  <a:gd name="T30" fmla="*/ 0 w 287"/>
                  <a:gd name="T31" fmla="*/ 0 h 291"/>
                  <a:gd name="T32" fmla="*/ 0 w 287"/>
                  <a:gd name="T33" fmla="*/ 0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7"/>
                  <a:gd name="T52" fmla="*/ 0 h 291"/>
                  <a:gd name="T53" fmla="*/ 287 w 287"/>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7" h="291">
                    <a:moveTo>
                      <a:pt x="287" y="145"/>
                    </a:moveTo>
                    <a:lnTo>
                      <a:pt x="276" y="88"/>
                    </a:lnTo>
                    <a:lnTo>
                      <a:pt x="244" y="42"/>
                    </a:lnTo>
                    <a:lnTo>
                      <a:pt x="200" y="11"/>
                    </a:lnTo>
                    <a:lnTo>
                      <a:pt x="144" y="0"/>
                    </a:lnTo>
                    <a:lnTo>
                      <a:pt x="88" y="11"/>
                    </a:lnTo>
                    <a:lnTo>
                      <a:pt x="43" y="42"/>
                    </a:lnTo>
                    <a:lnTo>
                      <a:pt x="12" y="88"/>
                    </a:lnTo>
                    <a:lnTo>
                      <a:pt x="0" y="145"/>
                    </a:lnTo>
                    <a:lnTo>
                      <a:pt x="12" y="203"/>
                    </a:lnTo>
                    <a:lnTo>
                      <a:pt x="43" y="249"/>
                    </a:lnTo>
                    <a:lnTo>
                      <a:pt x="88" y="280"/>
                    </a:lnTo>
                    <a:lnTo>
                      <a:pt x="144" y="291"/>
                    </a:lnTo>
                    <a:lnTo>
                      <a:pt x="200" y="280"/>
                    </a:lnTo>
                    <a:lnTo>
                      <a:pt x="244" y="249"/>
                    </a:lnTo>
                    <a:lnTo>
                      <a:pt x="276" y="203"/>
                    </a:lnTo>
                    <a:lnTo>
                      <a:pt x="287" y="145"/>
                    </a:lnTo>
                    <a:close/>
                  </a:path>
                </a:pathLst>
              </a:custGeom>
              <a:solidFill>
                <a:schemeClr val="bg1"/>
              </a:solidFill>
              <a:ln w="0">
                <a:solidFill>
                  <a:srgbClr val="000000"/>
                </a:solidFill>
                <a:prstDash val="solid"/>
                <a:round/>
                <a:headEnd/>
                <a:tailEnd/>
              </a:ln>
            </p:spPr>
            <p:txBody>
              <a:bodyPr/>
              <a:lstStyle/>
              <a:p>
                <a:endParaRPr lang="en-US" sz="1600"/>
              </a:p>
            </p:txBody>
          </p:sp>
          <p:sp>
            <p:nvSpPr>
              <p:cNvPr id="15" name="Freeform 15"/>
              <p:cNvSpPr>
                <a:spLocks/>
              </p:cNvSpPr>
              <p:nvPr/>
            </p:nvSpPr>
            <p:spPr bwMode="auto">
              <a:xfrm>
                <a:off x="3104" y="2330"/>
                <a:ext cx="176" cy="456"/>
              </a:xfrm>
              <a:custGeom>
                <a:avLst/>
                <a:gdLst>
                  <a:gd name="T0" fmla="*/ 0 w 704"/>
                  <a:gd name="T1" fmla="*/ 0 h 1433"/>
                  <a:gd name="T2" fmla="*/ 0 w 704"/>
                  <a:gd name="T3" fmla="*/ 0 h 1433"/>
                  <a:gd name="T4" fmla="*/ 0 w 704"/>
                  <a:gd name="T5" fmla="*/ 0 h 1433"/>
                  <a:gd name="T6" fmla="*/ 0 w 704"/>
                  <a:gd name="T7" fmla="*/ 0 h 1433"/>
                  <a:gd name="T8" fmla="*/ 0 w 704"/>
                  <a:gd name="T9" fmla="*/ 0 h 1433"/>
                  <a:gd name="T10" fmla="*/ 0 w 704"/>
                  <a:gd name="T11" fmla="*/ 0 h 1433"/>
                  <a:gd name="T12" fmla="*/ 0 w 704"/>
                  <a:gd name="T13" fmla="*/ 0 h 1433"/>
                  <a:gd name="T14" fmla="*/ 0 w 704"/>
                  <a:gd name="T15" fmla="*/ 0 h 1433"/>
                  <a:gd name="T16" fmla="*/ 0 w 704"/>
                  <a:gd name="T17" fmla="*/ 0 h 1433"/>
                  <a:gd name="T18" fmla="*/ 0 w 704"/>
                  <a:gd name="T19" fmla="*/ 0 h 1433"/>
                  <a:gd name="T20" fmla="*/ 0 w 704"/>
                  <a:gd name="T21" fmla="*/ 0 h 1433"/>
                  <a:gd name="T22" fmla="*/ 0 w 704"/>
                  <a:gd name="T23" fmla="*/ 0 h 1433"/>
                  <a:gd name="T24" fmla="*/ 0 w 704"/>
                  <a:gd name="T25" fmla="*/ 0 h 1433"/>
                  <a:gd name="T26" fmla="*/ 0 w 704"/>
                  <a:gd name="T27" fmla="*/ 0 h 1433"/>
                  <a:gd name="T28" fmla="*/ 0 w 704"/>
                  <a:gd name="T29" fmla="*/ 0 h 1433"/>
                  <a:gd name="T30" fmla="*/ 0 w 704"/>
                  <a:gd name="T31" fmla="*/ 0 h 1433"/>
                  <a:gd name="T32" fmla="*/ 0 w 704"/>
                  <a:gd name="T33" fmla="*/ 0 h 1433"/>
                  <a:gd name="T34" fmla="*/ 0 w 704"/>
                  <a:gd name="T35" fmla="*/ 0 h 1433"/>
                  <a:gd name="T36" fmla="*/ 0 w 704"/>
                  <a:gd name="T37" fmla="*/ 0 h 1433"/>
                  <a:gd name="T38" fmla="*/ 0 w 704"/>
                  <a:gd name="T39" fmla="*/ 0 h 1433"/>
                  <a:gd name="T40" fmla="*/ 0 w 704"/>
                  <a:gd name="T41" fmla="*/ 0 h 1433"/>
                  <a:gd name="T42" fmla="*/ 0 w 704"/>
                  <a:gd name="T43" fmla="*/ 0 h 1433"/>
                  <a:gd name="T44" fmla="*/ 0 w 704"/>
                  <a:gd name="T45" fmla="*/ 0 h 1433"/>
                  <a:gd name="T46" fmla="*/ 0 w 704"/>
                  <a:gd name="T47" fmla="*/ 0 h 1433"/>
                  <a:gd name="T48" fmla="*/ 0 w 704"/>
                  <a:gd name="T49" fmla="*/ 0 h 1433"/>
                  <a:gd name="T50" fmla="*/ 0 w 704"/>
                  <a:gd name="T51" fmla="*/ 0 h 1433"/>
                  <a:gd name="T52" fmla="*/ 0 w 704"/>
                  <a:gd name="T53" fmla="*/ 0 h 1433"/>
                  <a:gd name="T54" fmla="*/ 0 w 704"/>
                  <a:gd name="T55" fmla="*/ 0 h 1433"/>
                  <a:gd name="T56" fmla="*/ 0 w 704"/>
                  <a:gd name="T57" fmla="*/ 0 h 1433"/>
                  <a:gd name="T58" fmla="*/ 0 w 704"/>
                  <a:gd name="T59" fmla="*/ 0 h 1433"/>
                  <a:gd name="T60" fmla="*/ 0 w 704"/>
                  <a:gd name="T61" fmla="*/ 0 h 1433"/>
                  <a:gd name="T62" fmla="*/ 0 w 704"/>
                  <a:gd name="T63" fmla="*/ 0 h 1433"/>
                  <a:gd name="T64" fmla="*/ 0 w 704"/>
                  <a:gd name="T65" fmla="*/ 0 h 1433"/>
                  <a:gd name="T66" fmla="*/ 0 w 704"/>
                  <a:gd name="T67" fmla="*/ 0 h 1433"/>
                  <a:gd name="T68" fmla="*/ 0 w 704"/>
                  <a:gd name="T69" fmla="*/ 0 h 1433"/>
                  <a:gd name="T70" fmla="*/ 0 w 704"/>
                  <a:gd name="T71" fmla="*/ 0 h 1433"/>
                  <a:gd name="T72" fmla="*/ 0 w 704"/>
                  <a:gd name="T73" fmla="*/ 0 h 1433"/>
                  <a:gd name="T74" fmla="*/ 0 w 704"/>
                  <a:gd name="T75" fmla="*/ 0 h 1433"/>
                  <a:gd name="T76" fmla="*/ 0 w 704"/>
                  <a:gd name="T77" fmla="*/ 0 h 1433"/>
                  <a:gd name="T78" fmla="*/ 0 w 704"/>
                  <a:gd name="T79" fmla="*/ 0 h 1433"/>
                  <a:gd name="T80" fmla="*/ 0 w 704"/>
                  <a:gd name="T81" fmla="*/ 0 h 1433"/>
                  <a:gd name="T82" fmla="*/ 0 w 704"/>
                  <a:gd name="T83" fmla="*/ 0 h 1433"/>
                  <a:gd name="T84" fmla="*/ 0 w 704"/>
                  <a:gd name="T85" fmla="*/ 0 h 1433"/>
                  <a:gd name="T86" fmla="*/ 0 w 704"/>
                  <a:gd name="T87" fmla="*/ 0 h 1433"/>
                  <a:gd name="T88" fmla="*/ 0 w 704"/>
                  <a:gd name="T89" fmla="*/ 0 h 1433"/>
                  <a:gd name="T90" fmla="*/ 0 w 704"/>
                  <a:gd name="T91" fmla="*/ 0 h 1433"/>
                  <a:gd name="T92" fmla="*/ 0 w 704"/>
                  <a:gd name="T93" fmla="*/ 0 h 1433"/>
                  <a:gd name="T94" fmla="*/ 0 w 704"/>
                  <a:gd name="T95" fmla="*/ 0 h 1433"/>
                  <a:gd name="T96" fmla="*/ 0 w 704"/>
                  <a:gd name="T97" fmla="*/ 0 h 1433"/>
                  <a:gd name="T98" fmla="*/ 0 w 704"/>
                  <a:gd name="T99" fmla="*/ 0 h 1433"/>
                  <a:gd name="T100" fmla="*/ 0 w 704"/>
                  <a:gd name="T101" fmla="*/ 0 h 1433"/>
                  <a:gd name="T102" fmla="*/ 0 w 704"/>
                  <a:gd name="T103" fmla="*/ 0 h 1433"/>
                  <a:gd name="T104" fmla="*/ 0 w 704"/>
                  <a:gd name="T105" fmla="*/ 0 h 1433"/>
                  <a:gd name="T106" fmla="*/ 0 w 704"/>
                  <a:gd name="T107" fmla="*/ 0 h 1433"/>
                  <a:gd name="T108" fmla="*/ 0 w 704"/>
                  <a:gd name="T109" fmla="*/ 0 h 1433"/>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04"/>
                  <a:gd name="T166" fmla="*/ 0 h 1433"/>
                  <a:gd name="T167" fmla="*/ 704 w 704"/>
                  <a:gd name="T168" fmla="*/ 1433 h 1433"/>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04" h="1433">
                    <a:moveTo>
                      <a:pt x="536" y="0"/>
                    </a:moveTo>
                    <a:lnTo>
                      <a:pt x="549" y="2"/>
                    </a:lnTo>
                    <a:lnTo>
                      <a:pt x="560" y="8"/>
                    </a:lnTo>
                    <a:lnTo>
                      <a:pt x="569" y="14"/>
                    </a:lnTo>
                    <a:lnTo>
                      <a:pt x="581" y="27"/>
                    </a:lnTo>
                    <a:lnTo>
                      <a:pt x="586" y="34"/>
                    </a:lnTo>
                    <a:lnTo>
                      <a:pt x="592" y="42"/>
                    </a:lnTo>
                    <a:lnTo>
                      <a:pt x="594" y="46"/>
                    </a:lnTo>
                    <a:lnTo>
                      <a:pt x="597" y="53"/>
                    </a:lnTo>
                    <a:lnTo>
                      <a:pt x="604" y="67"/>
                    </a:lnTo>
                    <a:lnTo>
                      <a:pt x="704" y="591"/>
                    </a:lnTo>
                    <a:lnTo>
                      <a:pt x="704" y="595"/>
                    </a:lnTo>
                    <a:lnTo>
                      <a:pt x="703" y="601"/>
                    </a:lnTo>
                    <a:lnTo>
                      <a:pt x="702" y="605"/>
                    </a:lnTo>
                    <a:lnTo>
                      <a:pt x="701" y="609"/>
                    </a:lnTo>
                    <a:lnTo>
                      <a:pt x="699" y="614"/>
                    </a:lnTo>
                    <a:lnTo>
                      <a:pt x="697" y="617"/>
                    </a:lnTo>
                    <a:lnTo>
                      <a:pt x="694" y="621"/>
                    </a:lnTo>
                    <a:lnTo>
                      <a:pt x="693" y="625"/>
                    </a:lnTo>
                    <a:lnTo>
                      <a:pt x="689" y="628"/>
                    </a:lnTo>
                    <a:lnTo>
                      <a:pt x="686" y="631"/>
                    </a:lnTo>
                    <a:lnTo>
                      <a:pt x="682" y="633"/>
                    </a:lnTo>
                    <a:lnTo>
                      <a:pt x="678" y="636"/>
                    </a:lnTo>
                    <a:lnTo>
                      <a:pt x="675" y="638"/>
                    </a:lnTo>
                    <a:lnTo>
                      <a:pt x="671" y="641"/>
                    </a:lnTo>
                    <a:lnTo>
                      <a:pt x="666" y="642"/>
                    </a:lnTo>
                    <a:lnTo>
                      <a:pt x="662" y="643"/>
                    </a:lnTo>
                    <a:lnTo>
                      <a:pt x="657" y="643"/>
                    </a:lnTo>
                    <a:lnTo>
                      <a:pt x="653" y="643"/>
                    </a:lnTo>
                    <a:lnTo>
                      <a:pt x="648" y="643"/>
                    </a:lnTo>
                    <a:lnTo>
                      <a:pt x="645" y="643"/>
                    </a:lnTo>
                    <a:lnTo>
                      <a:pt x="640" y="642"/>
                    </a:lnTo>
                    <a:lnTo>
                      <a:pt x="636" y="641"/>
                    </a:lnTo>
                    <a:lnTo>
                      <a:pt x="631" y="638"/>
                    </a:lnTo>
                    <a:lnTo>
                      <a:pt x="627" y="636"/>
                    </a:lnTo>
                    <a:lnTo>
                      <a:pt x="623" y="633"/>
                    </a:lnTo>
                    <a:lnTo>
                      <a:pt x="621" y="631"/>
                    </a:lnTo>
                    <a:lnTo>
                      <a:pt x="617" y="628"/>
                    </a:lnTo>
                    <a:lnTo>
                      <a:pt x="615" y="625"/>
                    </a:lnTo>
                    <a:lnTo>
                      <a:pt x="611" y="621"/>
                    </a:lnTo>
                    <a:lnTo>
                      <a:pt x="609" y="617"/>
                    </a:lnTo>
                    <a:lnTo>
                      <a:pt x="607" y="614"/>
                    </a:lnTo>
                    <a:lnTo>
                      <a:pt x="606" y="609"/>
                    </a:lnTo>
                    <a:lnTo>
                      <a:pt x="605" y="605"/>
                    </a:lnTo>
                    <a:lnTo>
                      <a:pt x="601" y="591"/>
                    </a:lnTo>
                    <a:lnTo>
                      <a:pt x="521" y="220"/>
                    </a:lnTo>
                    <a:lnTo>
                      <a:pt x="521" y="1369"/>
                    </a:lnTo>
                    <a:lnTo>
                      <a:pt x="520" y="1376"/>
                    </a:lnTo>
                    <a:lnTo>
                      <a:pt x="519" y="1381"/>
                    </a:lnTo>
                    <a:lnTo>
                      <a:pt x="516" y="1387"/>
                    </a:lnTo>
                    <a:lnTo>
                      <a:pt x="514" y="1392"/>
                    </a:lnTo>
                    <a:lnTo>
                      <a:pt x="511" y="1398"/>
                    </a:lnTo>
                    <a:lnTo>
                      <a:pt x="508" y="1403"/>
                    </a:lnTo>
                    <a:lnTo>
                      <a:pt x="504" y="1408"/>
                    </a:lnTo>
                    <a:lnTo>
                      <a:pt x="500" y="1412"/>
                    </a:lnTo>
                    <a:lnTo>
                      <a:pt x="496" y="1417"/>
                    </a:lnTo>
                    <a:lnTo>
                      <a:pt x="492" y="1421"/>
                    </a:lnTo>
                    <a:lnTo>
                      <a:pt x="487" y="1423"/>
                    </a:lnTo>
                    <a:lnTo>
                      <a:pt x="482" y="1426"/>
                    </a:lnTo>
                    <a:lnTo>
                      <a:pt x="475" y="1428"/>
                    </a:lnTo>
                    <a:lnTo>
                      <a:pt x="470" y="1431"/>
                    </a:lnTo>
                    <a:lnTo>
                      <a:pt x="465" y="1432"/>
                    </a:lnTo>
                    <a:lnTo>
                      <a:pt x="459" y="1433"/>
                    </a:lnTo>
                    <a:lnTo>
                      <a:pt x="453" y="1433"/>
                    </a:lnTo>
                    <a:lnTo>
                      <a:pt x="448" y="1433"/>
                    </a:lnTo>
                    <a:lnTo>
                      <a:pt x="442" y="1432"/>
                    </a:lnTo>
                    <a:lnTo>
                      <a:pt x="435" y="1431"/>
                    </a:lnTo>
                    <a:lnTo>
                      <a:pt x="431" y="1428"/>
                    </a:lnTo>
                    <a:lnTo>
                      <a:pt x="426" y="1426"/>
                    </a:lnTo>
                    <a:lnTo>
                      <a:pt x="421" y="1423"/>
                    </a:lnTo>
                    <a:lnTo>
                      <a:pt x="416" y="1421"/>
                    </a:lnTo>
                    <a:lnTo>
                      <a:pt x="411" y="1417"/>
                    </a:lnTo>
                    <a:lnTo>
                      <a:pt x="406" y="1412"/>
                    </a:lnTo>
                    <a:lnTo>
                      <a:pt x="402" y="1408"/>
                    </a:lnTo>
                    <a:lnTo>
                      <a:pt x="398" y="1403"/>
                    </a:lnTo>
                    <a:lnTo>
                      <a:pt x="396" y="1398"/>
                    </a:lnTo>
                    <a:lnTo>
                      <a:pt x="393" y="1393"/>
                    </a:lnTo>
                    <a:lnTo>
                      <a:pt x="392" y="1387"/>
                    </a:lnTo>
                    <a:lnTo>
                      <a:pt x="391" y="1381"/>
                    </a:lnTo>
                    <a:lnTo>
                      <a:pt x="389" y="1376"/>
                    </a:lnTo>
                    <a:lnTo>
                      <a:pt x="389" y="1369"/>
                    </a:lnTo>
                    <a:lnTo>
                      <a:pt x="388" y="1357"/>
                    </a:lnTo>
                    <a:lnTo>
                      <a:pt x="352" y="783"/>
                    </a:lnTo>
                    <a:lnTo>
                      <a:pt x="352" y="780"/>
                    </a:lnTo>
                    <a:lnTo>
                      <a:pt x="317" y="1348"/>
                    </a:lnTo>
                    <a:lnTo>
                      <a:pt x="316" y="1365"/>
                    </a:lnTo>
                    <a:lnTo>
                      <a:pt x="316" y="1369"/>
                    </a:lnTo>
                    <a:lnTo>
                      <a:pt x="315" y="1376"/>
                    </a:lnTo>
                    <a:lnTo>
                      <a:pt x="312" y="1381"/>
                    </a:lnTo>
                    <a:lnTo>
                      <a:pt x="311" y="1387"/>
                    </a:lnTo>
                    <a:lnTo>
                      <a:pt x="307" y="1392"/>
                    </a:lnTo>
                    <a:lnTo>
                      <a:pt x="305" y="1397"/>
                    </a:lnTo>
                    <a:lnTo>
                      <a:pt x="301" y="1402"/>
                    </a:lnTo>
                    <a:lnTo>
                      <a:pt x="297" y="1407"/>
                    </a:lnTo>
                    <a:lnTo>
                      <a:pt x="292" y="1411"/>
                    </a:lnTo>
                    <a:lnTo>
                      <a:pt x="289" y="1414"/>
                    </a:lnTo>
                    <a:lnTo>
                      <a:pt x="284" y="1417"/>
                    </a:lnTo>
                    <a:lnTo>
                      <a:pt x="279" y="1421"/>
                    </a:lnTo>
                    <a:lnTo>
                      <a:pt x="274" y="1423"/>
                    </a:lnTo>
                    <a:lnTo>
                      <a:pt x="267" y="1424"/>
                    </a:lnTo>
                    <a:lnTo>
                      <a:pt x="262" y="1426"/>
                    </a:lnTo>
                    <a:lnTo>
                      <a:pt x="256" y="1427"/>
                    </a:lnTo>
                    <a:lnTo>
                      <a:pt x="251" y="1427"/>
                    </a:lnTo>
                    <a:lnTo>
                      <a:pt x="245" y="1427"/>
                    </a:lnTo>
                    <a:lnTo>
                      <a:pt x="239" y="1426"/>
                    </a:lnTo>
                    <a:lnTo>
                      <a:pt x="234" y="1424"/>
                    </a:lnTo>
                    <a:lnTo>
                      <a:pt x="228" y="1423"/>
                    </a:lnTo>
                    <a:lnTo>
                      <a:pt x="223" y="1421"/>
                    </a:lnTo>
                    <a:lnTo>
                      <a:pt x="218" y="1417"/>
                    </a:lnTo>
                    <a:lnTo>
                      <a:pt x="213" y="1414"/>
                    </a:lnTo>
                    <a:lnTo>
                      <a:pt x="209" y="1411"/>
                    </a:lnTo>
                    <a:lnTo>
                      <a:pt x="204" y="1407"/>
                    </a:lnTo>
                    <a:lnTo>
                      <a:pt x="200" y="1402"/>
                    </a:lnTo>
                    <a:lnTo>
                      <a:pt x="196" y="1397"/>
                    </a:lnTo>
                    <a:lnTo>
                      <a:pt x="193" y="1392"/>
                    </a:lnTo>
                    <a:lnTo>
                      <a:pt x="190" y="1387"/>
                    </a:lnTo>
                    <a:lnTo>
                      <a:pt x="188" y="1382"/>
                    </a:lnTo>
                    <a:lnTo>
                      <a:pt x="186" y="1374"/>
                    </a:lnTo>
                    <a:lnTo>
                      <a:pt x="186" y="1369"/>
                    </a:lnTo>
                    <a:lnTo>
                      <a:pt x="186" y="215"/>
                    </a:lnTo>
                    <a:lnTo>
                      <a:pt x="103" y="585"/>
                    </a:lnTo>
                    <a:lnTo>
                      <a:pt x="101" y="599"/>
                    </a:lnTo>
                    <a:lnTo>
                      <a:pt x="99" y="604"/>
                    </a:lnTo>
                    <a:lnTo>
                      <a:pt x="97" y="607"/>
                    </a:lnTo>
                    <a:lnTo>
                      <a:pt x="96" y="611"/>
                    </a:lnTo>
                    <a:lnTo>
                      <a:pt x="92" y="615"/>
                    </a:lnTo>
                    <a:lnTo>
                      <a:pt x="89" y="619"/>
                    </a:lnTo>
                    <a:lnTo>
                      <a:pt x="87" y="622"/>
                    </a:lnTo>
                    <a:lnTo>
                      <a:pt x="83" y="626"/>
                    </a:lnTo>
                    <a:lnTo>
                      <a:pt x="79" y="628"/>
                    </a:lnTo>
                    <a:lnTo>
                      <a:pt x="76" y="631"/>
                    </a:lnTo>
                    <a:lnTo>
                      <a:pt x="72" y="632"/>
                    </a:lnTo>
                    <a:lnTo>
                      <a:pt x="68" y="635"/>
                    </a:lnTo>
                    <a:lnTo>
                      <a:pt x="64" y="636"/>
                    </a:lnTo>
                    <a:lnTo>
                      <a:pt x="59" y="637"/>
                    </a:lnTo>
                    <a:lnTo>
                      <a:pt x="56" y="637"/>
                    </a:lnTo>
                    <a:lnTo>
                      <a:pt x="51" y="638"/>
                    </a:lnTo>
                    <a:lnTo>
                      <a:pt x="46" y="637"/>
                    </a:lnTo>
                    <a:lnTo>
                      <a:pt x="42" y="637"/>
                    </a:lnTo>
                    <a:lnTo>
                      <a:pt x="37" y="636"/>
                    </a:lnTo>
                    <a:lnTo>
                      <a:pt x="33" y="635"/>
                    </a:lnTo>
                    <a:lnTo>
                      <a:pt x="30" y="632"/>
                    </a:lnTo>
                    <a:lnTo>
                      <a:pt x="25" y="631"/>
                    </a:lnTo>
                    <a:lnTo>
                      <a:pt x="21" y="628"/>
                    </a:lnTo>
                    <a:lnTo>
                      <a:pt x="18" y="626"/>
                    </a:lnTo>
                    <a:lnTo>
                      <a:pt x="15" y="622"/>
                    </a:lnTo>
                    <a:lnTo>
                      <a:pt x="11" y="619"/>
                    </a:lnTo>
                    <a:lnTo>
                      <a:pt x="10" y="615"/>
                    </a:lnTo>
                    <a:lnTo>
                      <a:pt x="6" y="611"/>
                    </a:lnTo>
                    <a:lnTo>
                      <a:pt x="5" y="607"/>
                    </a:lnTo>
                    <a:lnTo>
                      <a:pt x="2" y="604"/>
                    </a:lnTo>
                    <a:lnTo>
                      <a:pt x="2" y="599"/>
                    </a:lnTo>
                    <a:lnTo>
                      <a:pt x="1" y="595"/>
                    </a:lnTo>
                    <a:lnTo>
                      <a:pt x="0" y="590"/>
                    </a:lnTo>
                    <a:lnTo>
                      <a:pt x="1" y="585"/>
                    </a:lnTo>
                    <a:lnTo>
                      <a:pt x="101" y="61"/>
                    </a:lnTo>
                    <a:lnTo>
                      <a:pt x="106" y="48"/>
                    </a:lnTo>
                    <a:lnTo>
                      <a:pt x="111" y="39"/>
                    </a:lnTo>
                    <a:lnTo>
                      <a:pt x="113" y="36"/>
                    </a:lnTo>
                    <a:lnTo>
                      <a:pt x="117" y="28"/>
                    </a:lnTo>
                    <a:lnTo>
                      <a:pt x="123" y="22"/>
                    </a:lnTo>
                    <a:lnTo>
                      <a:pt x="137" y="11"/>
                    </a:lnTo>
                    <a:lnTo>
                      <a:pt x="145" y="5"/>
                    </a:lnTo>
                    <a:lnTo>
                      <a:pt x="157" y="1"/>
                    </a:lnTo>
                    <a:lnTo>
                      <a:pt x="167" y="0"/>
                    </a:lnTo>
                    <a:lnTo>
                      <a:pt x="536" y="0"/>
                    </a:lnTo>
                    <a:close/>
                  </a:path>
                </a:pathLst>
              </a:custGeom>
              <a:solidFill>
                <a:schemeClr val="bg1"/>
              </a:solidFill>
              <a:ln w="0">
                <a:solidFill>
                  <a:srgbClr val="000000"/>
                </a:solidFill>
                <a:prstDash val="solid"/>
                <a:round/>
                <a:headEnd/>
                <a:tailEnd/>
              </a:ln>
            </p:spPr>
            <p:txBody>
              <a:bodyPr/>
              <a:lstStyle/>
              <a:p>
                <a:endParaRPr lang="en-US" sz="1600"/>
              </a:p>
            </p:txBody>
          </p:sp>
          <p:sp>
            <p:nvSpPr>
              <p:cNvPr id="16" name="Freeform 16"/>
              <p:cNvSpPr>
                <a:spLocks/>
              </p:cNvSpPr>
              <p:nvPr/>
            </p:nvSpPr>
            <p:spPr bwMode="auto">
              <a:xfrm>
                <a:off x="3155" y="2227"/>
                <a:ext cx="72" cy="93"/>
              </a:xfrm>
              <a:custGeom>
                <a:avLst/>
                <a:gdLst>
                  <a:gd name="T0" fmla="*/ 0 w 286"/>
                  <a:gd name="T1" fmla="*/ 0 h 291"/>
                  <a:gd name="T2" fmla="*/ 0 w 286"/>
                  <a:gd name="T3" fmla="*/ 0 h 291"/>
                  <a:gd name="T4" fmla="*/ 0 w 286"/>
                  <a:gd name="T5" fmla="*/ 0 h 291"/>
                  <a:gd name="T6" fmla="*/ 0 w 286"/>
                  <a:gd name="T7" fmla="*/ 0 h 291"/>
                  <a:gd name="T8" fmla="*/ 0 w 286"/>
                  <a:gd name="T9" fmla="*/ 0 h 291"/>
                  <a:gd name="T10" fmla="*/ 0 w 286"/>
                  <a:gd name="T11" fmla="*/ 0 h 291"/>
                  <a:gd name="T12" fmla="*/ 0 w 286"/>
                  <a:gd name="T13" fmla="*/ 0 h 291"/>
                  <a:gd name="T14" fmla="*/ 0 w 286"/>
                  <a:gd name="T15" fmla="*/ 0 h 291"/>
                  <a:gd name="T16" fmla="*/ 0 w 286"/>
                  <a:gd name="T17" fmla="*/ 0 h 291"/>
                  <a:gd name="T18" fmla="*/ 0 w 286"/>
                  <a:gd name="T19" fmla="*/ 0 h 291"/>
                  <a:gd name="T20" fmla="*/ 0 w 286"/>
                  <a:gd name="T21" fmla="*/ 0 h 291"/>
                  <a:gd name="T22" fmla="*/ 0 w 286"/>
                  <a:gd name="T23" fmla="*/ 0 h 291"/>
                  <a:gd name="T24" fmla="*/ 0 w 286"/>
                  <a:gd name="T25" fmla="*/ 0 h 291"/>
                  <a:gd name="T26" fmla="*/ 0 w 286"/>
                  <a:gd name="T27" fmla="*/ 0 h 291"/>
                  <a:gd name="T28" fmla="*/ 0 w 286"/>
                  <a:gd name="T29" fmla="*/ 0 h 291"/>
                  <a:gd name="T30" fmla="*/ 0 w 286"/>
                  <a:gd name="T31" fmla="*/ 0 h 291"/>
                  <a:gd name="T32" fmla="*/ 0 w 286"/>
                  <a:gd name="T33" fmla="*/ 0 h 29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6"/>
                  <a:gd name="T52" fmla="*/ 0 h 291"/>
                  <a:gd name="T53" fmla="*/ 286 w 286"/>
                  <a:gd name="T54" fmla="*/ 291 h 29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6" h="291">
                    <a:moveTo>
                      <a:pt x="286" y="145"/>
                    </a:moveTo>
                    <a:lnTo>
                      <a:pt x="275" y="88"/>
                    </a:lnTo>
                    <a:lnTo>
                      <a:pt x="244" y="42"/>
                    </a:lnTo>
                    <a:lnTo>
                      <a:pt x="199" y="11"/>
                    </a:lnTo>
                    <a:lnTo>
                      <a:pt x="143" y="0"/>
                    </a:lnTo>
                    <a:lnTo>
                      <a:pt x="87" y="11"/>
                    </a:lnTo>
                    <a:lnTo>
                      <a:pt x="42" y="42"/>
                    </a:lnTo>
                    <a:lnTo>
                      <a:pt x="11" y="88"/>
                    </a:lnTo>
                    <a:lnTo>
                      <a:pt x="0" y="145"/>
                    </a:lnTo>
                    <a:lnTo>
                      <a:pt x="11" y="203"/>
                    </a:lnTo>
                    <a:lnTo>
                      <a:pt x="42" y="249"/>
                    </a:lnTo>
                    <a:lnTo>
                      <a:pt x="87" y="280"/>
                    </a:lnTo>
                    <a:lnTo>
                      <a:pt x="143" y="291"/>
                    </a:lnTo>
                    <a:lnTo>
                      <a:pt x="199" y="280"/>
                    </a:lnTo>
                    <a:lnTo>
                      <a:pt x="244" y="249"/>
                    </a:lnTo>
                    <a:lnTo>
                      <a:pt x="275" y="203"/>
                    </a:lnTo>
                    <a:lnTo>
                      <a:pt x="286" y="145"/>
                    </a:lnTo>
                    <a:close/>
                  </a:path>
                </a:pathLst>
              </a:custGeom>
              <a:solidFill>
                <a:schemeClr val="bg1"/>
              </a:solidFill>
              <a:ln w="0">
                <a:solidFill>
                  <a:srgbClr val="000000"/>
                </a:solidFill>
                <a:prstDash val="solid"/>
                <a:round/>
                <a:headEnd/>
                <a:tailEnd/>
              </a:ln>
            </p:spPr>
            <p:txBody>
              <a:bodyPr/>
              <a:lstStyle/>
              <a:p>
                <a:endParaRPr lang="en-US" sz="1600"/>
              </a:p>
            </p:txBody>
          </p:sp>
          <p:sp>
            <p:nvSpPr>
              <p:cNvPr id="17" name="Line 17"/>
              <p:cNvSpPr>
                <a:spLocks noChangeShapeType="1"/>
              </p:cNvSpPr>
              <p:nvPr/>
            </p:nvSpPr>
            <p:spPr bwMode="auto">
              <a:xfrm>
                <a:off x="2596" y="2161"/>
                <a:ext cx="768" cy="1"/>
              </a:xfrm>
              <a:prstGeom prst="line">
                <a:avLst/>
              </a:prstGeom>
              <a:noFill/>
              <a:ln w="38100">
                <a:solidFill>
                  <a:srgbClr val="FF0000"/>
                </a:solidFill>
                <a:round/>
                <a:headEnd/>
                <a:tailEnd/>
              </a:ln>
              <a:extLst>
                <a:ext uri="{909E8E84-426E-40dd-AFC4-6F175D3DCCD1}">
                  <a14:hiddenFill xmlns="" xmlns:a14="http://schemas.microsoft.com/office/drawing/2010/main">
                    <a:noFill/>
                  </a14:hiddenFill>
                </a:ext>
              </a:extLst>
            </p:spPr>
            <p:txBody>
              <a:bodyPr/>
              <a:lstStyle/>
              <a:p>
                <a:endParaRPr lang="en-US" sz="1600"/>
              </a:p>
            </p:txBody>
          </p:sp>
          <p:sp>
            <p:nvSpPr>
              <p:cNvPr id="18" name="Rectangle 18"/>
              <p:cNvSpPr>
                <a:spLocks noChangeArrowheads="1"/>
              </p:cNvSpPr>
              <p:nvPr/>
            </p:nvSpPr>
            <p:spPr bwMode="auto">
              <a:xfrm>
                <a:off x="3461" y="2026"/>
                <a:ext cx="0" cy="1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endParaRPr lang="en-GB" altLang="ja-JP" sz="2133" b="0">
                  <a:latin typeface="Times New Roman" charset="0"/>
                  <a:ea typeface="MS PGothic" charset="-128"/>
                  <a:cs typeface="Arial" charset="0"/>
                </a:endParaRPr>
              </a:p>
            </p:txBody>
          </p:sp>
        </p:grpSp>
      </p:grpSp>
    </p:spTree>
    <p:extLst>
      <p:ext uri="{BB962C8B-B14F-4D97-AF65-F5344CB8AC3E}">
        <p14:creationId xmlns:p14="http://schemas.microsoft.com/office/powerpoint/2010/main" val="1707034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 example</a:t>
            </a:r>
          </a:p>
        </p:txBody>
      </p:sp>
      <p:sp>
        <p:nvSpPr>
          <p:cNvPr id="3" name="Content Placeholder 2"/>
          <p:cNvSpPr>
            <a:spLocks noGrp="1"/>
          </p:cNvSpPr>
          <p:nvPr>
            <p:ph idx="1"/>
          </p:nvPr>
        </p:nvSpPr>
        <p:spPr/>
        <p:txBody>
          <a:bodyPr/>
          <a:lstStyle/>
          <a:p>
            <a:r>
              <a:rPr lang="en-US" dirty="0"/>
              <a:t>What is the ratio of females to males?</a:t>
            </a:r>
          </a:p>
        </p:txBody>
      </p:sp>
      <p:sp>
        <p:nvSpPr>
          <p:cNvPr id="4" name="Rectangle 5"/>
          <p:cNvSpPr>
            <a:spLocks noChangeArrowheads="1"/>
          </p:cNvSpPr>
          <p:nvPr/>
        </p:nvSpPr>
        <p:spPr bwMode="auto">
          <a:xfrm>
            <a:off x="1371600" y="2616200"/>
            <a:ext cx="6781800" cy="2370667"/>
          </a:xfrm>
          <a:prstGeom prst="rect">
            <a:avLst/>
          </a:prstGeom>
          <a:solidFill>
            <a:srgbClr val="006699"/>
          </a:solidFill>
          <a:ln w="12700">
            <a:solidFill>
              <a:schemeClr val="tx1"/>
            </a:solidFill>
            <a:miter lim="800000"/>
            <a:headEnd type="none" w="sm" len="sm"/>
            <a:tailEnd type="none" w="sm" len="sm"/>
          </a:ln>
        </p:spPr>
        <p:txBody>
          <a:bodyPr wrap="none" anchor="ct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endParaRPr lang="en-US" altLang="en-US" b="0"/>
          </a:p>
        </p:txBody>
      </p:sp>
      <p:pic>
        <p:nvPicPr>
          <p:cNvPr id="5" name="Picture 6" descr="peopl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81200" y="2840568"/>
            <a:ext cx="5544256" cy="183162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192873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Ratio example </a:t>
            </a:r>
            <a:r>
              <a:rPr lang="en-US" sz="3000" dirty="0"/>
              <a:t>(2)</a:t>
            </a:r>
          </a:p>
        </p:txBody>
      </p:sp>
      <p:sp>
        <p:nvSpPr>
          <p:cNvPr id="3" name="Content Placeholder 2"/>
          <p:cNvSpPr>
            <a:spLocks noGrp="1"/>
          </p:cNvSpPr>
          <p:nvPr>
            <p:ph idx="1"/>
          </p:nvPr>
        </p:nvSpPr>
        <p:spPr/>
        <p:txBody>
          <a:bodyPr/>
          <a:lstStyle/>
          <a:p>
            <a:r>
              <a:rPr lang="en-US" dirty="0"/>
              <a:t>What is the ratio of females to males?</a:t>
            </a:r>
          </a:p>
        </p:txBody>
      </p:sp>
      <p:grpSp>
        <p:nvGrpSpPr>
          <p:cNvPr id="6" name="Group 23"/>
          <p:cNvGrpSpPr>
            <a:grpSpLocks/>
          </p:cNvGrpSpPr>
          <p:nvPr/>
        </p:nvGrpSpPr>
        <p:grpSpPr bwMode="auto">
          <a:xfrm>
            <a:off x="2757311" y="2373488"/>
            <a:ext cx="3584222" cy="972256"/>
            <a:chOff x="2188" y="1433"/>
            <a:chExt cx="2540" cy="689"/>
          </a:xfrm>
        </p:grpSpPr>
        <p:sp>
          <p:nvSpPr>
            <p:cNvPr id="7" name="Text Box 24"/>
            <p:cNvSpPr txBox="1">
              <a:spLocks noChangeArrowheads="1"/>
            </p:cNvSpPr>
            <p:nvPr/>
          </p:nvSpPr>
          <p:spPr bwMode="auto">
            <a:xfrm>
              <a:off x="2188" y="1596"/>
              <a:ext cx="1014"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dirty="0"/>
                <a:t>Ratio   =</a:t>
              </a:r>
            </a:p>
          </p:txBody>
        </p:sp>
        <p:sp>
          <p:nvSpPr>
            <p:cNvPr id="8" name="Text Box 25"/>
            <p:cNvSpPr txBox="1">
              <a:spLocks noChangeArrowheads="1"/>
            </p:cNvSpPr>
            <p:nvPr/>
          </p:nvSpPr>
          <p:spPr bwMode="auto">
            <a:xfrm>
              <a:off x="3470" y="1433"/>
              <a:ext cx="1162"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dirty="0"/>
                <a:t># females</a:t>
              </a:r>
            </a:p>
          </p:txBody>
        </p:sp>
        <p:sp>
          <p:nvSpPr>
            <p:cNvPr id="9" name="Line 26"/>
            <p:cNvSpPr>
              <a:spLocks noChangeShapeType="1"/>
            </p:cNvSpPr>
            <p:nvPr/>
          </p:nvSpPr>
          <p:spPr bwMode="auto">
            <a:xfrm>
              <a:off x="3384" y="1776"/>
              <a:ext cx="1344"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sp>
          <p:nvSpPr>
            <p:cNvPr id="10" name="Text Box 27"/>
            <p:cNvSpPr txBox="1">
              <a:spLocks noChangeArrowheads="1"/>
            </p:cNvSpPr>
            <p:nvPr/>
          </p:nvSpPr>
          <p:spPr bwMode="auto">
            <a:xfrm>
              <a:off x="3549" y="1785"/>
              <a:ext cx="961"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dirty="0"/>
                <a:t># males</a:t>
              </a:r>
            </a:p>
          </p:txBody>
        </p:sp>
      </p:grpSp>
      <p:grpSp>
        <p:nvGrpSpPr>
          <p:cNvPr id="11" name="Group 5"/>
          <p:cNvGrpSpPr>
            <a:grpSpLocks/>
          </p:cNvGrpSpPr>
          <p:nvPr/>
        </p:nvGrpSpPr>
        <p:grpSpPr bwMode="auto">
          <a:xfrm>
            <a:off x="1151467" y="3502378"/>
            <a:ext cx="3429000" cy="2370667"/>
            <a:chOff x="756" y="2212"/>
            <a:chExt cx="2430" cy="1680"/>
          </a:xfrm>
        </p:grpSpPr>
        <p:sp>
          <p:nvSpPr>
            <p:cNvPr id="12" name="Rectangle 6"/>
            <p:cNvSpPr>
              <a:spLocks noChangeArrowheads="1"/>
            </p:cNvSpPr>
            <p:nvPr/>
          </p:nvSpPr>
          <p:spPr bwMode="auto">
            <a:xfrm>
              <a:off x="756" y="2212"/>
              <a:ext cx="2430" cy="1680"/>
            </a:xfrm>
            <a:prstGeom prst="rect">
              <a:avLst/>
            </a:prstGeom>
            <a:solidFill>
              <a:srgbClr val="006699"/>
            </a:solidFill>
            <a:ln w="12700">
              <a:solidFill>
                <a:schemeClr val="tx1"/>
              </a:solidFill>
              <a:miter lim="800000"/>
              <a:headEnd type="none" w="sm" len="sm"/>
              <a:tailEnd type="none" w="sm" len="sm"/>
            </a:ln>
          </p:spPr>
          <p:txBody>
            <a:bodyPr wrap="none" anchor="ct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endParaRPr lang="en-US" altLang="en-US" b="0"/>
            </a:p>
          </p:txBody>
        </p:sp>
        <p:grpSp>
          <p:nvGrpSpPr>
            <p:cNvPr id="13" name="Group 7"/>
            <p:cNvGrpSpPr>
              <a:grpSpLocks/>
            </p:cNvGrpSpPr>
            <p:nvPr/>
          </p:nvGrpSpPr>
          <p:grpSpPr bwMode="auto">
            <a:xfrm>
              <a:off x="995" y="2256"/>
              <a:ext cx="1928" cy="1462"/>
              <a:chOff x="534" y="480"/>
              <a:chExt cx="1714" cy="1462"/>
            </a:xfrm>
          </p:grpSpPr>
          <p:sp>
            <p:nvSpPr>
              <p:cNvPr id="14" name="Freeform 8"/>
              <p:cNvSpPr>
                <a:spLocks/>
              </p:cNvSpPr>
              <p:nvPr/>
            </p:nvSpPr>
            <p:spPr bwMode="auto">
              <a:xfrm>
                <a:off x="534" y="587"/>
                <a:ext cx="289" cy="488"/>
              </a:xfrm>
              <a:custGeom>
                <a:avLst/>
                <a:gdLst>
                  <a:gd name="T0" fmla="*/ 0 w 833"/>
                  <a:gd name="T1" fmla="*/ 0 h 1650"/>
                  <a:gd name="T2" fmla="*/ 0 w 833"/>
                  <a:gd name="T3" fmla="*/ 0 h 1650"/>
                  <a:gd name="T4" fmla="*/ 0 w 833"/>
                  <a:gd name="T5" fmla="*/ 0 h 1650"/>
                  <a:gd name="T6" fmla="*/ 0 w 833"/>
                  <a:gd name="T7" fmla="*/ 0 h 1650"/>
                  <a:gd name="T8" fmla="*/ 0 w 833"/>
                  <a:gd name="T9" fmla="*/ 0 h 1650"/>
                  <a:gd name="T10" fmla="*/ 0 w 833"/>
                  <a:gd name="T11" fmla="*/ 0 h 1650"/>
                  <a:gd name="T12" fmla="*/ 0 w 833"/>
                  <a:gd name="T13" fmla="*/ 0 h 1650"/>
                  <a:gd name="T14" fmla="*/ 0 w 833"/>
                  <a:gd name="T15" fmla="*/ 0 h 1650"/>
                  <a:gd name="T16" fmla="*/ 0 w 833"/>
                  <a:gd name="T17" fmla="*/ 0 h 1650"/>
                  <a:gd name="T18" fmla="*/ 0 w 833"/>
                  <a:gd name="T19" fmla="*/ 0 h 1650"/>
                  <a:gd name="T20" fmla="*/ 0 w 833"/>
                  <a:gd name="T21" fmla="*/ 0 h 1650"/>
                  <a:gd name="T22" fmla="*/ 0 w 833"/>
                  <a:gd name="T23" fmla="*/ 0 h 1650"/>
                  <a:gd name="T24" fmla="*/ 0 w 833"/>
                  <a:gd name="T25" fmla="*/ 0 h 1650"/>
                  <a:gd name="T26" fmla="*/ 0 w 833"/>
                  <a:gd name="T27" fmla="*/ 0 h 1650"/>
                  <a:gd name="T28" fmla="*/ 0 w 833"/>
                  <a:gd name="T29" fmla="*/ 0 h 1650"/>
                  <a:gd name="T30" fmla="*/ 0 w 833"/>
                  <a:gd name="T31" fmla="*/ 0 h 1650"/>
                  <a:gd name="T32" fmla="*/ 0 w 833"/>
                  <a:gd name="T33" fmla="*/ 0 h 1650"/>
                  <a:gd name="T34" fmla="*/ 0 w 833"/>
                  <a:gd name="T35" fmla="*/ 0 h 1650"/>
                  <a:gd name="T36" fmla="*/ 0 w 833"/>
                  <a:gd name="T37" fmla="*/ 0 h 1650"/>
                  <a:gd name="T38" fmla="*/ 0 w 833"/>
                  <a:gd name="T39" fmla="*/ 0 h 1650"/>
                  <a:gd name="T40" fmla="*/ 0 w 833"/>
                  <a:gd name="T41" fmla="*/ 0 h 1650"/>
                  <a:gd name="T42" fmla="*/ 0 w 833"/>
                  <a:gd name="T43" fmla="*/ 0 h 1650"/>
                  <a:gd name="T44" fmla="*/ 0 w 833"/>
                  <a:gd name="T45" fmla="*/ 0 h 1650"/>
                  <a:gd name="T46" fmla="*/ 0 w 833"/>
                  <a:gd name="T47" fmla="*/ 0 h 1650"/>
                  <a:gd name="T48" fmla="*/ 0 w 833"/>
                  <a:gd name="T49" fmla="*/ 0 h 1650"/>
                  <a:gd name="T50" fmla="*/ 0 w 833"/>
                  <a:gd name="T51" fmla="*/ 0 h 1650"/>
                  <a:gd name="T52" fmla="*/ 0 w 833"/>
                  <a:gd name="T53" fmla="*/ 0 h 1650"/>
                  <a:gd name="T54" fmla="*/ 0 w 833"/>
                  <a:gd name="T55" fmla="*/ 0 h 1650"/>
                  <a:gd name="T56" fmla="*/ 0 w 833"/>
                  <a:gd name="T57" fmla="*/ 0 h 1650"/>
                  <a:gd name="T58" fmla="*/ 0 w 833"/>
                  <a:gd name="T59" fmla="*/ 0 h 1650"/>
                  <a:gd name="T60" fmla="*/ 0 w 833"/>
                  <a:gd name="T61" fmla="*/ 0 h 1650"/>
                  <a:gd name="T62" fmla="*/ 0 w 833"/>
                  <a:gd name="T63" fmla="*/ 0 h 1650"/>
                  <a:gd name="T64" fmla="*/ 0 w 833"/>
                  <a:gd name="T65" fmla="*/ 0 h 1650"/>
                  <a:gd name="T66" fmla="*/ 0 w 833"/>
                  <a:gd name="T67" fmla="*/ 0 h 1650"/>
                  <a:gd name="T68" fmla="*/ 0 w 833"/>
                  <a:gd name="T69" fmla="*/ 0 h 1650"/>
                  <a:gd name="T70" fmla="*/ 0 w 833"/>
                  <a:gd name="T71" fmla="*/ 0 h 1650"/>
                  <a:gd name="T72" fmla="*/ 0 w 833"/>
                  <a:gd name="T73" fmla="*/ 0 h 1650"/>
                  <a:gd name="T74" fmla="*/ 0 w 833"/>
                  <a:gd name="T75" fmla="*/ 0 h 1650"/>
                  <a:gd name="T76" fmla="*/ 0 w 833"/>
                  <a:gd name="T77" fmla="*/ 0 h 1650"/>
                  <a:gd name="T78" fmla="*/ 0 w 833"/>
                  <a:gd name="T79" fmla="*/ 0 h 1650"/>
                  <a:gd name="T80" fmla="*/ 0 w 833"/>
                  <a:gd name="T81" fmla="*/ 0 h 1650"/>
                  <a:gd name="T82" fmla="*/ 0 w 833"/>
                  <a:gd name="T83" fmla="*/ 0 h 1650"/>
                  <a:gd name="T84" fmla="*/ 0 w 833"/>
                  <a:gd name="T85" fmla="*/ 0 h 1650"/>
                  <a:gd name="T86" fmla="*/ 0 w 833"/>
                  <a:gd name="T87" fmla="*/ 0 h 1650"/>
                  <a:gd name="T88" fmla="*/ 0 w 833"/>
                  <a:gd name="T89" fmla="*/ 0 h 1650"/>
                  <a:gd name="T90" fmla="*/ 0 w 833"/>
                  <a:gd name="T91" fmla="*/ 0 h 1650"/>
                  <a:gd name="T92" fmla="*/ 0 w 833"/>
                  <a:gd name="T93" fmla="*/ 0 h 1650"/>
                  <a:gd name="T94" fmla="*/ 0 w 833"/>
                  <a:gd name="T95" fmla="*/ 0 h 1650"/>
                  <a:gd name="T96" fmla="*/ 0 w 833"/>
                  <a:gd name="T97" fmla="*/ 0 h 1650"/>
                  <a:gd name="T98" fmla="*/ 0 w 833"/>
                  <a:gd name="T99" fmla="*/ 0 h 1650"/>
                  <a:gd name="T100" fmla="*/ 0 w 833"/>
                  <a:gd name="T101" fmla="*/ 0 h 1650"/>
                  <a:gd name="T102" fmla="*/ 0 w 833"/>
                  <a:gd name="T103" fmla="*/ 0 h 1650"/>
                  <a:gd name="T104" fmla="*/ 0 w 833"/>
                  <a:gd name="T105" fmla="*/ 0 h 1650"/>
                  <a:gd name="T106" fmla="*/ 0 w 833"/>
                  <a:gd name="T107" fmla="*/ 0 h 1650"/>
                  <a:gd name="T108" fmla="*/ 0 w 833"/>
                  <a:gd name="T109" fmla="*/ 0 h 1650"/>
                  <a:gd name="T110" fmla="*/ 0 w 833"/>
                  <a:gd name="T111" fmla="*/ 0 h 1650"/>
                  <a:gd name="T112" fmla="*/ 0 w 833"/>
                  <a:gd name="T113" fmla="*/ 0 h 1650"/>
                  <a:gd name="T114" fmla="*/ 0 w 833"/>
                  <a:gd name="T115" fmla="*/ 0 h 1650"/>
                  <a:gd name="T116" fmla="*/ 0 w 833"/>
                  <a:gd name="T117" fmla="*/ 0 h 16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3"/>
                  <a:gd name="T178" fmla="*/ 0 h 1650"/>
                  <a:gd name="T179" fmla="*/ 833 w 833"/>
                  <a:gd name="T180" fmla="*/ 1650 h 165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3" h="1650">
                    <a:moveTo>
                      <a:pt x="443" y="1044"/>
                    </a:moveTo>
                    <a:lnTo>
                      <a:pt x="443" y="1585"/>
                    </a:lnTo>
                    <a:lnTo>
                      <a:pt x="444" y="1592"/>
                    </a:lnTo>
                    <a:lnTo>
                      <a:pt x="447" y="1598"/>
                    </a:lnTo>
                    <a:lnTo>
                      <a:pt x="449" y="1605"/>
                    </a:lnTo>
                    <a:lnTo>
                      <a:pt x="452" y="1611"/>
                    </a:lnTo>
                    <a:lnTo>
                      <a:pt x="455" y="1616"/>
                    </a:lnTo>
                    <a:lnTo>
                      <a:pt x="459" y="1622"/>
                    </a:lnTo>
                    <a:lnTo>
                      <a:pt x="464" y="1627"/>
                    </a:lnTo>
                    <a:lnTo>
                      <a:pt x="468" y="1630"/>
                    </a:lnTo>
                    <a:lnTo>
                      <a:pt x="473" y="1635"/>
                    </a:lnTo>
                    <a:lnTo>
                      <a:pt x="479" y="1639"/>
                    </a:lnTo>
                    <a:lnTo>
                      <a:pt x="485" y="1641"/>
                    </a:lnTo>
                    <a:lnTo>
                      <a:pt x="491" y="1644"/>
                    </a:lnTo>
                    <a:lnTo>
                      <a:pt x="496" y="1646"/>
                    </a:lnTo>
                    <a:lnTo>
                      <a:pt x="502" y="1647"/>
                    </a:lnTo>
                    <a:lnTo>
                      <a:pt x="509" y="1649"/>
                    </a:lnTo>
                    <a:lnTo>
                      <a:pt x="515" y="1649"/>
                    </a:lnTo>
                    <a:lnTo>
                      <a:pt x="521" y="1649"/>
                    </a:lnTo>
                    <a:lnTo>
                      <a:pt x="528" y="1647"/>
                    </a:lnTo>
                    <a:lnTo>
                      <a:pt x="534" y="1646"/>
                    </a:lnTo>
                    <a:lnTo>
                      <a:pt x="540" y="1644"/>
                    </a:lnTo>
                    <a:lnTo>
                      <a:pt x="546" y="1641"/>
                    </a:lnTo>
                    <a:lnTo>
                      <a:pt x="551" y="1639"/>
                    </a:lnTo>
                    <a:lnTo>
                      <a:pt x="557" y="1635"/>
                    </a:lnTo>
                    <a:lnTo>
                      <a:pt x="562" y="1630"/>
                    </a:lnTo>
                    <a:lnTo>
                      <a:pt x="567" y="1627"/>
                    </a:lnTo>
                    <a:lnTo>
                      <a:pt x="570" y="1622"/>
                    </a:lnTo>
                    <a:lnTo>
                      <a:pt x="574" y="1616"/>
                    </a:lnTo>
                    <a:lnTo>
                      <a:pt x="578" y="1611"/>
                    </a:lnTo>
                    <a:lnTo>
                      <a:pt x="581" y="1605"/>
                    </a:lnTo>
                    <a:lnTo>
                      <a:pt x="584" y="1598"/>
                    </a:lnTo>
                    <a:lnTo>
                      <a:pt x="585" y="1592"/>
                    </a:lnTo>
                    <a:lnTo>
                      <a:pt x="587" y="1585"/>
                    </a:lnTo>
                    <a:lnTo>
                      <a:pt x="587" y="1044"/>
                    </a:lnTo>
                    <a:lnTo>
                      <a:pt x="740" y="1044"/>
                    </a:lnTo>
                    <a:lnTo>
                      <a:pt x="553" y="382"/>
                    </a:lnTo>
                    <a:lnTo>
                      <a:pt x="592" y="250"/>
                    </a:lnTo>
                    <a:lnTo>
                      <a:pt x="597" y="239"/>
                    </a:lnTo>
                    <a:lnTo>
                      <a:pt x="598" y="237"/>
                    </a:lnTo>
                    <a:lnTo>
                      <a:pt x="603" y="235"/>
                    </a:lnTo>
                    <a:lnTo>
                      <a:pt x="607" y="236"/>
                    </a:lnTo>
                    <a:lnTo>
                      <a:pt x="612" y="238"/>
                    </a:lnTo>
                    <a:lnTo>
                      <a:pt x="616" y="244"/>
                    </a:lnTo>
                    <a:lnTo>
                      <a:pt x="618" y="250"/>
                    </a:lnTo>
                    <a:lnTo>
                      <a:pt x="716" y="738"/>
                    </a:lnTo>
                    <a:lnTo>
                      <a:pt x="718" y="744"/>
                    </a:lnTo>
                    <a:lnTo>
                      <a:pt x="721" y="750"/>
                    </a:lnTo>
                    <a:lnTo>
                      <a:pt x="723" y="754"/>
                    </a:lnTo>
                    <a:lnTo>
                      <a:pt x="725" y="759"/>
                    </a:lnTo>
                    <a:lnTo>
                      <a:pt x="729" y="763"/>
                    </a:lnTo>
                    <a:lnTo>
                      <a:pt x="734" y="766"/>
                    </a:lnTo>
                    <a:lnTo>
                      <a:pt x="738" y="770"/>
                    </a:lnTo>
                    <a:lnTo>
                      <a:pt x="743" y="772"/>
                    </a:lnTo>
                    <a:lnTo>
                      <a:pt x="747" y="776"/>
                    </a:lnTo>
                    <a:lnTo>
                      <a:pt x="752" y="777"/>
                    </a:lnTo>
                    <a:lnTo>
                      <a:pt x="757" y="780"/>
                    </a:lnTo>
                    <a:lnTo>
                      <a:pt x="762" y="781"/>
                    </a:lnTo>
                    <a:lnTo>
                      <a:pt x="768" y="781"/>
                    </a:lnTo>
                    <a:lnTo>
                      <a:pt x="773" y="782"/>
                    </a:lnTo>
                    <a:lnTo>
                      <a:pt x="778" y="781"/>
                    </a:lnTo>
                    <a:lnTo>
                      <a:pt x="783" y="781"/>
                    </a:lnTo>
                    <a:lnTo>
                      <a:pt x="789" y="780"/>
                    </a:lnTo>
                    <a:lnTo>
                      <a:pt x="794" y="777"/>
                    </a:lnTo>
                    <a:lnTo>
                      <a:pt x="799" y="776"/>
                    </a:lnTo>
                    <a:lnTo>
                      <a:pt x="802" y="772"/>
                    </a:lnTo>
                    <a:lnTo>
                      <a:pt x="807" y="770"/>
                    </a:lnTo>
                    <a:lnTo>
                      <a:pt x="812" y="766"/>
                    </a:lnTo>
                    <a:lnTo>
                      <a:pt x="816" y="763"/>
                    </a:lnTo>
                    <a:lnTo>
                      <a:pt x="820" y="759"/>
                    </a:lnTo>
                    <a:lnTo>
                      <a:pt x="823" y="754"/>
                    </a:lnTo>
                    <a:lnTo>
                      <a:pt x="824" y="750"/>
                    </a:lnTo>
                    <a:lnTo>
                      <a:pt x="828" y="744"/>
                    </a:lnTo>
                    <a:lnTo>
                      <a:pt x="831" y="739"/>
                    </a:lnTo>
                    <a:lnTo>
                      <a:pt x="832" y="734"/>
                    </a:lnTo>
                    <a:lnTo>
                      <a:pt x="833" y="730"/>
                    </a:lnTo>
                    <a:lnTo>
                      <a:pt x="833" y="723"/>
                    </a:lnTo>
                    <a:lnTo>
                      <a:pt x="833" y="717"/>
                    </a:lnTo>
                    <a:lnTo>
                      <a:pt x="833" y="712"/>
                    </a:lnTo>
                    <a:lnTo>
                      <a:pt x="832" y="704"/>
                    </a:lnTo>
                    <a:lnTo>
                      <a:pt x="697" y="76"/>
                    </a:lnTo>
                    <a:lnTo>
                      <a:pt x="692" y="61"/>
                    </a:lnTo>
                    <a:lnTo>
                      <a:pt x="686" y="44"/>
                    </a:lnTo>
                    <a:lnTo>
                      <a:pt x="679" y="32"/>
                    </a:lnTo>
                    <a:lnTo>
                      <a:pt x="673" y="22"/>
                    </a:lnTo>
                    <a:lnTo>
                      <a:pt x="664" y="12"/>
                    </a:lnTo>
                    <a:lnTo>
                      <a:pt x="650" y="4"/>
                    </a:lnTo>
                    <a:lnTo>
                      <a:pt x="642" y="1"/>
                    </a:lnTo>
                    <a:lnTo>
                      <a:pt x="629" y="0"/>
                    </a:lnTo>
                    <a:lnTo>
                      <a:pt x="204" y="0"/>
                    </a:lnTo>
                    <a:lnTo>
                      <a:pt x="190" y="2"/>
                    </a:lnTo>
                    <a:lnTo>
                      <a:pt x="183" y="5"/>
                    </a:lnTo>
                    <a:lnTo>
                      <a:pt x="170" y="13"/>
                    </a:lnTo>
                    <a:lnTo>
                      <a:pt x="161" y="23"/>
                    </a:lnTo>
                    <a:lnTo>
                      <a:pt x="154" y="33"/>
                    </a:lnTo>
                    <a:lnTo>
                      <a:pt x="146" y="46"/>
                    </a:lnTo>
                    <a:lnTo>
                      <a:pt x="141" y="62"/>
                    </a:lnTo>
                    <a:lnTo>
                      <a:pt x="137" y="77"/>
                    </a:lnTo>
                    <a:lnTo>
                      <a:pt x="2" y="705"/>
                    </a:lnTo>
                    <a:lnTo>
                      <a:pt x="0" y="714"/>
                    </a:lnTo>
                    <a:lnTo>
                      <a:pt x="0" y="720"/>
                    </a:lnTo>
                    <a:lnTo>
                      <a:pt x="0" y="725"/>
                    </a:lnTo>
                    <a:lnTo>
                      <a:pt x="1" y="731"/>
                    </a:lnTo>
                    <a:lnTo>
                      <a:pt x="2" y="736"/>
                    </a:lnTo>
                    <a:lnTo>
                      <a:pt x="3" y="741"/>
                    </a:lnTo>
                    <a:lnTo>
                      <a:pt x="6" y="745"/>
                    </a:lnTo>
                    <a:lnTo>
                      <a:pt x="8" y="750"/>
                    </a:lnTo>
                    <a:lnTo>
                      <a:pt x="11" y="755"/>
                    </a:lnTo>
                    <a:lnTo>
                      <a:pt x="14" y="760"/>
                    </a:lnTo>
                    <a:lnTo>
                      <a:pt x="17" y="764"/>
                    </a:lnTo>
                    <a:lnTo>
                      <a:pt x="20" y="767"/>
                    </a:lnTo>
                    <a:lnTo>
                      <a:pt x="25" y="771"/>
                    </a:lnTo>
                    <a:lnTo>
                      <a:pt x="30" y="775"/>
                    </a:lnTo>
                    <a:lnTo>
                      <a:pt x="35" y="777"/>
                    </a:lnTo>
                    <a:lnTo>
                      <a:pt x="40" y="778"/>
                    </a:lnTo>
                    <a:lnTo>
                      <a:pt x="45" y="781"/>
                    </a:lnTo>
                    <a:lnTo>
                      <a:pt x="50" y="782"/>
                    </a:lnTo>
                    <a:lnTo>
                      <a:pt x="56" y="783"/>
                    </a:lnTo>
                    <a:lnTo>
                      <a:pt x="61" y="783"/>
                    </a:lnTo>
                    <a:lnTo>
                      <a:pt x="66" y="783"/>
                    </a:lnTo>
                    <a:lnTo>
                      <a:pt x="71" y="782"/>
                    </a:lnTo>
                    <a:lnTo>
                      <a:pt x="77" y="781"/>
                    </a:lnTo>
                    <a:lnTo>
                      <a:pt x="82" y="778"/>
                    </a:lnTo>
                    <a:lnTo>
                      <a:pt x="86" y="777"/>
                    </a:lnTo>
                    <a:lnTo>
                      <a:pt x="90" y="775"/>
                    </a:lnTo>
                    <a:lnTo>
                      <a:pt x="95" y="771"/>
                    </a:lnTo>
                    <a:lnTo>
                      <a:pt x="100" y="767"/>
                    </a:lnTo>
                    <a:lnTo>
                      <a:pt x="104" y="764"/>
                    </a:lnTo>
                    <a:lnTo>
                      <a:pt x="107" y="760"/>
                    </a:lnTo>
                    <a:lnTo>
                      <a:pt x="110" y="755"/>
                    </a:lnTo>
                    <a:lnTo>
                      <a:pt x="113" y="750"/>
                    </a:lnTo>
                    <a:lnTo>
                      <a:pt x="115" y="745"/>
                    </a:lnTo>
                    <a:lnTo>
                      <a:pt x="117" y="739"/>
                    </a:lnTo>
                    <a:lnTo>
                      <a:pt x="215" y="253"/>
                    </a:lnTo>
                    <a:lnTo>
                      <a:pt x="217" y="246"/>
                    </a:lnTo>
                    <a:lnTo>
                      <a:pt x="222" y="239"/>
                    </a:lnTo>
                    <a:lnTo>
                      <a:pt x="226" y="237"/>
                    </a:lnTo>
                    <a:lnTo>
                      <a:pt x="229" y="237"/>
                    </a:lnTo>
                    <a:lnTo>
                      <a:pt x="234" y="238"/>
                    </a:lnTo>
                    <a:lnTo>
                      <a:pt x="237" y="241"/>
                    </a:lnTo>
                    <a:lnTo>
                      <a:pt x="240" y="253"/>
                    </a:lnTo>
                    <a:lnTo>
                      <a:pt x="281" y="384"/>
                    </a:lnTo>
                    <a:lnTo>
                      <a:pt x="95" y="1044"/>
                    </a:lnTo>
                    <a:lnTo>
                      <a:pt x="246" y="1044"/>
                    </a:lnTo>
                    <a:lnTo>
                      <a:pt x="246" y="1586"/>
                    </a:lnTo>
                    <a:lnTo>
                      <a:pt x="248" y="1594"/>
                    </a:lnTo>
                    <a:lnTo>
                      <a:pt x="250" y="1600"/>
                    </a:lnTo>
                    <a:lnTo>
                      <a:pt x="253" y="1606"/>
                    </a:lnTo>
                    <a:lnTo>
                      <a:pt x="255" y="1612"/>
                    </a:lnTo>
                    <a:lnTo>
                      <a:pt x="259" y="1618"/>
                    </a:lnTo>
                    <a:lnTo>
                      <a:pt x="262" y="1623"/>
                    </a:lnTo>
                    <a:lnTo>
                      <a:pt x="266" y="1628"/>
                    </a:lnTo>
                    <a:lnTo>
                      <a:pt x="271" y="1631"/>
                    </a:lnTo>
                    <a:lnTo>
                      <a:pt x="276" y="1636"/>
                    </a:lnTo>
                    <a:lnTo>
                      <a:pt x="282" y="1640"/>
                    </a:lnTo>
                    <a:lnTo>
                      <a:pt x="288" y="1642"/>
                    </a:lnTo>
                    <a:lnTo>
                      <a:pt x="293" y="1645"/>
                    </a:lnTo>
                    <a:lnTo>
                      <a:pt x="299" y="1647"/>
                    </a:lnTo>
                    <a:lnTo>
                      <a:pt x="305" y="1649"/>
                    </a:lnTo>
                    <a:lnTo>
                      <a:pt x="312" y="1650"/>
                    </a:lnTo>
                    <a:lnTo>
                      <a:pt x="317" y="1650"/>
                    </a:lnTo>
                    <a:lnTo>
                      <a:pt x="325" y="1650"/>
                    </a:lnTo>
                    <a:lnTo>
                      <a:pt x="331" y="1649"/>
                    </a:lnTo>
                    <a:lnTo>
                      <a:pt x="337" y="1647"/>
                    </a:lnTo>
                    <a:lnTo>
                      <a:pt x="343" y="1645"/>
                    </a:lnTo>
                    <a:lnTo>
                      <a:pt x="349" y="1642"/>
                    </a:lnTo>
                    <a:lnTo>
                      <a:pt x="354" y="1640"/>
                    </a:lnTo>
                    <a:lnTo>
                      <a:pt x="360" y="1636"/>
                    </a:lnTo>
                    <a:lnTo>
                      <a:pt x="365" y="1631"/>
                    </a:lnTo>
                    <a:lnTo>
                      <a:pt x="370" y="1628"/>
                    </a:lnTo>
                    <a:lnTo>
                      <a:pt x="374" y="1623"/>
                    </a:lnTo>
                    <a:lnTo>
                      <a:pt x="377" y="1618"/>
                    </a:lnTo>
                    <a:lnTo>
                      <a:pt x="381" y="1612"/>
                    </a:lnTo>
                    <a:lnTo>
                      <a:pt x="385" y="1606"/>
                    </a:lnTo>
                    <a:lnTo>
                      <a:pt x="387" y="1600"/>
                    </a:lnTo>
                    <a:lnTo>
                      <a:pt x="388" y="1594"/>
                    </a:lnTo>
                    <a:lnTo>
                      <a:pt x="391" y="1586"/>
                    </a:lnTo>
                    <a:lnTo>
                      <a:pt x="391" y="1044"/>
                    </a:lnTo>
                    <a:lnTo>
                      <a:pt x="443" y="1044"/>
                    </a:lnTo>
                    <a:close/>
                  </a:path>
                </a:pathLst>
              </a:custGeom>
              <a:solidFill>
                <a:schemeClr val="bg1"/>
              </a:solidFill>
              <a:ln w="0">
                <a:solidFill>
                  <a:srgbClr val="000000"/>
                </a:solidFill>
                <a:prstDash val="solid"/>
                <a:round/>
                <a:headEnd/>
                <a:tailEnd/>
              </a:ln>
            </p:spPr>
            <p:txBody>
              <a:bodyPr/>
              <a:lstStyle/>
              <a:p>
                <a:endParaRPr lang="en-US" sz="1600"/>
              </a:p>
            </p:txBody>
          </p:sp>
          <p:sp>
            <p:nvSpPr>
              <p:cNvPr id="15" name="Freeform 9"/>
              <p:cNvSpPr>
                <a:spLocks/>
              </p:cNvSpPr>
              <p:nvPr/>
            </p:nvSpPr>
            <p:spPr bwMode="auto">
              <a:xfrm>
                <a:off x="629" y="480"/>
                <a:ext cx="107" cy="95"/>
              </a:xfrm>
              <a:custGeom>
                <a:avLst/>
                <a:gdLst>
                  <a:gd name="T0" fmla="*/ 0 w 308"/>
                  <a:gd name="T1" fmla="*/ 0 h 319"/>
                  <a:gd name="T2" fmla="*/ 0 w 308"/>
                  <a:gd name="T3" fmla="*/ 0 h 319"/>
                  <a:gd name="T4" fmla="*/ 0 w 308"/>
                  <a:gd name="T5" fmla="*/ 0 h 319"/>
                  <a:gd name="T6" fmla="*/ 0 w 308"/>
                  <a:gd name="T7" fmla="*/ 0 h 319"/>
                  <a:gd name="T8" fmla="*/ 0 w 308"/>
                  <a:gd name="T9" fmla="*/ 0 h 319"/>
                  <a:gd name="T10" fmla="*/ 0 w 308"/>
                  <a:gd name="T11" fmla="*/ 0 h 319"/>
                  <a:gd name="T12" fmla="*/ 0 w 308"/>
                  <a:gd name="T13" fmla="*/ 0 h 319"/>
                  <a:gd name="T14" fmla="*/ 0 w 308"/>
                  <a:gd name="T15" fmla="*/ 0 h 319"/>
                  <a:gd name="T16" fmla="*/ 0 w 308"/>
                  <a:gd name="T17" fmla="*/ 0 h 319"/>
                  <a:gd name="T18" fmla="*/ 0 w 308"/>
                  <a:gd name="T19" fmla="*/ 0 h 319"/>
                  <a:gd name="T20" fmla="*/ 0 w 308"/>
                  <a:gd name="T21" fmla="*/ 0 h 319"/>
                  <a:gd name="T22" fmla="*/ 0 w 308"/>
                  <a:gd name="T23" fmla="*/ 0 h 319"/>
                  <a:gd name="T24" fmla="*/ 0 w 308"/>
                  <a:gd name="T25" fmla="*/ 0 h 319"/>
                  <a:gd name="T26" fmla="*/ 0 w 308"/>
                  <a:gd name="T27" fmla="*/ 0 h 319"/>
                  <a:gd name="T28" fmla="*/ 0 w 308"/>
                  <a:gd name="T29" fmla="*/ 0 h 319"/>
                  <a:gd name="T30" fmla="*/ 0 w 308"/>
                  <a:gd name="T31" fmla="*/ 0 h 319"/>
                  <a:gd name="T32" fmla="*/ 0 w 308"/>
                  <a:gd name="T33" fmla="*/ 0 h 3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319"/>
                  <a:gd name="T53" fmla="*/ 308 w 308"/>
                  <a:gd name="T54" fmla="*/ 319 h 3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319">
                    <a:moveTo>
                      <a:pt x="308" y="159"/>
                    </a:moveTo>
                    <a:lnTo>
                      <a:pt x="296" y="98"/>
                    </a:lnTo>
                    <a:lnTo>
                      <a:pt x="263" y="47"/>
                    </a:lnTo>
                    <a:lnTo>
                      <a:pt x="214" y="12"/>
                    </a:lnTo>
                    <a:lnTo>
                      <a:pt x="154" y="0"/>
                    </a:lnTo>
                    <a:lnTo>
                      <a:pt x="94" y="12"/>
                    </a:lnTo>
                    <a:lnTo>
                      <a:pt x="45" y="47"/>
                    </a:lnTo>
                    <a:lnTo>
                      <a:pt x="12" y="98"/>
                    </a:lnTo>
                    <a:lnTo>
                      <a:pt x="0" y="159"/>
                    </a:lnTo>
                    <a:lnTo>
                      <a:pt x="12" y="221"/>
                    </a:lnTo>
                    <a:lnTo>
                      <a:pt x="45" y="273"/>
                    </a:lnTo>
                    <a:lnTo>
                      <a:pt x="94" y="306"/>
                    </a:lnTo>
                    <a:lnTo>
                      <a:pt x="154" y="319"/>
                    </a:lnTo>
                    <a:lnTo>
                      <a:pt x="214" y="306"/>
                    </a:lnTo>
                    <a:lnTo>
                      <a:pt x="263" y="273"/>
                    </a:lnTo>
                    <a:lnTo>
                      <a:pt x="296" y="221"/>
                    </a:lnTo>
                    <a:lnTo>
                      <a:pt x="308" y="159"/>
                    </a:lnTo>
                    <a:close/>
                  </a:path>
                </a:pathLst>
              </a:custGeom>
              <a:solidFill>
                <a:schemeClr val="bg1"/>
              </a:solidFill>
              <a:ln w="0">
                <a:solidFill>
                  <a:srgbClr val="000000"/>
                </a:solidFill>
                <a:prstDash val="solid"/>
                <a:round/>
                <a:headEnd/>
                <a:tailEnd/>
              </a:ln>
            </p:spPr>
            <p:txBody>
              <a:bodyPr/>
              <a:lstStyle/>
              <a:p>
                <a:endParaRPr lang="en-US" sz="1600"/>
              </a:p>
            </p:txBody>
          </p:sp>
          <p:sp>
            <p:nvSpPr>
              <p:cNvPr id="16" name="Freeform 10"/>
              <p:cNvSpPr>
                <a:spLocks/>
              </p:cNvSpPr>
              <p:nvPr/>
            </p:nvSpPr>
            <p:spPr bwMode="auto">
              <a:xfrm>
                <a:off x="877" y="588"/>
                <a:ext cx="287" cy="487"/>
              </a:xfrm>
              <a:custGeom>
                <a:avLst/>
                <a:gdLst>
                  <a:gd name="T0" fmla="*/ 0 w 834"/>
                  <a:gd name="T1" fmla="*/ 0 h 1650"/>
                  <a:gd name="T2" fmla="*/ 0 w 834"/>
                  <a:gd name="T3" fmla="*/ 0 h 1650"/>
                  <a:gd name="T4" fmla="*/ 0 w 834"/>
                  <a:gd name="T5" fmla="*/ 0 h 1650"/>
                  <a:gd name="T6" fmla="*/ 0 w 834"/>
                  <a:gd name="T7" fmla="*/ 0 h 1650"/>
                  <a:gd name="T8" fmla="*/ 0 w 834"/>
                  <a:gd name="T9" fmla="*/ 0 h 1650"/>
                  <a:gd name="T10" fmla="*/ 0 w 834"/>
                  <a:gd name="T11" fmla="*/ 0 h 1650"/>
                  <a:gd name="T12" fmla="*/ 0 w 834"/>
                  <a:gd name="T13" fmla="*/ 0 h 1650"/>
                  <a:gd name="T14" fmla="*/ 0 w 834"/>
                  <a:gd name="T15" fmla="*/ 0 h 1650"/>
                  <a:gd name="T16" fmla="*/ 0 w 834"/>
                  <a:gd name="T17" fmla="*/ 0 h 1650"/>
                  <a:gd name="T18" fmla="*/ 0 w 834"/>
                  <a:gd name="T19" fmla="*/ 0 h 1650"/>
                  <a:gd name="T20" fmla="*/ 0 w 834"/>
                  <a:gd name="T21" fmla="*/ 0 h 1650"/>
                  <a:gd name="T22" fmla="*/ 0 w 834"/>
                  <a:gd name="T23" fmla="*/ 0 h 1650"/>
                  <a:gd name="T24" fmla="*/ 0 w 834"/>
                  <a:gd name="T25" fmla="*/ 0 h 1650"/>
                  <a:gd name="T26" fmla="*/ 0 w 834"/>
                  <a:gd name="T27" fmla="*/ 0 h 1650"/>
                  <a:gd name="T28" fmla="*/ 0 w 834"/>
                  <a:gd name="T29" fmla="*/ 0 h 1650"/>
                  <a:gd name="T30" fmla="*/ 0 w 834"/>
                  <a:gd name="T31" fmla="*/ 0 h 1650"/>
                  <a:gd name="T32" fmla="*/ 0 w 834"/>
                  <a:gd name="T33" fmla="*/ 0 h 1650"/>
                  <a:gd name="T34" fmla="*/ 0 w 834"/>
                  <a:gd name="T35" fmla="*/ 0 h 1650"/>
                  <a:gd name="T36" fmla="*/ 0 w 834"/>
                  <a:gd name="T37" fmla="*/ 0 h 1650"/>
                  <a:gd name="T38" fmla="*/ 0 w 834"/>
                  <a:gd name="T39" fmla="*/ 0 h 1650"/>
                  <a:gd name="T40" fmla="*/ 0 w 834"/>
                  <a:gd name="T41" fmla="*/ 0 h 1650"/>
                  <a:gd name="T42" fmla="*/ 0 w 834"/>
                  <a:gd name="T43" fmla="*/ 0 h 1650"/>
                  <a:gd name="T44" fmla="*/ 0 w 834"/>
                  <a:gd name="T45" fmla="*/ 0 h 1650"/>
                  <a:gd name="T46" fmla="*/ 0 w 834"/>
                  <a:gd name="T47" fmla="*/ 0 h 1650"/>
                  <a:gd name="T48" fmla="*/ 0 w 834"/>
                  <a:gd name="T49" fmla="*/ 0 h 1650"/>
                  <a:gd name="T50" fmla="*/ 0 w 834"/>
                  <a:gd name="T51" fmla="*/ 0 h 1650"/>
                  <a:gd name="T52" fmla="*/ 0 w 834"/>
                  <a:gd name="T53" fmla="*/ 0 h 1650"/>
                  <a:gd name="T54" fmla="*/ 0 w 834"/>
                  <a:gd name="T55" fmla="*/ 0 h 1650"/>
                  <a:gd name="T56" fmla="*/ 0 w 834"/>
                  <a:gd name="T57" fmla="*/ 0 h 1650"/>
                  <a:gd name="T58" fmla="*/ 0 w 834"/>
                  <a:gd name="T59" fmla="*/ 0 h 1650"/>
                  <a:gd name="T60" fmla="*/ 0 w 834"/>
                  <a:gd name="T61" fmla="*/ 0 h 1650"/>
                  <a:gd name="T62" fmla="*/ 0 w 834"/>
                  <a:gd name="T63" fmla="*/ 0 h 1650"/>
                  <a:gd name="T64" fmla="*/ 0 w 834"/>
                  <a:gd name="T65" fmla="*/ 0 h 1650"/>
                  <a:gd name="T66" fmla="*/ 0 w 834"/>
                  <a:gd name="T67" fmla="*/ 0 h 1650"/>
                  <a:gd name="T68" fmla="*/ 0 w 834"/>
                  <a:gd name="T69" fmla="*/ 0 h 1650"/>
                  <a:gd name="T70" fmla="*/ 0 w 834"/>
                  <a:gd name="T71" fmla="*/ 0 h 1650"/>
                  <a:gd name="T72" fmla="*/ 0 w 834"/>
                  <a:gd name="T73" fmla="*/ 0 h 1650"/>
                  <a:gd name="T74" fmla="*/ 0 w 834"/>
                  <a:gd name="T75" fmla="*/ 0 h 1650"/>
                  <a:gd name="T76" fmla="*/ 0 w 834"/>
                  <a:gd name="T77" fmla="*/ 0 h 1650"/>
                  <a:gd name="T78" fmla="*/ 0 w 834"/>
                  <a:gd name="T79" fmla="*/ 0 h 1650"/>
                  <a:gd name="T80" fmla="*/ 0 w 834"/>
                  <a:gd name="T81" fmla="*/ 0 h 1650"/>
                  <a:gd name="T82" fmla="*/ 0 w 834"/>
                  <a:gd name="T83" fmla="*/ 0 h 1650"/>
                  <a:gd name="T84" fmla="*/ 0 w 834"/>
                  <a:gd name="T85" fmla="*/ 0 h 1650"/>
                  <a:gd name="T86" fmla="*/ 0 w 834"/>
                  <a:gd name="T87" fmla="*/ 0 h 1650"/>
                  <a:gd name="T88" fmla="*/ 0 w 834"/>
                  <a:gd name="T89" fmla="*/ 0 h 1650"/>
                  <a:gd name="T90" fmla="*/ 0 w 834"/>
                  <a:gd name="T91" fmla="*/ 0 h 1650"/>
                  <a:gd name="T92" fmla="*/ 0 w 834"/>
                  <a:gd name="T93" fmla="*/ 0 h 1650"/>
                  <a:gd name="T94" fmla="*/ 0 w 834"/>
                  <a:gd name="T95" fmla="*/ 0 h 1650"/>
                  <a:gd name="T96" fmla="*/ 0 w 834"/>
                  <a:gd name="T97" fmla="*/ 0 h 1650"/>
                  <a:gd name="T98" fmla="*/ 0 w 834"/>
                  <a:gd name="T99" fmla="*/ 0 h 1650"/>
                  <a:gd name="T100" fmla="*/ 0 w 834"/>
                  <a:gd name="T101" fmla="*/ 0 h 1650"/>
                  <a:gd name="T102" fmla="*/ 0 w 834"/>
                  <a:gd name="T103" fmla="*/ 0 h 1650"/>
                  <a:gd name="T104" fmla="*/ 0 w 834"/>
                  <a:gd name="T105" fmla="*/ 0 h 1650"/>
                  <a:gd name="T106" fmla="*/ 0 w 834"/>
                  <a:gd name="T107" fmla="*/ 0 h 1650"/>
                  <a:gd name="T108" fmla="*/ 0 w 834"/>
                  <a:gd name="T109" fmla="*/ 0 h 1650"/>
                  <a:gd name="T110" fmla="*/ 0 w 834"/>
                  <a:gd name="T111" fmla="*/ 0 h 1650"/>
                  <a:gd name="T112" fmla="*/ 0 w 834"/>
                  <a:gd name="T113" fmla="*/ 0 h 1650"/>
                  <a:gd name="T114" fmla="*/ 0 w 834"/>
                  <a:gd name="T115" fmla="*/ 0 h 1650"/>
                  <a:gd name="T116" fmla="*/ 0 w 834"/>
                  <a:gd name="T117" fmla="*/ 0 h 16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4"/>
                  <a:gd name="T178" fmla="*/ 0 h 1650"/>
                  <a:gd name="T179" fmla="*/ 834 w 834"/>
                  <a:gd name="T180" fmla="*/ 1650 h 165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4" h="1650">
                    <a:moveTo>
                      <a:pt x="444" y="1044"/>
                    </a:moveTo>
                    <a:lnTo>
                      <a:pt x="444" y="1585"/>
                    </a:lnTo>
                    <a:lnTo>
                      <a:pt x="445" y="1593"/>
                    </a:lnTo>
                    <a:lnTo>
                      <a:pt x="448" y="1599"/>
                    </a:lnTo>
                    <a:lnTo>
                      <a:pt x="450" y="1605"/>
                    </a:lnTo>
                    <a:lnTo>
                      <a:pt x="453" y="1611"/>
                    </a:lnTo>
                    <a:lnTo>
                      <a:pt x="456" y="1616"/>
                    </a:lnTo>
                    <a:lnTo>
                      <a:pt x="460" y="1622"/>
                    </a:lnTo>
                    <a:lnTo>
                      <a:pt x="465" y="1627"/>
                    </a:lnTo>
                    <a:lnTo>
                      <a:pt x="468" y="1630"/>
                    </a:lnTo>
                    <a:lnTo>
                      <a:pt x="473" y="1635"/>
                    </a:lnTo>
                    <a:lnTo>
                      <a:pt x="479" y="1639"/>
                    </a:lnTo>
                    <a:lnTo>
                      <a:pt x="486" y="1641"/>
                    </a:lnTo>
                    <a:lnTo>
                      <a:pt x="492" y="1644"/>
                    </a:lnTo>
                    <a:lnTo>
                      <a:pt x="497" y="1646"/>
                    </a:lnTo>
                    <a:lnTo>
                      <a:pt x="503" y="1648"/>
                    </a:lnTo>
                    <a:lnTo>
                      <a:pt x="510" y="1649"/>
                    </a:lnTo>
                    <a:lnTo>
                      <a:pt x="516" y="1649"/>
                    </a:lnTo>
                    <a:lnTo>
                      <a:pt x="522" y="1649"/>
                    </a:lnTo>
                    <a:lnTo>
                      <a:pt x="528" y="1648"/>
                    </a:lnTo>
                    <a:lnTo>
                      <a:pt x="534" y="1646"/>
                    </a:lnTo>
                    <a:lnTo>
                      <a:pt x="541" y="1644"/>
                    </a:lnTo>
                    <a:lnTo>
                      <a:pt x="547" y="1641"/>
                    </a:lnTo>
                    <a:lnTo>
                      <a:pt x="552" y="1639"/>
                    </a:lnTo>
                    <a:lnTo>
                      <a:pt x="558" y="1635"/>
                    </a:lnTo>
                    <a:lnTo>
                      <a:pt x="563" y="1630"/>
                    </a:lnTo>
                    <a:lnTo>
                      <a:pt x="567" y="1627"/>
                    </a:lnTo>
                    <a:lnTo>
                      <a:pt x="571" y="1622"/>
                    </a:lnTo>
                    <a:lnTo>
                      <a:pt x="575" y="1616"/>
                    </a:lnTo>
                    <a:lnTo>
                      <a:pt x="578" y="1611"/>
                    </a:lnTo>
                    <a:lnTo>
                      <a:pt x="582" y="1605"/>
                    </a:lnTo>
                    <a:lnTo>
                      <a:pt x="585" y="1599"/>
                    </a:lnTo>
                    <a:lnTo>
                      <a:pt x="586" y="1593"/>
                    </a:lnTo>
                    <a:lnTo>
                      <a:pt x="588" y="1585"/>
                    </a:lnTo>
                    <a:lnTo>
                      <a:pt x="588" y="1044"/>
                    </a:lnTo>
                    <a:lnTo>
                      <a:pt x="741" y="1044"/>
                    </a:lnTo>
                    <a:lnTo>
                      <a:pt x="554" y="383"/>
                    </a:lnTo>
                    <a:lnTo>
                      <a:pt x="593" y="251"/>
                    </a:lnTo>
                    <a:lnTo>
                      <a:pt x="598" y="240"/>
                    </a:lnTo>
                    <a:lnTo>
                      <a:pt x="599" y="237"/>
                    </a:lnTo>
                    <a:lnTo>
                      <a:pt x="604" y="235"/>
                    </a:lnTo>
                    <a:lnTo>
                      <a:pt x="608" y="236"/>
                    </a:lnTo>
                    <a:lnTo>
                      <a:pt x="613" y="238"/>
                    </a:lnTo>
                    <a:lnTo>
                      <a:pt x="616" y="245"/>
                    </a:lnTo>
                    <a:lnTo>
                      <a:pt x="619" y="251"/>
                    </a:lnTo>
                    <a:lnTo>
                      <a:pt x="716" y="738"/>
                    </a:lnTo>
                    <a:lnTo>
                      <a:pt x="719" y="744"/>
                    </a:lnTo>
                    <a:lnTo>
                      <a:pt x="721" y="751"/>
                    </a:lnTo>
                    <a:lnTo>
                      <a:pt x="724" y="754"/>
                    </a:lnTo>
                    <a:lnTo>
                      <a:pt x="726" y="759"/>
                    </a:lnTo>
                    <a:lnTo>
                      <a:pt x="730" y="763"/>
                    </a:lnTo>
                    <a:lnTo>
                      <a:pt x="735" y="766"/>
                    </a:lnTo>
                    <a:lnTo>
                      <a:pt x="738" y="770"/>
                    </a:lnTo>
                    <a:lnTo>
                      <a:pt x="743" y="773"/>
                    </a:lnTo>
                    <a:lnTo>
                      <a:pt x="748" y="776"/>
                    </a:lnTo>
                    <a:lnTo>
                      <a:pt x="753" y="777"/>
                    </a:lnTo>
                    <a:lnTo>
                      <a:pt x="758" y="780"/>
                    </a:lnTo>
                    <a:lnTo>
                      <a:pt x="763" y="781"/>
                    </a:lnTo>
                    <a:lnTo>
                      <a:pt x="769" y="781"/>
                    </a:lnTo>
                    <a:lnTo>
                      <a:pt x="774" y="782"/>
                    </a:lnTo>
                    <a:lnTo>
                      <a:pt x="779" y="781"/>
                    </a:lnTo>
                    <a:lnTo>
                      <a:pt x="784" y="781"/>
                    </a:lnTo>
                    <a:lnTo>
                      <a:pt x="790" y="780"/>
                    </a:lnTo>
                    <a:lnTo>
                      <a:pt x="795" y="777"/>
                    </a:lnTo>
                    <a:lnTo>
                      <a:pt x="800" y="776"/>
                    </a:lnTo>
                    <a:lnTo>
                      <a:pt x="803" y="773"/>
                    </a:lnTo>
                    <a:lnTo>
                      <a:pt x="808" y="770"/>
                    </a:lnTo>
                    <a:lnTo>
                      <a:pt x="813" y="766"/>
                    </a:lnTo>
                    <a:lnTo>
                      <a:pt x="817" y="763"/>
                    </a:lnTo>
                    <a:lnTo>
                      <a:pt x="820" y="759"/>
                    </a:lnTo>
                    <a:lnTo>
                      <a:pt x="824" y="754"/>
                    </a:lnTo>
                    <a:lnTo>
                      <a:pt x="825" y="751"/>
                    </a:lnTo>
                    <a:lnTo>
                      <a:pt x="829" y="744"/>
                    </a:lnTo>
                    <a:lnTo>
                      <a:pt x="831" y="740"/>
                    </a:lnTo>
                    <a:lnTo>
                      <a:pt x="833" y="735"/>
                    </a:lnTo>
                    <a:lnTo>
                      <a:pt x="834" y="730"/>
                    </a:lnTo>
                    <a:lnTo>
                      <a:pt x="834" y="724"/>
                    </a:lnTo>
                    <a:lnTo>
                      <a:pt x="834" y="718"/>
                    </a:lnTo>
                    <a:lnTo>
                      <a:pt x="834" y="713"/>
                    </a:lnTo>
                    <a:lnTo>
                      <a:pt x="833" y="704"/>
                    </a:lnTo>
                    <a:lnTo>
                      <a:pt x="698" y="76"/>
                    </a:lnTo>
                    <a:lnTo>
                      <a:pt x="693" y="61"/>
                    </a:lnTo>
                    <a:lnTo>
                      <a:pt x="687" y="44"/>
                    </a:lnTo>
                    <a:lnTo>
                      <a:pt x="680" y="32"/>
                    </a:lnTo>
                    <a:lnTo>
                      <a:pt x="674" y="22"/>
                    </a:lnTo>
                    <a:lnTo>
                      <a:pt x="665" y="12"/>
                    </a:lnTo>
                    <a:lnTo>
                      <a:pt x="651" y="4"/>
                    </a:lnTo>
                    <a:lnTo>
                      <a:pt x="643" y="1"/>
                    </a:lnTo>
                    <a:lnTo>
                      <a:pt x="630" y="0"/>
                    </a:lnTo>
                    <a:lnTo>
                      <a:pt x="204" y="0"/>
                    </a:lnTo>
                    <a:lnTo>
                      <a:pt x="191" y="3"/>
                    </a:lnTo>
                    <a:lnTo>
                      <a:pt x="184" y="5"/>
                    </a:lnTo>
                    <a:lnTo>
                      <a:pt x="170" y="14"/>
                    </a:lnTo>
                    <a:lnTo>
                      <a:pt x="162" y="23"/>
                    </a:lnTo>
                    <a:lnTo>
                      <a:pt x="154" y="33"/>
                    </a:lnTo>
                    <a:lnTo>
                      <a:pt x="147" y="47"/>
                    </a:lnTo>
                    <a:lnTo>
                      <a:pt x="142" y="62"/>
                    </a:lnTo>
                    <a:lnTo>
                      <a:pt x="137" y="77"/>
                    </a:lnTo>
                    <a:lnTo>
                      <a:pt x="3" y="705"/>
                    </a:lnTo>
                    <a:lnTo>
                      <a:pt x="0" y="714"/>
                    </a:lnTo>
                    <a:lnTo>
                      <a:pt x="0" y="720"/>
                    </a:lnTo>
                    <a:lnTo>
                      <a:pt x="0" y="725"/>
                    </a:lnTo>
                    <a:lnTo>
                      <a:pt x="2" y="731"/>
                    </a:lnTo>
                    <a:lnTo>
                      <a:pt x="3" y="736"/>
                    </a:lnTo>
                    <a:lnTo>
                      <a:pt x="4" y="741"/>
                    </a:lnTo>
                    <a:lnTo>
                      <a:pt x="7" y="746"/>
                    </a:lnTo>
                    <a:lnTo>
                      <a:pt x="9" y="751"/>
                    </a:lnTo>
                    <a:lnTo>
                      <a:pt x="11" y="755"/>
                    </a:lnTo>
                    <a:lnTo>
                      <a:pt x="15" y="760"/>
                    </a:lnTo>
                    <a:lnTo>
                      <a:pt x="18" y="764"/>
                    </a:lnTo>
                    <a:lnTo>
                      <a:pt x="21" y="768"/>
                    </a:lnTo>
                    <a:lnTo>
                      <a:pt x="26" y="771"/>
                    </a:lnTo>
                    <a:lnTo>
                      <a:pt x="31" y="775"/>
                    </a:lnTo>
                    <a:lnTo>
                      <a:pt x="36" y="777"/>
                    </a:lnTo>
                    <a:lnTo>
                      <a:pt x="41" y="779"/>
                    </a:lnTo>
                    <a:lnTo>
                      <a:pt x="46" y="781"/>
                    </a:lnTo>
                    <a:lnTo>
                      <a:pt x="51" y="782"/>
                    </a:lnTo>
                    <a:lnTo>
                      <a:pt x="57" y="784"/>
                    </a:lnTo>
                    <a:lnTo>
                      <a:pt x="62" y="784"/>
                    </a:lnTo>
                    <a:lnTo>
                      <a:pt x="66" y="784"/>
                    </a:lnTo>
                    <a:lnTo>
                      <a:pt x="71" y="782"/>
                    </a:lnTo>
                    <a:lnTo>
                      <a:pt x="77" y="781"/>
                    </a:lnTo>
                    <a:lnTo>
                      <a:pt x="82" y="779"/>
                    </a:lnTo>
                    <a:lnTo>
                      <a:pt x="87" y="777"/>
                    </a:lnTo>
                    <a:lnTo>
                      <a:pt x="91" y="775"/>
                    </a:lnTo>
                    <a:lnTo>
                      <a:pt x="96" y="771"/>
                    </a:lnTo>
                    <a:lnTo>
                      <a:pt x="101" y="768"/>
                    </a:lnTo>
                    <a:lnTo>
                      <a:pt x="104" y="764"/>
                    </a:lnTo>
                    <a:lnTo>
                      <a:pt x="108" y="760"/>
                    </a:lnTo>
                    <a:lnTo>
                      <a:pt x="110" y="755"/>
                    </a:lnTo>
                    <a:lnTo>
                      <a:pt x="114" y="751"/>
                    </a:lnTo>
                    <a:lnTo>
                      <a:pt x="115" y="746"/>
                    </a:lnTo>
                    <a:lnTo>
                      <a:pt x="118" y="740"/>
                    </a:lnTo>
                    <a:lnTo>
                      <a:pt x="215" y="253"/>
                    </a:lnTo>
                    <a:lnTo>
                      <a:pt x="218" y="246"/>
                    </a:lnTo>
                    <a:lnTo>
                      <a:pt x="223" y="240"/>
                    </a:lnTo>
                    <a:lnTo>
                      <a:pt x="226" y="237"/>
                    </a:lnTo>
                    <a:lnTo>
                      <a:pt x="230" y="237"/>
                    </a:lnTo>
                    <a:lnTo>
                      <a:pt x="235" y="238"/>
                    </a:lnTo>
                    <a:lnTo>
                      <a:pt x="237" y="241"/>
                    </a:lnTo>
                    <a:lnTo>
                      <a:pt x="241" y="253"/>
                    </a:lnTo>
                    <a:lnTo>
                      <a:pt x="281" y="384"/>
                    </a:lnTo>
                    <a:lnTo>
                      <a:pt x="96" y="1044"/>
                    </a:lnTo>
                    <a:lnTo>
                      <a:pt x="247" y="1044"/>
                    </a:lnTo>
                    <a:lnTo>
                      <a:pt x="247" y="1586"/>
                    </a:lnTo>
                    <a:lnTo>
                      <a:pt x="248" y="1594"/>
                    </a:lnTo>
                    <a:lnTo>
                      <a:pt x="251" y="1600"/>
                    </a:lnTo>
                    <a:lnTo>
                      <a:pt x="253" y="1606"/>
                    </a:lnTo>
                    <a:lnTo>
                      <a:pt x="256" y="1612"/>
                    </a:lnTo>
                    <a:lnTo>
                      <a:pt x="259" y="1618"/>
                    </a:lnTo>
                    <a:lnTo>
                      <a:pt x="263" y="1623"/>
                    </a:lnTo>
                    <a:lnTo>
                      <a:pt x="267" y="1628"/>
                    </a:lnTo>
                    <a:lnTo>
                      <a:pt x="272" y="1632"/>
                    </a:lnTo>
                    <a:lnTo>
                      <a:pt x="277" y="1637"/>
                    </a:lnTo>
                    <a:lnTo>
                      <a:pt x="283" y="1640"/>
                    </a:lnTo>
                    <a:lnTo>
                      <a:pt x="289" y="1643"/>
                    </a:lnTo>
                    <a:lnTo>
                      <a:pt x="294" y="1645"/>
                    </a:lnTo>
                    <a:lnTo>
                      <a:pt x="300" y="1648"/>
                    </a:lnTo>
                    <a:lnTo>
                      <a:pt x="306" y="1649"/>
                    </a:lnTo>
                    <a:lnTo>
                      <a:pt x="313" y="1650"/>
                    </a:lnTo>
                    <a:lnTo>
                      <a:pt x="318" y="1650"/>
                    </a:lnTo>
                    <a:lnTo>
                      <a:pt x="325" y="1650"/>
                    </a:lnTo>
                    <a:lnTo>
                      <a:pt x="332" y="1649"/>
                    </a:lnTo>
                    <a:lnTo>
                      <a:pt x="338" y="1648"/>
                    </a:lnTo>
                    <a:lnTo>
                      <a:pt x="344" y="1645"/>
                    </a:lnTo>
                    <a:lnTo>
                      <a:pt x="350" y="1643"/>
                    </a:lnTo>
                    <a:lnTo>
                      <a:pt x="355" y="1640"/>
                    </a:lnTo>
                    <a:lnTo>
                      <a:pt x="361" y="1637"/>
                    </a:lnTo>
                    <a:lnTo>
                      <a:pt x="366" y="1632"/>
                    </a:lnTo>
                    <a:lnTo>
                      <a:pt x="371" y="1628"/>
                    </a:lnTo>
                    <a:lnTo>
                      <a:pt x="374" y="1623"/>
                    </a:lnTo>
                    <a:lnTo>
                      <a:pt x="378" y="1618"/>
                    </a:lnTo>
                    <a:lnTo>
                      <a:pt x="382" y="1612"/>
                    </a:lnTo>
                    <a:lnTo>
                      <a:pt x="385" y="1606"/>
                    </a:lnTo>
                    <a:lnTo>
                      <a:pt x="388" y="1600"/>
                    </a:lnTo>
                    <a:lnTo>
                      <a:pt x="389" y="1594"/>
                    </a:lnTo>
                    <a:lnTo>
                      <a:pt x="391" y="1586"/>
                    </a:lnTo>
                    <a:lnTo>
                      <a:pt x="391" y="1044"/>
                    </a:lnTo>
                    <a:lnTo>
                      <a:pt x="444" y="1044"/>
                    </a:lnTo>
                    <a:close/>
                  </a:path>
                </a:pathLst>
              </a:custGeom>
              <a:solidFill>
                <a:schemeClr val="bg1"/>
              </a:solidFill>
              <a:ln w="0">
                <a:solidFill>
                  <a:srgbClr val="000000"/>
                </a:solidFill>
                <a:prstDash val="solid"/>
                <a:round/>
                <a:headEnd/>
                <a:tailEnd/>
              </a:ln>
            </p:spPr>
            <p:txBody>
              <a:bodyPr/>
              <a:lstStyle/>
              <a:p>
                <a:endParaRPr lang="en-US" sz="1600"/>
              </a:p>
            </p:txBody>
          </p:sp>
          <p:sp>
            <p:nvSpPr>
              <p:cNvPr id="17" name="Freeform 11"/>
              <p:cNvSpPr>
                <a:spLocks/>
              </p:cNvSpPr>
              <p:nvPr/>
            </p:nvSpPr>
            <p:spPr bwMode="auto">
              <a:xfrm>
                <a:off x="970" y="480"/>
                <a:ext cx="107" cy="95"/>
              </a:xfrm>
              <a:custGeom>
                <a:avLst/>
                <a:gdLst>
                  <a:gd name="T0" fmla="*/ 0 w 308"/>
                  <a:gd name="T1" fmla="*/ 0 h 319"/>
                  <a:gd name="T2" fmla="*/ 0 w 308"/>
                  <a:gd name="T3" fmla="*/ 0 h 319"/>
                  <a:gd name="T4" fmla="*/ 0 w 308"/>
                  <a:gd name="T5" fmla="*/ 0 h 319"/>
                  <a:gd name="T6" fmla="*/ 0 w 308"/>
                  <a:gd name="T7" fmla="*/ 0 h 319"/>
                  <a:gd name="T8" fmla="*/ 0 w 308"/>
                  <a:gd name="T9" fmla="*/ 0 h 319"/>
                  <a:gd name="T10" fmla="*/ 0 w 308"/>
                  <a:gd name="T11" fmla="*/ 0 h 319"/>
                  <a:gd name="T12" fmla="*/ 0 w 308"/>
                  <a:gd name="T13" fmla="*/ 0 h 319"/>
                  <a:gd name="T14" fmla="*/ 0 w 308"/>
                  <a:gd name="T15" fmla="*/ 0 h 319"/>
                  <a:gd name="T16" fmla="*/ 0 w 308"/>
                  <a:gd name="T17" fmla="*/ 0 h 319"/>
                  <a:gd name="T18" fmla="*/ 0 w 308"/>
                  <a:gd name="T19" fmla="*/ 0 h 319"/>
                  <a:gd name="T20" fmla="*/ 0 w 308"/>
                  <a:gd name="T21" fmla="*/ 0 h 319"/>
                  <a:gd name="T22" fmla="*/ 0 w 308"/>
                  <a:gd name="T23" fmla="*/ 0 h 319"/>
                  <a:gd name="T24" fmla="*/ 0 w 308"/>
                  <a:gd name="T25" fmla="*/ 0 h 319"/>
                  <a:gd name="T26" fmla="*/ 0 w 308"/>
                  <a:gd name="T27" fmla="*/ 0 h 319"/>
                  <a:gd name="T28" fmla="*/ 0 w 308"/>
                  <a:gd name="T29" fmla="*/ 0 h 319"/>
                  <a:gd name="T30" fmla="*/ 0 w 308"/>
                  <a:gd name="T31" fmla="*/ 0 h 319"/>
                  <a:gd name="T32" fmla="*/ 0 w 308"/>
                  <a:gd name="T33" fmla="*/ 0 h 3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319"/>
                  <a:gd name="T53" fmla="*/ 308 w 308"/>
                  <a:gd name="T54" fmla="*/ 319 h 3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319">
                    <a:moveTo>
                      <a:pt x="308" y="159"/>
                    </a:moveTo>
                    <a:lnTo>
                      <a:pt x="295" y="98"/>
                    </a:lnTo>
                    <a:lnTo>
                      <a:pt x="262" y="47"/>
                    </a:lnTo>
                    <a:lnTo>
                      <a:pt x="214" y="13"/>
                    </a:lnTo>
                    <a:lnTo>
                      <a:pt x="154" y="0"/>
                    </a:lnTo>
                    <a:lnTo>
                      <a:pt x="94" y="13"/>
                    </a:lnTo>
                    <a:lnTo>
                      <a:pt x="45" y="47"/>
                    </a:lnTo>
                    <a:lnTo>
                      <a:pt x="12" y="98"/>
                    </a:lnTo>
                    <a:lnTo>
                      <a:pt x="0" y="159"/>
                    </a:lnTo>
                    <a:lnTo>
                      <a:pt x="12" y="222"/>
                    </a:lnTo>
                    <a:lnTo>
                      <a:pt x="45" y="273"/>
                    </a:lnTo>
                    <a:lnTo>
                      <a:pt x="94" y="306"/>
                    </a:lnTo>
                    <a:lnTo>
                      <a:pt x="154" y="319"/>
                    </a:lnTo>
                    <a:lnTo>
                      <a:pt x="214" y="306"/>
                    </a:lnTo>
                    <a:lnTo>
                      <a:pt x="262" y="273"/>
                    </a:lnTo>
                    <a:lnTo>
                      <a:pt x="295" y="222"/>
                    </a:lnTo>
                    <a:lnTo>
                      <a:pt x="308" y="159"/>
                    </a:lnTo>
                    <a:close/>
                  </a:path>
                </a:pathLst>
              </a:custGeom>
              <a:solidFill>
                <a:schemeClr val="bg1"/>
              </a:solidFill>
              <a:ln w="0">
                <a:solidFill>
                  <a:srgbClr val="000000"/>
                </a:solidFill>
                <a:prstDash val="solid"/>
                <a:round/>
                <a:headEnd/>
                <a:tailEnd/>
              </a:ln>
            </p:spPr>
            <p:txBody>
              <a:bodyPr/>
              <a:lstStyle/>
              <a:p>
                <a:endParaRPr lang="en-US" sz="1600"/>
              </a:p>
            </p:txBody>
          </p:sp>
          <p:sp>
            <p:nvSpPr>
              <p:cNvPr id="18" name="Freeform 12"/>
              <p:cNvSpPr>
                <a:spLocks/>
              </p:cNvSpPr>
              <p:nvPr/>
            </p:nvSpPr>
            <p:spPr bwMode="auto">
              <a:xfrm>
                <a:off x="1901" y="596"/>
                <a:ext cx="288" cy="489"/>
              </a:xfrm>
              <a:custGeom>
                <a:avLst/>
                <a:gdLst>
                  <a:gd name="T0" fmla="*/ 0 w 833"/>
                  <a:gd name="T1" fmla="*/ 0 h 1650"/>
                  <a:gd name="T2" fmla="*/ 0 w 833"/>
                  <a:gd name="T3" fmla="*/ 0 h 1650"/>
                  <a:gd name="T4" fmla="*/ 0 w 833"/>
                  <a:gd name="T5" fmla="*/ 0 h 1650"/>
                  <a:gd name="T6" fmla="*/ 0 w 833"/>
                  <a:gd name="T7" fmla="*/ 0 h 1650"/>
                  <a:gd name="T8" fmla="*/ 0 w 833"/>
                  <a:gd name="T9" fmla="*/ 0 h 1650"/>
                  <a:gd name="T10" fmla="*/ 0 w 833"/>
                  <a:gd name="T11" fmla="*/ 0 h 1650"/>
                  <a:gd name="T12" fmla="*/ 0 w 833"/>
                  <a:gd name="T13" fmla="*/ 0 h 1650"/>
                  <a:gd name="T14" fmla="*/ 0 w 833"/>
                  <a:gd name="T15" fmla="*/ 0 h 1650"/>
                  <a:gd name="T16" fmla="*/ 0 w 833"/>
                  <a:gd name="T17" fmla="*/ 0 h 1650"/>
                  <a:gd name="T18" fmla="*/ 0 w 833"/>
                  <a:gd name="T19" fmla="*/ 0 h 1650"/>
                  <a:gd name="T20" fmla="*/ 0 w 833"/>
                  <a:gd name="T21" fmla="*/ 0 h 1650"/>
                  <a:gd name="T22" fmla="*/ 0 w 833"/>
                  <a:gd name="T23" fmla="*/ 0 h 1650"/>
                  <a:gd name="T24" fmla="*/ 0 w 833"/>
                  <a:gd name="T25" fmla="*/ 0 h 1650"/>
                  <a:gd name="T26" fmla="*/ 0 w 833"/>
                  <a:gd name="T27" fmla="*/ 0 h 1650"/>
                  <a:gd name="T28" fmla="*/ 0 w 833"/>
                  <a:gd name="T29" fmla="*/ 0 h 1650"/>
                  <a:gd name="T30" fmla="*/ 0 w 833"/>
                  <a:gd name="T31" fmla="*/ 0 h 1650"/>
                  <a:gd name="T32" fmla="*/ 0 w 833"/>
                  <a:gd name="T33" fmla="*/ 0 h 1650"/>
                  <a:gd name="T34" fmla="*/ 0 w 833"/>
                  <a:gd name="T35" fmla="*/ 0 h 1650"/>
                  <a:gd name="T36" fmla="*/ 0 w 833"/>
                  <a:gd name="T37" fmla="*/ 0 h 1650"/>
                  <a:gd name="T38" fmla="*/ 0 w 833"/>
                  <a:gd name="T39" fmla="*/ 0 h 1650"/>
                  <a:gd name="T40" fmla="*/ 0 w 833"/>
                  <a:gd name="T41" fmla="*/ 0 h 1650"/>
                  <a:gd name="T42" fmla="*/ 0 w 833"/>
                  <a:gd name="T43" fmla="*/ 0 h 1650"/>
                  <a:gd name="T44" fmla="*/ 0 w 833"/>
                  <a:gd name="T45" fmla="*/ 0 h 1650"/>
                  <a:gd name="T46" fmla="*/ 0 w 833"/>
                  <a:gd name="T47" fmla="*/ 0 h 1650"/>
                  <a:gd name="T48" fmla="*/ 0 w 833"/>
                  <a:gd name="T49" fmla="*/ 0 h 1650"/>
                  <a:gd name="T50" fmla="*/ 0 w 833"/>
                  <a:gd name="T51" fmla="*/ 0 h 1650"/>
                  <a:gd name="T52" fmla="*/ 0 w 833"/>
                  <a:gd name="T53" fmla="*/ 0 h 1650"/>
                  <a:gd name="T54" fmla="*/ 0 w 833"/>
                  <a:gd name="T55" fmla="*/ 0 h 1650"/>
                  <a:gd name="T56" fmla="*/ 0 w 833"/>
                  <a:gd name="T57" fmla="*/ 0 h 1650"/>
                  <a:gd name="T58" fmla="*/ 0 w 833"/>
                  <a:gd name="T59" fmla="*/ 0 h 1650"/>
                  <a:gd name="T60" fmla="*/ 0 w 833"/>
                  <a:gd name="T61" fmla="*/ 0 h 1650"/>
                  <a:gd name="T62" fmla="*/ 0 w 833"/>
                  <a:gd name="T63" fmla="*/ 0 h 1650"/>
                  <a:gd name="T64" fmla="*/ 0 w 833"/>
                  <a:gd name="T65" fmla="*/ 0 h 1650"/>
                  <a:gd name="T66" fmla="*/ 0 w 833"/>
                  <a:gd name="T67" fmla="*/ 0 h 1650"/>
                  <a:gd name="T68" fmla="*/ 0 w 833"/>
                  <a:gd name="T69" fmla="*/ 0 h 1650"/>
                  <a:gd name="T70" fmla="*/ 0 w 833"/>
                  <a:gd name="T71" fmla="*/ 0 h 1650"/>
                  <a:gd name="T72" fmla="*/ 0 w 833"/>
                  <a:gd name="T73" fmla="*/ 0 h 1650"/>
                  <a:gd name="T74" fmla="*/ 0 w 833"/>
                  <a:gd name="T75" fmla="*/ 0 h 1650"/>
                  <a:gd name="T76" fmla="*/ 0 w 833"/>
                  <a:gd name="T77" fmla="*/ 0 h 1650"/>
                  <a:gd name="T78" fmla="*/ 0 w 833"/>
                  <a:gd name="T79" fmla="*/ 0 h 1650"/>
                  <a:gd name="T80" fmla="*/ 0 w 833"/>
                  <a:gd name="T81" fmla="*/ 0 h 1650"/>
                  <a:gd name="T82" fmla="*/ 0 w 833"/>
                  <a:gd name="T83" fmla="*/ 0 h 1650"/>
                  <a:gd name="T84" fmla="*/ 0 w 833"/>
                  <a:gd name="T85" fmla="*/ 0 h 1650"/>
                  <a:gd name="T86" fmla="*/ 0 w 833"/>
                  <a:gd name="T87" fmla="*/ 0 h 1650"/>
                  <a:gd name="T88" fmla="*/ 0 w 833"/>
                  <a:gd name="T89" fmla="*/ 0 h 1650"/>
                  <a:gd name="T90" fmla="*/ 0 w 833"/>
                  <a:gd name="T91" fmla="*/ 0 h 1650"/>
                  <a:gd name="T92" fmla="*/ 0 w 833"/>
                  <a:gd name="T93" fmla="*/ 0 h 1650"/>
                  <a:gd name="T94" fmla="*/ 0 w 833"/>
                  <a:gd name="T95" fmla="*/ 0 h 1650"/>
                  <a:gd name="T96" fmla="*/ 0 w 833"/>
                  <a:gd name="T97" fmla="*/ 0 h 1650"/>
                  <a:gd name="T98" fmla="*/ 0 w 833"/>
                  <a:gd name="T99" fmla="*/ 0 h 1650"/>
                  <a:gd name="T100" fmla="*/ 0 w 833"/>
                  <a:gd name="T101" fmla="*/ 0 h 1650"/>
                  <a:gd name="T102" fmla="*/ 0 w 833"/>
                  <a:gd name="T103" fmla="*/ 0 h 1650"/>
                  <a:gd name="T104" fmla="*/ 0 w 833"/>
                  <a:gd name="T105" fmla="*/ 0 h 1650"/>
                  <a:gd name="T106" fmla="*/ 0 w 833"/>
                  <a:gd name="T107" fmla="*/ 0 h 1650"/>
                  <a:gd name="T108" fmla="*/ 0 w 833"/>
                  <a:gd name="T109" fmla="*/ 0 h 1650"/>
                  <a:gd name="T110" fmla="*/ 0 w 833"/>
                  <a:gd name="T111" fmla="*/ 0 h 1650"/>
                  <a:gd name="T112" fmla="*/ 0 w 833"/>
                  <a:gd name="T113" fmla="*/ 0 h 1650"/>
                  <a:gd name="T114" fmla="*/ 0 w 833"/>
                  <a:gd name="T115" fmla="*/ 0 h 1650"/>
                  <a:gd name="T116" fmla="*/ 0 w 833"/>
                  <a:gd name="T117" fmla="*/ 0 h 16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3"/>
                  <a:gd name="T178" fmla="*/ 0 h 1650"/>
                  <a:gd name="T179" fmla="*/ 833 w 833"/>
                  <a:gd name="T180" fmla="*/ 1650 h 165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3" h="1650">
                    <a:moveTo>
                      <a:pt x="443" y="1044"/>
                    </a:moveTo>
                    <a:lnTo>
                      <a:pt x="443" y="1585"/>
                    </a:lnTo>
                    <a:lnTo>
                      <a:pt x="444" y="1592"/>
                    </a:lnTo>
                    <a:lnTo>
                      <a:pt x="447" y="1598"/>
                    </a:lnTo>
                    <a:lnTo>
                      <a:pt x="449" y="1605"/>
                    </a:lnTo>
                    <a:lnTo>
                      <a:pt x="452" y="1611"/>
                    </a:lnTo>
                    <a:lnTo>
                      <a:pt x="455" y="1616"/>
                    </a:lnTo>
                    <a:lnTo>
                      <a:pt x="459" y="1622"/>
                    </a:lnTo>
                    <a:lnTo>
                      <a:pt x="464" y="1627"/>
                    </a:lnTo>
                    <a:lnTo>
                      <a:pt x="468" y="1630"/>
                    </a:lnTo>
                    <a:lnTo>
                      <a:pt x="472" y="1635"/>
                    </a:lnTo>
                    <a:lnTo>
                      <a:pt x="479" y="1639"/>
                    </a:lnTo>
                    <a:lnTo>
                      <a:pt x="485" y="1641"/>
                    </a:lnTo>
                    <a:lnTo>
                      <a:pt x="491" y="1644"/>
                    </a:lnTo>
                    <a:lnTo>
                      <a:pt x="496" y="1646"/>
                    </a:lnTo>
                    <a:lnTo>
                      <a:pt x="502" y="1647"/>
                    </a:lnTo>
                    <a:lnTo>
                      <a:pt x="509" y="1649"/>
                    </a:lnTo>
                    <a:lnTo>
                      <a:pt x="515" y="1649"/>
                    </a:lnTo>
                    <a:lnTo>
                      <a:pt x="521" y="1649"/>
                    </a:lnTo>
                    <a:lnTo>
                      <a:pt x="527" y="1647"/>
                    </a:lnTo>
                    <a:lnTo>
                      <a:pt x="534" y="1646"/>
                    </a:lnTo>
                    <a:lnTo>
                      <a:pt x="540" y="1644"/>
                    </a:lnTo>
                    <a:lnTo>
                      <a:pt x="546" y="1641"/>
                    </a:lnTo>
                    <a:lnTo>
                      <a:pt x="551" y="1639"/>
                    </a:lnTo>
                    <a:lnTo>
                      <a:pt x="557" y="1635"/>
                    </a:lnTo>
                    <a:lnTo>
                      <a:pt x="562" y="1630"/>
                    </a:lnTo>
                    <a:lnTo>
                      <a:pt x="566" y="1627"/>
                    </a:lnTo>
                    <a:lnTo>
                      <a:pt x="570" y="1622"/>
                    </a:lnTo>
                    <a:lnTo>
                      <a:pt x="574" y="1616"/>
                    </a:lnTo>
                    <a:lnTo>
                      <a:pt x="577" y="1611"/>
                    </a:lnTo>
                    <a:lnTo>
                      <a:pt x="581" y="1605"/>
                    </a:lnTo>
                    <a:lnTo>
                      <a:pt x="584" y="1598"/>
                    </a:lnTo>
                    <a:lnTo>
                      <a:pt x="585" y="1592"/>
                    </a:lnTo>
                    <a:lnTo>
                      <a:pt x="587" y="1585"/>
                    </a:lnTo>
                    <a:lnTo>
                      <a:pt x="587" y="1044"/>
                    </a:lnTo>
                    <a:lnTo>
                      <a:pt x="740" y="1044"/>
                    </a:lnTo>
                    <a:lnTo>
                      <a:pt x="553" y="382"/>
                    </a:lnTo>
                    <a:lnTo>
                      <a:pt x="592" y="250"/>
                    </a:lnTo>
                    <a:lnTo>
                      <a:pt x="597" y="239"/>
                    </a:lnTo>
                    <a:lnTo>
                      <a:pt x="598" y="237"/>
                    </a:lnTo>
                    <a:lnTo>
                      <a:pt x="603" y="235"/>
                    </a:lnTo>
                    <a:lnTo>
                      <a:pt x="607" y="236"/>
                    </a:lnTo>
                    <a:lnTo>
                      <a:pt x="612" y="238"/>
                    </a:lnTo>
                    <a:lnTo>
                      <a:pt x="615" y="244"/>
                    </a:lnTo>
                    <a:lnTo>
                      <a:pt x="618" y="250"/>
                    </a:lnTo>
                    <a:lnTo>
                      <a:pt x="716" y="738"/>
                    </a:lnTo>
                    <a:lnTo>
                      <a:pt x="718" y="744"/>
                    </a:lnTo>
                    <a:lnTo>
                      <a:pt x="720" y="750"/>
                    </a:lnTo>
                    <a:lnTo>
                      <a:pt x="723" y="754"/>
                    </a:lnTo>
                    <a:lnTo>
                      <a:pt x="725" y="759"/>
                    </a:lnTo>
                    <a:lnTo>
                      <a:pt x="729" y="763"/>
                    </a:lnTo>
                    <a:lnTo>
                      <a:pt x="734" y="766"/>
                    </a:lnTo>
                    <a:lnTo>
                      <a:pt x="738" y="770"/>
                    </a:lnTo>
                    <a:lnTo>
                      <a:pt x="742" y="772"/>
                    </a:lnTo>
                    <a:lnTo>
                      <a:pt x="747" y="776"/>
                    </a:lnTo>
                    <a:lnTo>
                      <a:pt x="752" y="777"/>
                    </a:lnTo>
                    <a:lnTo>
                      <a:pt x="757" y="780"/>
                    </a:lnTo>
                    <a:lnTo>
                      <a:pt x="762" y="781"/>
                    </a:lnTo>
                    <a:lnTo>
                      <a:pt x="768" y="781"/>
                    </a:lnTo>
                    <a:lnTo>
                      <a:pt x="773" y="782"/>
                    </a:lnTo>
                    <a:lnTo>
                      <a:pt x="778" y="781"/>
                    </a:lnTo>
                    <a:lnTo>
                      <a:pt x="783" y="781"/>
                    </a:lnTo>
                    <a:lnTo>
                      <a:pt x="789" y="780"/>
                    </a:lnTo>
                    <a:lnTo>
                      <a:pt x="794" y="777"/>
                    </a:lnTo>
                    <a:lnTo>
                      <a:pt x="799" y="776"/>
                    </a:lnTo>
                    <a:lnTo>
                      <a:pt x="802" y="772"/>
                    </a:lnTo>
                    <a:lnTo>
                      <a:pt x="807" y="770"/>
                    </a:lnTo>
                    <a:lnTo>
                      <a:pt x="812" y="766"/>
                    </a:lnTo>
                    <a:lnTo>
                      <a:pt x="816" y="763"/>
                    </a:lnTo>
                    <a:lnTo>
                      <a:pt x="819" y="759"/>
                    </a:lnTo>
                    <a:lnTo>
                      <a:pt x="823" y="754"/>
                    </a:lnTo>
                    <a:lnTo>
                      <a:pt x="824" y="750"/>
                    </a:lnTo>
                    <a:lnTo>
                      <a:pt x="828" y="744"/>
                    </a:lnTo>
                    <a:lnTo>
                      <a:pt x="830" y="739"/>
                    </a:lnTo>
                    <a:lnTo>
                      <a:pt x="832" y="734"/>
                    </a:lnTo>
                    <a:lnTo>
                      <a:pt x="833" y="730"/>
                    </a:lnTo>
                    <a:lnTo>
                      <a:pt x="833" y="723"/>
                    </a:lnTo>
                    <a:lnTo>
                      <a:pt x="833" y="717"/>
                    </a:lnTo>
                    <a:lnTo>
                      <a:pt x="833" y="712"/>
                    </a:lnTo>
                    <a:lnTo>
                      <a:pt x="832" y="704"/>
                    </a:lnTo>
                    <a:lnTo>
                      <a:pt x="697" y="76"/>
                    </a:lnTo>
                    <a:lnTo>
                      <a:pt x="692" y="61"/>
                    </a:lnTo>
                    <a:lnTo>
                      <a:pt x="686" y="44"/>
                    </a:lnTo>
                    <a:lnTo>
                      <a:pt x="679" y="32"/>
                    </a:lnTo>
                    <a:lnTo>
                      <a:pt x="673" y="22"/>
                    </a:lnTo>
                    <a:lnTo>
                      <a:pt x="664" y="12"/>
                    </a:lnTo>
                    <a:lnTo>
                      <a:pt x="650" y="4"/>
                    </a:lnTo>
                    <a:lnTo>
                      <a:pt x="642" y="1"/>
                    </a:lnTo>
                    <a:lnTo>
                      <a:pt x="629" y="0"/>
                    </a:lnTo>
                    <a:lnTo>
                      <a:pt x="204" y="0"/>
                    </a:lnTo>
                    <a:lnTo>
                      <a:pt x="190" y="2"/>
                    </a:lnTo>
                    <a:lnTo>
                      <a:pt x="183" y="5"/>
                    </a:lnTo>
                    <a:lnTo>
                      <a:pt x="169" y="13"/>
                    </a:lnTo>
                    <a:lnTo>
                      <a:pt x="161" y="23"/>
                    </a:lnTo>
                    <a:lnTo>
                      <a:pt x="153" y="33"/>
                    </a:lnTo>
                    <a:lnTo>
                      <a:pt x="146" y="46"/>
                    </a:lnTo>
                    <a:lnTo>
                      <a:pt x="141" y="62"/>
                    </a:lnTo>
                    <a:lnTo>
                      <a:pt x="136" y="77"/>
                    </a:lnTo>
                    <a:lnTo>
                      <a:pt x="2" y="705"/>
                    </a:lnTo>
                    <a:lnTo>
                      <a:pt x="0" y="714"/>
                    </a:lnTo>
                    <a:lnTo>
                      <a:pt x="0" y="720"/>
                    </a:lnTo>
                    <a:lnTo>
                      <a:pt x="0" y="725"/>
                    </a:lnTo>
                    <a:lnTo>
                      <a:pt x="1" y="731"/>
                    </a:lnTo>
                    <a:lnTo>
                      <a:pt x="2" y="736"/>
                    </a:lnTo>
                    <a:lnTo>
                      <a:pt x="3" y="741"/>
                    </a:lnTo>
                    <a:lnTo>
                      <a:pt x="6" y="745"/>
                    </a:lnTo>
                    <a:lnTo>
                      <a:pt x="8" y="750"/>
                    </a:lnTo>
                    <a:lnTo>
                      <a:pt x="11" y="755"/>
                    </a:lnTo>
                    <a:lnTo>
                      <a:pt x="14" y="760"/>
                    </a:lnTo>
                    <a:lnTo>
                      <a:pt x="17" y="764"/>
                    </a:lnTo>
                    <a:lnTo>
                      <a:pt x="20" y="767"/>
                    </a:lnTo>
                    <a:lnTo>
                      <a:pt x="25" y="771"/>
                    </a:lnTo>
                    <a:lnTo>
                      <a:pt x="30" y="775"/>
                    </a:lnTo>
                    <a:lnTo>
                      <a:pt x="35" y="777"/>
                    </a:lnTo>
                    <a:lnTo>
                      <a:pt x="40" y="778"/>
                    </a:lnTo>
                    <a:lnTo>
                      <a:pt x="45" y="781"/>
                    </a:lnTo>
                    <a:lnTo>
                      <a:pt x="50" y="782"/>
                    </a:lnTo>
                    <a:lnTo>
                      <a:pt x="56" y="783"/>
                    </a:lnTo>
                    <a:lnTo>
                      <a:pt x="61" y="783"/>
                    </a:lnTo>
                    <a:lnTo>
                      <a:pt x="66" y="783"/>
                    </a:lnTo>
                    <a:lnTo>
                      <a:pt x="70" y="782"/>
                    </a:lnTo>
                    <a:lnTo>
                      <a:pt x="76" y="781"/>
                    </a:lnTo>
                    <a:lnTo>
                      <a:pt x="81" y="778"/>
                    </a:lnTo>
                    <a:lnTo>
                      <a:pt x="86" y="777"/>
                    </a:lnTo>
                    <a:lnTo>
                      <a:pt x="90" y="775"/>
                    </a:lnTo>
                    <a:lnTo>
                      <a:pt x="95" y="771"/>
                    </a:lnTo>
                    <a:lnTo>
                      <a:pt x="100" y="767"/>
                    </a:lnTo>
                    <a:lnTo>
                      <a:pt x="103" y="764"/>
                    </a:lnTo>
                    <a:lnTo>
                      <a:pt x="107" y="760"/>
                    </a:lnTo>
                    <a:lnTo>
                      <a:pt x="109" y="755"/>
                    </a:lnTo>
                    <a:lnTo>
                      <a:pt x="113" y="750"/>
                    </a:lnTo>
                    <a:lnTo>
                      <a:pt x="114" y="745"/>
                    </a:lnTo>
                    <a:lnTo>
                      <a:pt x="117" y="739"/>
                    </a:lnTo>
                    <a:lnTo>
                      <a:pt x="215" y="253"/>
                    </a:lnTo>
                    <a:lnTo>
                      <a:pt x="217" y="246"/>
                    </a:lnTo>
                    <a:lnTo>
                      <a:pt x="222" y="239"/>
                    </a:lnTo>
                    <a:lnTo>
                      <a:pt x="226" y="237"/>
                    </a:lnTo>
                    <a:lnTo>
                      <a:pt x="229" y="237"/>
                    </a:lnTo>
                    <a:lnTo>
                      <a:pt x="234" y="238"/>
                    </a:lnTo>
                    <a:lnTo>
                      <a:pt x="237" y="241"/>
                    </a:lnTo>
                    <a:lnTo>
                      <a:pt x="240" y="253"/>
                    </a:lnTo>
                    <a:lnTo>
                      <a:pt x="281" y="384"/>
                    </a:lnTo>
                    <a:lnTo>
                      <a:pt x="95" y="1044"/>
                    </a:lnTo>
                    <a:lnTo>
                      <a:pt x="246" y="1044"/>
                    </a:lnTo>
                    <a:lnTo>
                      <a:pt x="246" y="1586"/>
                    </a:lnTo>
                    <a:lnTo>
                      <a:pt x="248" y="1594"/>
                    </a:lnTo>
                    <a:lnTo>
                      <a:pt x="250" y="1600"/>
                    </a:lnTo>
                    <a:lnTo>
                      <a:pt x="252" y="1606"/>
                    </a:lnTo>
                    <a:lnTo>
                      <a:pt x="255" y="1612"/>
                    </a:lnTo>
                    <a:lnTo>
                      <a:pt x="259" y="1618"/>
                    </a:lnTo>
                    <a:lnTo>
                      <a:pt x="262" y="1623"/>
                    </a:lnTo>
                    <a:lnTo>
                      <a:pt x="266" y="1628"/>
                    </a:lnTo>
                    <a:lnTo>
                      <a:pt x="271" y="1631"/>
                    </a:lnTo>
                    <a:lnTo>
                      <a:pt x="276" y="1636"/>
                    </a:lnTo>
                    <a:lnTo>
                      <a:pt x="282" y="1640"/>
                    </a:lnTo>
                    <a:lnTo>
                      <a:pt x="288" y="1642"/>
                    </a:lnTo>
                    <a:lnTo>
                      <a:pt x="293" y="1645"/>
                    </a:lnTo>
                    <a:lnTo>
                      <a:pt x="299" y="1647"/>
                    </a:lnTo>
                    <a:lnTo>
                      <a:pt x="305" y="1649"/>
                    </a:lnTo>
                    <a:lnTo>
                      <a:pt x="312" y="1650"/>
                    </a:lnTo>
                    <a:lnTo>
                      <a:pt x="317" y="1650"/>
                    </a:lnTo>
                    <a:lnTo>
                      <a:pt x="325" y="1650"/>
                    </a:lnTo>
                    <a:lnTo>
                      <a:pt x="331" y="1649"/>
                    </a:lnTo>
                    <a:lnTo>
                      <a:pt x="337" y="1647"/>
                    </a:lnTo>
                    <a:lnTo>
                      <a:pt x="343" y="1645"/>
                    </a:lnTo>
                    <a:lnTo>
                      <a:pt x="349" y="1642"/>
                    </a:lnTo>
                    <a:lnTo>
                      <a:pt x="354" y="1640"/>
                    </a:lnTo>
                    <a:lnTo>
                      <a:pt x="360" y="1636"/>
                    </a:lnTo>
                    <a:lnTo>
                      <a:pt x="365" y="1631"/>
                    </a:lnTo>
                    <a:lnTo>
                      <a:pt x="370" y="1628"/>
                    </a:lnTo>
                    <a:lnTo>
                      <a:pt x="373" y="1623"/>
                    </a:lnTo>
                    <a:lnTo>
                      <a:pt x="377" y="1618"/>
                    </a:lnTo>
                    <a:lnTo>
                      <a:pt x="381" y="1612"/>
                    </a:lnTo>
                    <a:lnTo>
                      <a:pt x="384" y="1606"/>
                    </a:lnTo>
                    <a:lnTo>
                      <a:pt x="387" y="1600"/>
                    </a:lnTo>
                    <a:lnTo>
                      <a:pt x="388" y="1594"/>
                    </a:lnTo>
                    <a:lnTo>
                      <a:pt x="391" y="1586"/>
                    </a:lnTo>
                    <a:lnTo>
                      <a:pt x="391" y="1044"/>
                    </a:lnTo>
                    <a:lnTo>
                      <a:pt x="443" y="1044"/>
                    </a:lnTo>
                    <a:close/>
                  </a:path>
                </a:pathLst>
              </a:custGeom>
              <a:solidFill>
                <a:schemeClr val="bg1"/>
              </a:solidFill>
              <a:ln w="0">
                <a:solidFill>
                  <a:srgbClr val="000000"/>
                </a:solidFill>
                <a:prstDash val="solid"/>
                <a:round/>
                <a:headEnd/>
                <a:tailEnd/>
              </a:ln>
            </p:spPr>
            <p:txBody>
              <a:bodyPr/>
              <a:lstStyle/>
              <a:p>
                <a:endParaRPr lang="en-US" sz="1600"/>
              </a:p>
            </p:txBody>
          </p:sp>
          <p:sp>
            <p:nvSpPr>
              <p:cNvPr id="19" name="Freeform 13"/>
              <p:cNvSpPr>
                <a:spLocks/>
              </p:cNvSpPr>
              <p:nvPr/>
            </p:nvSpPr>
            <p:spPr bwMode="auto">
              <a:xfrm>
                <a:off x="1995" y="489"/>
                <a:ext cx="107" cy="94"/>
              </a:xfrm>
              <a:custGeom>
                <a:avLst/>
                <a:gdLst>
                  <a:gd name="T0" fmla="*/ 0 w 308"/>
                  <a:gd name="T1" fmla="*/ 0 h 319"/>
                  <a:gd name="T2" fmla="*/ 0 w 308"/>
                  <a:gd name="T3" fmla="*/ 0 h 319"/>
                  <a:gd name="T4" fmla="*/ 0 w 308"/>
                  <a:gd name="T5" fmla="*/ 0 h 319"/>
                  <a:gd name="T6" fmla="*/ 0 w 308"/>
                  <a:gd name="T7" fmla="*/ 0 h 319"/>
                  <a:gd name="T8" fmla="*/ 0 w 308"/>
                  <a:gd name="T9" fmla="*/ 0 h 319"/>
                  <a:gd name="T10" fmla="*/ 0 w 308"/>
                  <a:gd name="T11" fmla="*/ 0 h 319"/>
                  <a:gd name="T12" fmla="*/ 0 w 308"/>
                  <a:gd name="T13" fmla="*/ 0 h 319"/>
                  <a:gd name="T14" fmla="*/ 0 w 308"/>
                  <a:gd name="T15" fmla="*/ 0 h 319"/>
                  <a:gd name="T16" fmla="*/ 0 w 308"/>
                  <a:gd name="T17" fmla="*/ 0 h 319"/>
                  <a:gd name="T18" fmla="*/ 0 w 308"/>
                  <a:gd name="T19" fmla="*/ 0 h 319"/>
                  <a:gd name="T20" fmla="*/ 0 w 308"/>
                  <a:gd name="T21" fmla="*/ 0 h 319"/>
                  <a:gd name="T22" fmla="*/ 0 w 308"/>
                  <a:gd name="T23" fmla="*/ 0 h 319"/>
                  <a:gd name="T24" fmla="*/ 0 w 308"/>
                  <a:gd name="T25" fmla="*/ 0 h 319"/>
                  <a:gd name="T26" fmla="*/ 0 w 308"/>
                  <a:gd name="T27" fmla="*/ 0 h 319"/>
                  <a:gd name="T28" fmla="*/ 0 w 308"/>
                  <a:gd name="T29" fmla="*/ 0 h 319"/>
                  <a:gd name="T30" fmla="*/ 0 w 308"/>
                  <a:gd name="T31" fmla="*/ 0 h 319"/>
                  <a:gd name="T32" fmla="*/ 0 w 308"/>
                  <a:gd name="T33" fmla="*/ 0 h 3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319"/>
                  <a:gd name="T53" fmla="*/ 308 w 308"/>
                  <a:gd name="T54" fmla="*/ 319 h 3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319">
                    <a:moveTo>
                      <a:pt x="308" y="159"/>
                    </a:moveTo>
                    <a:lnTo>
                      <a:pt x="296" y="98"/>
                    </a:lnTo>
                    <a:lnTo>
                      <a:pt x="263" y="46"/>
                    </a:lnTo>
                    <a:lnTo>
                      <a:pt x="214" y="12"/>
                    </a:lnTo>
                    <a:lnTo>
                      <a:pt x="154" y="0"/>
                    </a:lnTo>
                    <a:lnTo>
                      <a:pt x="94" y="12"/>
                    </a:lnTo>
                    <a:lnTo>
                      <a:pt x="45" y="46"/>
                    </a:lnTo>
                    <a:lnTo>
                      <a:pt x="12" y="98"/>
                    </a:lnTo>
                    <a:lnTo>
                      <a:pt x="0" y="159"/>
                    </a:lnTo>
                    <a:lnTo>
                      <a:pt x="12" y="221"/>
                    </a:lnTo>
                    <a:lnTo>
                      <a:pt x="45" y="272"/>
                    </a:lnTo>
                    <a:lnTo>
                      <a:pt x="94" y="305"/>
                    </a:lnTo>
                    <a:lnTo>
                      <a:pt x="154" y="319"/>
                    </a:lnTo>
                    <a:lnTo>
                      <a:pt x="214" y="305"/>
                    </a:lnTo>
                    <a:lnTo>
                      <a:pt x="263" y="272"/>
                    </a:lnTo>
                    <a:lnTo>
                      <a:pt x="296" y="221"/>
                    </a:lnTo>
                    <a:lnTo>
                      <a:pt x="308" y="159"/>
                    </a:lnTo>
                    <a:close/>
                  </a:path>
                </a:pathLst>
              </a:custGeom>
              <a:solidFill>
                <a:schemeClr val="bg1"/>
              </a:solidFill>
              <a:ln w="0">
                <a:solidFill>
                  <a:srgbClr val="000000"/>
                </a:solidFill>
                <a:prstDash val="solid"/>
                <a:round/>
                <a:headEnd/>
                <a:tailEnd/>
              </a:ln>
            </p:spPr>
            <p:txBody>
              <a:bodyPr/>
              <a:lstStyle/>
              <a:p>
                <a:endParaRPr lang="en-US" sz="1600"/>
              </a:p>
            </p:txBody>
          </p:sp>
          <p:sp>
            <p:nvSpPr>
              <p:cNvPr id="20" name="Freeform 14"/>
              <p:cNvSpPr>
                <a:spLocks/>
              </p:cNvSpPr>
              <p:nvPr/>
            </p:nvSpPr>
            <p:spPr bwMode="auto">
              <a:xfrm>
                <a:off x="1202" y="588"/>
                <a:ext cx="288" cy="487"/>
              </a:xfrm>
              <a:custGeom>
                <a:avLst/>
                <a:gdLst>
                  <a:gd name="T0" fmla="*/ 0 w 833"/>
                  <a:gd name="T1" fmla="*/ 0 h 1650"/>
                  <a:gd name="T2" fmla="*/ 0 w 833"/>
                  <a:gd name="T3" fmla="*/ 0 h 1650"/>
                  <a:gd name="T4" fmla="*/ 0 w 833"/>
                  <a:gd name="T5" fmla="*/ 0 h 1650"/>
                  <a:gd name="T6" fmla="*/ 0 w 833"/>
                  <a:gd name="T7" fmla="*/ 0 h 1650"/>
                  <a:gd name="T8" fmla="*/ 0 w 833"/>
                  <a:gd name="T9" fmla="*/ 0 h 1650"/>
                  <a:gd name="T10" fmla="*/ 0 w 833"/>
                  <a:gd name="T11" fmla="*/ 0 h 1650"/>
                  <a:gd name="T12" fmla="*/ 0 w 833"/>
                  <a:gd name="T13" fmla="*/ 0 h 1650"/>
                  <a:gd name="T14" fmla="*/ 0 w 833"/>
                  <a:gd name="T15" fmla="*/ 0 h 1650"/>
                  <a:gd name="T16" fmla="*/ 0 w 833"/>
                  <a:gd name="T17" fmla="*/ 0 h 1650"/>
                  <a:gd name="T18" fmla="*/ 0 w 833"/>
                  <a:gd name="T19" fmla="*/ 0 h 1650"/>
                  <a:gd name="T20" fmla="*/ 0 w 833"/>
                  <a:gd name="T21" fmla="*/ 0 h 1650"/>
                  <a:gd name="T22" fmla="*/ 0 w 833"/>
                  <a:gd name="T23" fmla="*/ 0 h 1650"/>
                  <a:gd name="T24" fmla="*/ 0 w 833"/>
                  <a:gd name="T25" fmla="*/ 0 h 1650"/>
                  <a:gd name="T26" fmla="*/ 0 w 833"/>
                  <a:gd name="T27" fmla="*/ 0 h 1650"/>
                  <a:gd name="T28" fmla="*/ 0 w 833"/>
                  <a:gd name="T29" fmla="*/ 0 h 1650"/>
                  <a:gd name="T30" fmla="*/ 0 w 833"/>
                  <a:gd name="T31" fmla="*/ 0 h 1650"/>
                  <a:gd name="T32" fmla="*/ 0 w 833"/>
                  <a:gd name="T33" fmla="*/ 0 h 1650"/>
                  <a:gd name="T34" fmla="*/ 0 w 833"/>
                  <a:gd name="T35" fmla="*/ 0 h 1650"/>
                  <a:gd name="T36" fmla="*/ 0 w 833"/>
                  <a:gd name="T37" fmla="*/ 0 h 1650"/>
                  <a:gd name="T38" fmla="*/ 0 w 833"/>
                  <a:gd name="T39" fmla="*/ 0 h 1650"/>
                  <a:gd name="T40" fmla="*/ 0 w 833"/>
                  <a:gd name="T41" fmla="*/ 0 h 1650"/>
                  <a:gd name="T42" fmla="*/ 0 w 833"/>
                  <a:gd name="T43" fmla="*/ 0 h 1650"/>
                  <a:gd name="T44" fmla="*/ 0 w 833"/>
                  <a:gd name="T45" fmla="*/ 0 h 1650"/>
                  <a:gd name="T46" fmla="*/ 0 w 833"/>
                  <a:gd name="T47" fmla="*/ 0 h 1650"/>
                  <a:gd name="T48" fmla="*/ 0 w 833"/>
                  <a:gd name="T49" fmla="*/ 0 h 1650"/>
                  <a:gd name="T50" fmla="*/ 0 w 833"/>
                  <a:gd name="T51" fmla="*/ 0 h 1650"/>
                  <a:gd name="T52" fmla="*/ 0 w 833"/>
                  <a:gd name="T53" fmla="*/ 0 h 1650"/>
                  <a:gd name="T54" fmla="*/ 0 w 833"/>
                  <a:gd name="T55" fmla="*/ 0 h 1650"/>
                  <a:gd name="T56" fmla="*/ 0 w 833"/>
                  <a:gd name="T57" fmla="*/ 0 h 1650"/>
                  <a:gd name="T58" fmla="*/ 0 w 833"/>
                  <a:gd name="T59" fmla="*/ 0 h 1650"/>
                  <a:gd name="T60" fmla="*/ 0 w 833"/>
                  <a:gd name="T61" fmla="*/ 0 h 1650"/>
                  <a:gd name="T62" fmla="*/ 0 w 833"/>
                  <a:gd name="T63" fmla="*/ 0 h 1650"/>
                  <a:gd name="T64" fmla="*/ 0 w 833"/>
                  <a:gd name="T65" fmla="*/ 0 h 1650"/>
                  <a:gd name="T66" fmla="*/ 0 w 833"/>
                  <a:gd name="T67" fmla="*/ 0 h 1650"/>
                  <a:gd name="T68" fmla="*/ 0 w 833"/>
                  <a:gd name="T69" fmla="*/ 0 h 1650"/>
                  <a:gd name="T70" fmla="*/ 0 w 833"/>
                  <a:gd name="T71" fmla="*/ 0 h 1650"/>
                  <a:gd name="T72" fmla="*/ 0 w 833"/>
                  <a:gd name="T73" fmla="*/ 0 h 1650"/>
                  <a:gd name="T74" fmla="*/ 0 w 833"/>
                  <a:gd name="T75" fmla="*/ 0 h 1650"/>
                  <a:gd name="T76" fmla="*/ 0 w 833"/>
                  <a:gd name="T77" fmla="*/ 0 h 1650"/>
                  <a:gd name="T78" fmla="*/ 0 w 833"/>
                  <a:gd name="T79" fmla="*/ 0 h 1650"/>
                  <a:gd name="T80" fmla="*/ 0 w 833"/>
                  <a:gd name="T81" fmla="*/ 0 h 1650"/>
                  <a:gd name="T82" fmla="*/ 0 w 833"/>
                  <a:gd name="T83" fmla="*/ 0 h 1650"/>
                  <a:gd name="T84" fmla="*/ 0 w 833"/>
                  <a:gd name="T85" fmla="*/ 0 h 1650"/>
                  <a:gd name="T86" fmla="*/ 0 w 833"/>
                  <a:gd name="T87" fmla="*/ 0 h 1650"/>
                  <a:gd name="T88" fmla="*/ 0 w 833"/>
                  <a:gd name="T89" fmla="*/ 0 h 1650"/>
                  <a:gd name="T90" fmla="*/ 0 w 833"/>
                  <a:gd name="T91" fmla="*/ 0 h 1650"/>
                  <a:gd name="T92" fmla="*/ 0 w 833"/>
                  <a:gd name="T93" fmla="*/ 0 h 1650"/>
                  <a:gd name="T94" fmla="*/ 0 w 833"/>
                  <a:gd name="T95" fmla="*/ 0 h 1650"/>
                  <a:gd name="T96" fmla="*/ 0 w 833"/>
                  <a:gd name="T97" fmla="*/ 0 h 1650"/>
                  <a:gd name="T98" fmla="*/ 0 w 833"/>
                  <a:gd name="T99" fmla="*/ 0 h 1650"/>
                  <a:gd name="T100" fmla="*/ 0 w 833"/>
                  <a:gd name="T101" fmla="*/ 0 h 1650"/>
                  <a:gd name="T102" fmla="*/ 0 w 833"/>
                  <a:gd name="T103" fmla="*/ 0 h 1650"/>
                  <a:gd name="T104" fmla="*/ 0 w 833"/>
                  <a:gd name="T105" fmla="*/ 0 h 1650"/>
                  <a:gd name="T106" fmla="*/ 0 w 833"/>
                  <a:gd name="T107" fmla="*/ 0 h 1650"/>
                  <a:gd name="T108" fmla="*/ 0 w 833"/>
                  <a:gd name="T109" fmla="*/ 0 h 1650"/>
                  <a:gd name="T110" fmla="*/ 0 w 833"/>
                  <a:gd name="T111" fmla="*/ 0 h 1650"/>
                  <a:gd name="T112" fmla="*/ 0 w 833"/>
                  <a:gd name="T113" fmla="*/ 0 h 1650"/>
                  <a:gd name="T114" fmla="*/ 0 w 833"/>
                  <a:gd name="T115" fmla="*/ 0 h 1650"/>
                  <a:gd name="T116" fmla="*/ 0 w 833"/>
                  <a:gd name="T117" fmla="*/ 0 h 16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3"/>
                  <a:gd name="T178" fmla="*/ 0 h 1650"/>
                  <a:gd name="T179" fmla="*/ 833 w 833"/>
                  <a:gd name="T180" fmla="*/ 1650 h 165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3" h="1650">
                    <a:moveTo>
                      <a:pt x="444" y="1044"/>
                    </a:moveTo>
                    <a:lnTo>
                      <a:pt x="444" y="1585"/>
                    </a:lnTo>
                    <a:lnTo>
                      <a:pt x="445" y="1593"/>
                    </a:lnTo>
                    <a:lnTo>
                      <a:pt x="447" y="1599"/>
                    </a:lnTo>
                    <a:lnTo>
                      <a:pt x="450" y="1605"/>
                    </a:lnTo>
                    <a:lnTo>
                      <a:pt x="452" y="1611"/>
                    </a:lnTo>
                    <a:lnTo>
                      <a:pt x="456" y="1616"/>
                    </a:lnTo>
                    <a:lnTo>
                      <a:pt x="459" y="1622"/>
                    </a:lnTo>
                    <a:lnTo>
                      <a:pt x="464" y="1627"/>
                    </a:lnTo>
                    <a:lnTo>
                      <a:pt x="468" y="1630"/>
                    </a:lnTo>
                    <a:lnTo>
                      <a:pt x="473" y="1635"/>
                    </a:lnTo>
                    <a:lnTo>
                      <a:pt x="479" y="1639"/>
                    </a:lnTo>
                    <a:lnTo>
                      <a:pt x="485" y="1641"/>
                    </a:lnTo>
                    <a:lnTo>
                      <a:pt x="491" y="1644"/>
                    </a:lnTo>
                    <a:lnTo>
                      <a:pt x="496" y="1646"/>
                    </a:lnTo>
                    <a:lnTo>
                      <a:pt x="502" y="1648"/>
                    </a:lnTo>
                    <a:lnTo>
                      <a:pt x="510" y="1649"/>
                    </a:lnTo>
                    <a:lnTo>
                      <a:pt x="516" y="1649"/>
                    </a:lnTo>
                    <a:lnTo>
                      <a:pt x="522" y="1649"/>
                    </a:lnTo>
                    <a:lnTo>
                      <a:pt x="528" y="1648"/>
                    </a:lnTo>
                    <a:lnTo>
                      <a:pt x="534" y="1646"/>
                    </a:lnTo>
                    <a:lnTo>
                      <a:pt x="540" y="1644"/>
                    </a:lnTo>
                    <a:lnTo>
                      <a:pt x="546" y="1641"/>
                    </a:lnTo>
                    <a:lnTo>
                      <a:pt x="551" y="1639"/>
                    </a:lnTo>
                    <a:lnTo>
                      <a:pt x="557" y="1635"/>
                    </a:lnTo>
                    <a:lnTo>
                      <a:pt x="562" y="1630"/>
                    </a:lnTo>
                    <a:lnTo>
                      <a:pt x="567" y="1627"/>
                    </a:lnTo>
                    <a:lnTo>
                      <a:pt x="571" y="1622"/>
                    </a:lnTo>
                    <a:lnTo>
                      <a:pt x="574" y="1616"/>
                    </a:lnTo>
                    <a:lnTo>
                      <a:pt x="578" y="1611"/>
                    </a:lnTo>
                    <a:lnTo>
                      <a:pt x="582" y="1605"/>
                    </a:lnTo>
                    <a:lnTo>
                      <a:pt x="584" y="1599"/>
                    </a:lnTo>
                    <a:lnTo>
                      <a:pt x="585" y="1593"/>
                    </a:lnTo>
                    <a:lnTo>
                      <a:pt x="588" y="1585"/>
                    </a:lnTo>
                    <a:lnTo>
                      <a:pt x="588" y="1044"/>
                    </a:lnTo>
                    <a:lnTo>
                      <a:pt x="740" y="1044"/>
                    </a:lnTo>
                    <a:lnTo>
                      <a:pt x="554" y="383"/>
                    </a:lnTo>
                    <a:lnTo>
                      <a:pt x="593" y="251"/>
                    </a:lnTo>
                    <a:lnTo>
                      <a:pt x="598" y="240"/>
                    </a:lnTo>
                    <a:lnTo>
                      <a:pt x="599" y="237"/>
                    </a:lnTo>
                    <a:lnTo>
                      <a:pt x="604" y="235"/>
                    </a:lnTo>
                    <a:lnTo>
                      <a:pt x="607" y="236"/>
                    </a:lnTo>
                    <a:lnTo>
                      <a:pt x="612" y="238"/>
                    </a:lnTo>
                    <a:lnTo>
                      <a:pt x="616" y="245"/>
                    </a:lnTo>
                    <a:lnTo>
                      <a:pt x="618" y="251"/>
                    </a:lnTo>
                    <a:lnTo>
                      <a:pt x="716" y="738"/>
                    </a:lnTo>
                    <a:lnTo>
                      <a:pt x="718" y="744"/>
                    </a:lnTo>
                    <a:lnTo>
                      <a:pt x="721" y="751"/>
                    </a:lnTo>
                    <a:lnTo>
                      <a:pt x="723" y="754"/>
                    </a:lnTo>
                    <a:lnTo>
                      <a:pt x="726" y="759"/>
                    </a:lnTo>
                    <a:lnTo>
                      <a:pt x="729" y="763"/>
                    </a:lnTo>
                    <a:lnTo>
                      <a:pt x="734" y="766"/>
                    </a:lnTo>
                    <a:lnTo>
                      <a:pt x="738" y="770"/>
                    </a:lnTo>
                    <a:lnTo>
                      <a:pt x="743" y="773"/>
                    </a:lnTo>
                    <a:lnTo>
                      <a:pt x="748" y="776"/>
                    </a:lnTo>
                    <a:lnTo>
                      <a:pt x="753" y="777"/>
                    </a:lnTo>
                    <a:lnTo>
                      <a:pt x="758" y="780"/>
                    </a:lnTo>
                    <a:lnTo>
                      <a:pt x="762" y="781"/>
                    </a:lnTo>
                    <a:lnTo>
                      <a:pt x="769" y="781"/>
                    </a:lnTo>
                    <a:lnTo>
                      <a:pt x="773" y="782"/>
                    </a:lnTo>
                    <a:lnTo>
                      <a:pt x="778" y="781"/>
                    </a:lnTo>
                    <a:lnTo>
                      <a:pt x="783" y="781"/>
                    </a:lnTo>
                    <a:lnTo>
                      <a:pt x="789" y="780"/>
                    </a:lnTo>
                    <a:lnTo>
                      <a:pt x="794" y="777"/>
                    </a:lnTo>
                    <a:lnTo>
                      <a:pt x="799" y="776"/>
                    </a:lnTo>
                    <a:lnTo>
                      <a:pt x="803" y="773"/>
                    </a:lnTo>
                    <a:lnTo>
                      <a:pt x="808" y="770"/>
                    </a:lnTo>
                    <a:lnTo>
                      <a:pt x="813" y="766"/>
                    </a:lnTo>
                    <a:lnTo>
                      <a:pt x="816" y="763"/>
                    </a:lnTo>
                    <a:lnTo>
                      <a:pt x="820" y="759"/>
                    </a:lnTo>
                    <a:lnTo>
                      <a:pt x="824" y="754"/>
                    </a:lnTo>
                    <a:lnTo>
                      <a:pt x="825" y="751"/>
                    </a:lnTo>
                    <a:lnTo>
                      <a:pt x="828" y="744"/>
                    </a:lnTo>
                    <a:lnTo>
                      <a:pt x="831" y="740"/>
                    </a:lnTo>
                    <a:lnTo>
                      <a:pt x="832" y="735"/>
                    </a:lnTo>
                    <a:lnTo>
                      <a:pt x="833" y="730"/>
                    </a:lnTo>
                    <a:lnTo>
                      <a:pt x="833" y="724"/>
                    </a:lnTo>
                    <a:lnTo>
                      <a:pt x="833" y="718"/>
                    </a:lnTo>
                    <a:lnTo>
                      <a:pt x="833" y="713"/>
                    </a:lnTo>
                    <a:lnTo>
                      <a:pt x="832" y="704"/>
                    </a:lnTo>
                    <a:lnTo>
                      <a:pt x="698" y="76"/>
                    </a:lnTo>
                    <a:lnTo>
                      <a:pt x="693" y="61"/>
                    </a:lnTo>
                    <a:lnTo>
                      <a:pt x="687" y="44"/>
                    </a:lnTo>
                    <a:lnTo>
                      <a:pt x="679" y="32"/>
                    </a:lnTo>
                    <a:lnTo>
                      <a:pt x="673" y="22"/>
                    </a:lnTo>
                    <a:lnTo>
                      <a:pt x="665" y="12"/>
                    </a:lnTo>
                    <a:lnTo>
                      <a:pt x="650" y="4"/>
                    </a:lnTo>
                    <a:lnTo>
                      <a:pt x="643" y="1"/>
                    </a:lnTo>
                    <a:lnTo>
                      <a:pt x="629" y="0"/>
                    </a:lnTo>
                    <a:lnTo>
                      <a:pt x="204" y="0"/>
                    </a:lnTo>
                    <a:lnTo>
                      <a:pt x="191" y="3"/>
                    </a:lnTo>
                    <a:lnTo>
                      <a:pt x="183" y="5"/>
                    </a:lnTo>
                    <a:lnTo>
                      <a:pt x="170" y="14"/>
                    </a:lnTo>
                    <a:lnTo>
                      <a:pt x="161" y="23"/>
                    </a:lnTo>
                    <a:lnTo>
                      <a:pt x="154" y="33"/>
                    </a:lnTo>
                    <a:lnTo>
                      <a:pt x="147" y="47"/>
                    </a:lnTo>
                    <a:lnTo>
                      <a:pt x="142" y="62"/>
                    </a:lnTo>
                    <a:lnTo>
                      <a:pt x="137" y="77"/>
                    </a:lnTo>
                    <a:lnTo>
                      <a:pt x="2" y="705"/>
                    </a:lnTo>
                    <a:lnTo>
                      <a:pt x="0" y="714"/>
                    </a:lnTo>
                    <a:lnTo>
                      <a:pt x="0" y="720"/>
                    </a:lnTo>
                    <a:lnTo>
                      <a:pt x="0" y="725"/>
                    </a:lnTo>
                    <a:lnTo>
                      <a:pt x="1" y="731"/>
                    </a:lnTo>
                    <a:lnTo>
                      <a:pt x="2" y="736"/>
                    </a:lnTo>
                    <a:lnTo>
                      <a:pt x="4" y="741"/>
                    </a:lnTo>
                    <a:lnTo>
                      <a:pt x="6" y="746"/>
                    </a:lnTo>
                    <a:lnTo>
                      <a:pt x="9" y="751"/>
                    </a:lnTo>
                    <a:lnTo>
                      <a:pt x="11" y="755"/>
                    </a:lnTo>
                    <a:lnTo>
                      <a:pt x="15" y="760"/>
                    </a:lnTo>
                    <a:lnTo>
                      <a:pt x="17" y="764"/>
                    </a:lnTo>
                    <a:lnTo>
                      <a:pt x="21" y="768"/>
                    </a:lnTo>
                    <a:lnTo>
                      <a:pt x="26" y="771"/>
                    </a:lnTo>
                    <a:lnTo>
                      <a:pt x="31" y="775"/>
                    </a:lnTo>
                    <a:lnTo>
                      <a:pt x="35" y="777"/>
                    </a:lnTo>
                    <a:lnTo>
                      <a:pt x="40" y="779"/>
                    </a:lnTo>
                    <a:lnTo>
                      <a:pt x="45" y="781"/>
                    </a:lnTo>
                    <a:lnTo>
                      <a:pt x="50" y="782"/>
                    </a:lnTo>
                    <a:lnTo>
                      <a:pt x="56" y="784"/>
                    </a:lnTo>
                    <a:lnTo>
                      <a:pt x="61" y="784"/>
                    </a:lnTo>
                    <a:lnTo>
                      <a:pt x="66" y="784"/>
                    </a:lnTo>
                    <a:lnTo>
                      <a:pt x="71" y="782"/>
                    </a:lnTo>
                    <a:lnTo>
                      <a:pt x="77" y="781"/>
                    </a:lnTo>
                    <a:lnTo>
                      <a:pt x="82" y="779"/>
                    </a:lnTo>
                    <a:lnTo>
                      <a:pt x="87" y="777"/>
                    </a:lnTo>
                    <a:lnTo>
                      <a:pt x="90" y="775"/>
                    </a:lnTo>
                    <a:lnTo>
                      <a:pt x="95" y="771"/>
                    </a:lnTo>
                    <a:lnTo>
                      <a:pt x="100" y="768"/>
                    </a:lnTo>
                    <a:lnTo>
                      <a:pt x="104" y="764"/>
                    </a:lnTo>
                    <a:lnTo>
                      <a:pt x="108" y="760"/>
                    </a:lnTo>
                    <a:lnTo>
                      <a:pt x="110" y="755"/>
                    </a:lnTo>
                    <a:lnTo>
                      <a:pt x="114" y="751"/>
                    </a:lnTo>
                    <a:lnTo>
                      <a:pt x="115" y="746"/>
                    </a:lnTo>
                    <a:lnTo>
                      <a:pt x="117" y="740"/>
                    </a:lnTo>
                    <a:lnTo>
                      <a:pt x="215" y="253"/>
                    </a:lnTo>
                    <a:lnTo>
                      <a:pt x="217" y="246"/>
                    </a:lnTo>
                    <a:lnTo>
                      <a:pt x="222" y="240"/>
                    </a:lnTo>
                    <a:lnTo>
                      <a:pt x="226" y="237"/>
                    </a:lnTo>
                    <a:lnTo>
                      <a:pt x="230" y="237"/>
                    </a:lnTo>
                    <a:lnTo>
                      <a:pt x="235" y="238"/>
                    </a:lnTo>
                    <a:lnTo>
                      <a:pt x="237" y="241"/>
                    </a:lnTo>
                    <a:lnTo>
                      <a:pt x="241" y="253"/>
                    </a:lnTo>
                    <a:lnTo>
                      <a:pt x="281" y="384"/>
                    </a:lnTo>
                    <a:lnTo>
                      <a:pt x="95" y="1044"/>
                    </a:lnTo>
                    <a:lnTo>
                      <a:pt x="247" y="1044"/>
                    </a:lnTo>
                    <a:lnTo>
                      <a:pt x="247" y="1586"/>
                    </a:lnTo>
                    <a:lnTo>
                      <a:pt x="248" y="1594"/>
                    </a:lnTo>
                    <a:lnTo>
                      <a:pt x="250" y="1600"/>
                    </a:lnTo>
                    <a:lnTo>
                      <a:pt x="253" y="1606"/>
                    </a:lnTo>
                    <a:lnTo>
                      <a:pt x="255" y="1612"/>
                    </a:lnTo>
                    <a:lnTo>
                      <a:pt x="259" y="1618"/>
                    </a:lnTo>
                    <a:lnTo>
                      <a:pt x="263" y="1623"/>
                    </a:lnTo>
                    <a:lnTo>
                      <a:pt x="266" y="1628"/>
                    </a:lnTo>
                    <a:lnTo>
                      <a:pt x="271" y="1632"/>
                    </a:lnTo>
                    <a:lnTo>
                      <a:pt x="276" y="1637"/>
                    </a:lnTo>
                    <a:lnTo>
                      <a:pt x="282" y="1640"/>
                    </a:lnTo>
                    <a:lnTo>
                      <a:pt x="288" y="1643"/>
                    </a:lnTo>
                    <a:lnTo>
                      <a:pt x="293" y="1645"/>
                    </a:lnTo>
                    <a:lnTo>
                      <a:pt x="299" y="1648"/>
                    </a:lnTo>
                    <a:lnTo>
                      <a:pt x="305" y="1649"/>
                    </a:lnTo>
                    <a:lnTo>
                      <a:pt x="313" y="1650"/>
                    </a:lnTo>
                    <a:lnTo>
                      <a:pt x="318" y="1650"/>
                    </a:lnTo>
                    <a:lnTo>
                      <a:pt x="325" y="1650"/>
                    </a:lnTo>
                    <a:lnTo>
                      <a:pt x="331" y="1649"/>
                    </a:lnTo>
                    <a:lnTo>
                      <a:pt x="337" y="1648"/>
                    </a:lnTo>
                    <a:lnTo>
                      <a:pt x="343" y="1645"/>
                    </a:lnTo>
                    <a:lnTo>
                      <a:pt x="349" y="1643"/>
                    </a:lnTo>
                    <a:lnTo>
                      <a:pt x="354" y="1640"/>
                    </a:lnTo>
                    <a:lnTo>
                      <a:pt x="360" y="1637"/>
                    </a:lnTo>
                    <a:lnTo>
                      <a:pt x="365" y="1632"/>
                    </a:lnTo>
                    <a:lnTo>
                      <a:pt x="370" y="1628"/>
                    </a:lnTo>
                    <a:lnTo>
                      <a:pt x="374" y="1623"/>
                    </a:lnTo>
                    <a:lnTo>
                      <a:pt x="378" y="1618"/>
                    </a:lnTo>
                    <a:lnTo>
                      <a:pt x="381" y="1612"/>
                    </a:lnTo>
                    <a:lnTo>
                      <a:pt x="385" y="1606"/>
                    </a:lnTo>
                    <a:lnTo>
                      <a:pt x="387" y="1600"/>
                    </a:lnTo>
                    <a:lnTo>
                      <a:pt x="389" y="1594"/>
                    </a:lnTo>
                    <a:lnTo>
                      <a:pt x="391" y="1586"/>
                    </a:lnTo>
                    <a:lnTo>
                      <a:pt x="391" y="1044"/>
                    </a:lnTo>
                    <a:lnTo>
                      <a:pt x="444" y="1044"/>
                    </a:lnTo>
                    <a:close/>
                  </a:path>
                </a:pathLst>
              </a:custGeom>
              <a:solidFill>
                <a:schemeClr val="bg1"/>
              </a:solidFill>
              <a:ln w="0">
                <a:solidFill>
                  <a:srgbClr val="000000"/>
                </a:solidFill>
                <a:prstDash val="solid"/>
                <a:round/>
                <a:headEnd/>
                <a:tailEnd/>
              </a:ln>
            </p:spPr>
            <p:txBody>
              <a:bodyPr/>
              <a:lstStyle/>
              <a:p>
                <a:endParaRPr lang="en-US" sz="1600"/>
              </a:p>
            </p:txBody>
          </p:sp>
          <p:sp>
            <p:nvSpPr>
              <p:cNvPr id="21" name="Freeform 15"/>
              <p:cNvSpPr>
                <a:spLocks/>
              </p:cNvSpPr>
              <p:nvPr/>
            </p:nvSpPr>
            <p:spPr bwMode="auto">
              <a:xfrm>
                <a:off x="1296" y="480"/>
                <a:ext cx="107" cy="95"/>
              </a:xfrm>
              <a:custGeom>
                <a:avLst/>
                <a:gdLst>
                  <a:gd name="T0" fmla="*/ 0 w 308"/>
                  <a:gd name="T1" fmla="*/ 0 h 319"/>
                  <a:gd name="T2" fmla="*/ 0 w 308"/>
                  <a:gd name="T3" fmla="*/ 0 h 319"/>
                  <a:gd name="T4" fmla="*/ 0 w 308"/>
                  <a:gd name="T5" fmla="*/ 0 h 319"/>
                  <a:gd name="T6" fmla="*/ 0 w 308"/>
                  <a:gd name="T7" fmla="*/ 0 h 319"/>
                  <a:gd name="T8" fmla="*/ 0 w 308"/>
                  <a:gd name="T9" fmla="*/ 0 h 319"/>
                  <a:gd name="T10" fmla="*/ 0 w 308"/>
                  <a:gd name="T11" fmla="*/ 0 h 319"/>
                  <a:gd name="T12" fmla="*/ 0 w 308"/>
                  <a:gd name="T13" fmla="*/ 0 h 319"/>
                  <a:gd name="T14" fmla="*/ 0 w 308"/>
                  <a:gd name="T15" fmla="*/ 0 h 319"/>
                  <a:gd name="T16" fmla="*/ 0 w 308"/>
                  <a:gd name="T17" fmla="*/ 0 h 319"/>
                  <a:gd name="T18" fmla="*/ 0 w 308"/>
                  <a:gd name="T19" fmla="*/ 0 h 319"/>
                  <a:gd name="T20" fmla="*/ 0 w 308"/>
                  <a:gd name="T21" fmla="*/ 0 h 319"/>
                  <a:gd name="T22" fmla="*/ 0 w 308"/>
                  <a:gd name="T23" fmla="*/ 0 h 319"/>
                  <a:gd name="T24" fmla="*/ 0 w 308"/>
                  <a:gd name="T25" fmla="*/ 0 h 319"/>
                  <a:gd name="T26" fmla="*/ 0 w 308"/>
                  <a:gd name="T27" fmla="*/ 0 h 319"/>
                  <a:gd name="T28" fmla="*/ 0 w 308"/>
                  <a:gd name="T29" fmla="*/ 0 h 319"/>
                  <a:gd name="T30" fmla="*/ 0 w 308"/>
                  <a:gd name="T31" fmla="*/ 0 h 319"/>
                  <a:gd name="T32" fmla="*/ 0 w 308"/>
                  <a:gd name="T33" fmla="*/ 0 h 3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319"/>
                  <a:gd name="T53" fmla="*/ 308 w 308"/>
                  <a:gd name="T54" fmla="*/ 319 h 3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319">
                    <a:moveTo>
                      <a:pt x="308" y="159"/>
                    </a:moveTo>
                    <a:lnTo>
                      <a:pt x="295" y="98"/>
                    </a:lnTo>
                    <a:lnTo>
                      <a:pt x="262" y="47"/>
                    </a:lnTo>
                    <a:lnTo>
                      <a:pt x="214" y="13"/>
                    </a:lnTo>
                    <a:lnTo>
                      <a:pt x="154" y="0"/>
                    </a:lnTo>
                    <a:lnTo>
                      <a:pt x="94" y="13"/>
                    </a:lnTo>
                    <a:lnTo>
                      <a:pt x="45" y="47"/>
                    </a:lnTo>
                    <a:lnTo>
                      <a:pt x="12" y="98"/>
                    </a:lnTo>
                    <a:lnTo>
                      <a:pt x="0" y="159"/>
                    </a:lnTo>
                    <a:lnTo>
                      <a:pt x="12" y="222"/>
                    </a:lnTo>
                    <a:lnTo>
                      <a:pt x="45" y="273"/>
                    </a:lnTo>
                    <a:lnTo>
                      <a:pt x="94" y="306"/>
                    </a:lnTo>
                    <a:lnTo>
                      <a:pt x="154" y="319"/>
                    </a:lnTo>
                    <a:lnTo>
                      <a:pt x="214" y="306"/>
                    </a:lnTo>
                    <a:lnTo>
                      <a:pt x="262" y="273"/>
                    </a:lnTo>
                    <a:lnTo>
                      <a:pt x="295" y="222"/>
                    </a:lnTo>
                    <a:lnTo>
                      <a:pt x="308" y="159"/>
                    </a:lnTo>
                    <a:close/>
                  </a:path>
                </a:pathLst>
              </a:custGeom>
              <a:solidFill>
                <a:schemeClr val="bg1"/>
              </a:solidFill>
              <a:ln w="0">
                <a:solidFill>
                  <a:srgbClr val="000000"/>
                </a:solidFill>
                <a:prstDash val="solid"/>
                <a:round/>
                <a:headEnd/>
                <a:tailEnd/>
              </a:ln>
            </p:spPr>
            <p:txBody>
              <a:bodyPr/>
              <a:lstStyle/>
              <a:p>
                <a:endParaRPr lang="en-US" sz="1600"/>
              </a:p>
            </p:txBody>
          </p:sp>
          <p:sp>
            <p:nvSpPr>
              <p:cNvPr id="22" name="Freeform 16"/>
              <p:cNvSpPr>
                <a:spLocks/>
              </p:cNvSpPr>
              <p:nvPr/>
            </p:nvSpPr>
            <p:spPr bwMode="auto">
              <a:xfrm>
                <a:off x="1567" y="588"/>
                <a:ext cx="289" cy="487"/>
              </a:xfrm>
              <a:custGeom>
                <a:avLst/>
                <a:gdLst>
                  <a:gd name="T0" fmla="*/ 0 w 833"/>
                  <a:gd name="T1" fmla="*/ 0 h 1650"/>
                  <a:gd name="T2" fmla="*/ 0 w 833"/>
                  <a:gd name="T3" fmla="*/ 0 h 1650"/>
                  <a:gd name="T4" fmla="*/ 0 w 833"/>
                  <a:gd name="T5" fmla="*/ 0 h 1650"/>
                  <a:gd name="T6" fmla="*/ 0 w 833"/>
                  <a:gd name="T7" fmla="*/ 0 h 1650"/>
                  <a:gd name="T8" fmla="*/ 0 w 833"/>
                  <a:gd name="T9" fmla="*/ 0 h 1650"/>
                  <a:gd name="T10" fmla="*/ 0 w 833"/>
                  <a:gd name="T11" fmla="*/ 0 h 1650"/>
                  <a:gd name="T12" fmla="*/ 0 w 833"/>
                  <a:gd name="T13" fmla="*/ 0 h 1650"/>
                  <a:gd name="T14" fmla="*/ 0 w 833"/>
                  <a:gd name="T15" fmla="*/ 0 h 1650"/>
                  <a:gd name="T16" fmla="*/ 0 w 833"/>
                  <a:gd name="T17" fmla="*/ 0 h 1650"/>
                  <a:gd name="T18" fmla="*/ 0 w 833"/>
                  <a:gd name="T19" fmla="*/ 0 h 1650"/>
                  <a:gd name="T20" fmla="*/ 0 w 833"/>
                  <a:gd name="T21" fmla="*/ 0 h 1650"/>
                  <a:gd name="T22" fmla="*/ 0 w 833"/>
                  <a:gd name="T23" fmla="*/ 0 h 1650"/>
                  <a:gd name="T24" fmla="*/ 0 w 833"/>
                  <a:gd name="T25" fmla="*/ 0 h 1650"/>
                  <a:gd name="T26" fmla="*/ 0 w 833"/>
                  <a:gd name="T27" fmla="*/ 0 h 1650"/>
                  <a:gd name="T28" fmla="*/ 0 w 833"/>
                  <a:gd name="T29" fmla="*/ 0 h 1650"/>
                  <a:gd name="T30" fmla="*/ 0 w 833"/>
                  <a:gd name="T31" fmla="*/ 0 h 1650"/>
                  <a:gd name="T32" fmla="*/ 0 w 833"/>
                  <a:gd name="T33" fmla="*/ 0 h 1650"/>
                  <a:gd name="T34" fmla="*/ 0 w 833"/>
                  <a:gd name="T35" fmla="*/ 0 h 1650"/>
                  <a:gd name="T36" fmla="*/ 0 w 833"/>
                  <a:gd name="T37" fmla="*/ 0 h 1650"/>
                  <a:gd name="T38" fmla="*/ 0 w 833"/>
                  <a:gd name="T39" fmla="*/ 0 h 1650"/>
                  <a:gd name="T40" fmla="*/ 0 w 833"/>
                  <a:gd name="T41" fmla="*/ 0 h 1650"/>
                  <a:gd name="T42" fmla="*/ 0 w 833"/>
                  <a:gd name="T43" fmla="*/ 0 h 1650"/>
                  <a:gd name="T44" fmla="*/ 0 w 833"/>
                  <a:gd name="T45" fmla="*/ 0 h 1650"/>
                  <a:gd name="T46" fmla="*/ 0 w 833"/>
                  <a:gd name="T47" fmla="*/ 0 h 1650"/>
                  <a:gd name="T48" fmla="*/ 0 w 833"/>
                  <a:gd name="T49" fmla="*/ 0 h 1650"/>
                  <a:gd name="T50" fmla="*/ 0 w 833"/>
                  <a:gd name="T51" fmla="*/ 0 h 1650"/>
                  <a:gd name="T52" fmla="*/ 0 w 833"/>
                  <a:gd name="T53" fmla="*/ 0 h 1650"/>
                  <a:gd name="T54" fmla="*/ 0 w 833"/>
                  <a:gd name="T55" fmla="*/ 0 h 1650"/>
                  <a:gd name="T56" fmla="*/ 0 w 833"/>
                  <a:gd name="T57" fmla="*/ 0 h 1650"/>
                  <a:gd name="T58" fmla="*/ 0 w 833"/>
                  <a:gd name="T59" fmla="*/ 0 h 1650"/>
                  <a:gd name="T60" fmla="*/ 0 w 833"/>
                  <a:gd name="T61" fmla="*/ 0 h 1650"/>
                  <a:gd name="T62" fmla="*/ 0 w 833"/>
                  <a:gd name="T63" fmla="*/ 0 h 1650"/>
                  <a:gd name="T64" fmla="*/ 0 w 833"/>
                  <a:gd name="T65" fmla="*/ 0 h 1650"/>
                  <a:gd name="T66" fmla="*/ 0 w 833"/>
                  <a:gd name="T67" fmla="*/ 0 h 1650"/>
                  <a:gd name="T68" fmla="*/ 0 w 833"/>
                  <a:gd name="T69" fmla="*/ 0 h 1650"/>
                  <a:gd name="T70" fmla="*/ 0 w 833"/>
                  <a:gd name="T71" fmla="*/ 0 h 1650"/>
                  <a:gd name="T72" fmla="*/ 0 w 833"/>
                  <a:gd name="T73" fmla="*/ 0 h 1650"/>
                  <a:gd name="T74" fmla="*/ 0 w 833"/>
                  <a:gd name="T75" fmla="*/ 0 h 1650"/>
                  <a:gd name="T76" fmla="*/ 0 w 833"/>
                  <a:gd name="T77" fmla="*/ 0 h 1650"/>
                  <a:gd name="T78" fmla="*/ 0 w 833"/>
                  <a:gd name="T79" fmla="*/ 0 h 1650"/>
                  <a:gd name="T80" fmla="*/ 0 w 833"/>
                  <a:gd name="T81" fmla="*/ 0 h 1650"/>
                  <a:gd name="T82" fmla="*/ 0 w 833"/>
                  <a:gd name="T83" fmla="*/ 0 h 1650"/>
                  <a:gd name="T84" fmla="*/ 0 w 833"/>
                  <a:gd name="T85" fmla="*/ 0 h 1650"/>
                  <a:gd name="T86" fmla="*/ 0 w 833"/>
                  <a:gd name="T87" fmla="*/ 0 h 1650"/>
                  <a:gd name="T88" fmla="*/ 0 w 833"/>
                  <a:gd name="T89" fmla="*/ 0 h 1650"/>
                  <a:gd name="T90" fmla="*/ 0 w 833"/>
                  <a:gd name="T91" fmla="*/ 0 h 1650"/>
                  <a:gd name="T92" fmla="*/ 0 w 833"/>
                  <a:gd name="T93" fmla="*/ 0 h 1650"/>
                  <a:gd name="T94" fmla="*/ 0 w 833"/>
                  <a:gd name="T95" fmla="*/ 0 h 1650"/>
                  <a:gd name="T96" fmla="*/ 0 w 833"/>
                  <a:gd name="T97" fmla="*/ 0 h 1650"/>
                  <a:gd name="T98" fmla="*/ 0 w 833"/>
                  <a:gd name="T99" fmla="*/ 0 h 1650"/>
                  <a:gd name="T100" fmla="*/ 0 w 833"/>
                  <a:gd name="T101" fmla="*/ 0 h 1650"/>
                  <a:gd name="T102" fmla="*/ 0 w 833"/>
                  <a:gd name="T103" fmla="*/ 0 h 1650"/>
                  <a:gd name="T104" fmla="*/ 0 w 833"/>
                  <a:gd name="T105" fmla="*/ 0 h 1650"/>
                  <a:gd name="T106" fmla="*/ 0 w 833"/>
                  <a:gd name="T107" fmla="*/ 0 h 1650"/>
                  <a:gd name="T108" fmla="*/ 0 w 833"/>
                  <a:gd name="T109" fmla="*/ 0 h 1650"/>
                  <a:gd name="T110" fmla="*/ 0 w 833"/>
                  <a:gd name="T111" fmla="*/ 0 h 1650"/>
                  <a:gd name="T112" fmla="*/ 0 w 833"/>
                  <a:gd name="T113" fmla="*/ 0 h 1650"/>
                  <a:gd name="T114" fmla="*/ 0 w 833"/>
                  <a:gd name="T115" fmla="*/ 0 h 1650"/>
                  <a:gd name="T116" fmla="*/ 0 w 833"/>
                  <a:gd name="T117" fmla="*/ 0 h 165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3"/>
                  <a:gd name="T178" fmla="*/ 0 h 1650"/>
                  <a:gd name="T179" fmla="*/ 833 w 833"/>
                  <a:gd name="T180" fmla="*/ 1650 h 165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3" h="1650">
                    <a:moveTo>
                      <a:pt x="444" y="1044"/>
                    </a:moveTo>
                    <a:lnTo>
                      <a:pt x="444" y="1585"/>
                    </a:lnTo>
                    <a:lnTo>
                      <a:pt x="445" y="1593"/>
                    </a:lnTo>
                    <a:lnTo>
                      <a:pt x="447" y="1599"/>
                    </a:lnTo>
                    <a:lnTo>
                      <a:pt x="450" y="1605"/>
                    </a:lnTo>
                    <a:lnTo>
                      <a:pt x="452" y="1611"/>
                    </a:lnTo>
                    <a:lnTo>
                      <a:pt x="456" y="1616"/>
                    </a:lnTo>
                    <a:lnTo>
                      <a:pt x="459" y="1622"/>
                    </a:lnTo>
                    <a:lnTo>
                      <a:pt x="464" y="1627"/>
                    </a:lnTo>
                    <a:lnTo>
                      <a:pt x="468" y="1630"/>
                    </a:lnTo>
                    <a:lnTo>
                      <a:pt x="473" y="1635"/>
                    </a:lnTo>
                    <a:lnTo>
                      <a:pt x="479" y="1639"/>
                    </a:lnTo>
                    <a:lnTo>
                      <a:pt x="485" y="1641"/>
                    </a:lnTo>
                    <a:lnTo>
                      <a:pt x="491" y="1644"/>
                    </a:lnTo>
                    <a:lnTo>
                      <a:pt x="496" y="1646"/>
                    </a:lnTo>
                    <a:lnTo>
                      <a:pt x="502" y="1648"/>
                    </a:lnTo>
                    <a:lnTo>
                      <a:pt x="510" y="1649"/>
                    </a:lnTo>
                    <a:lnTo>
                      <a:pt x="516" y="1649"/>
                    </a:lnTo>
                    <a:lnTo>
                      <a:pt x="522" y="1649"/>
                    </a:lnTo>
                    <a:lnTo>
                      <a:pt x="528" y="1648"/>
                    </a:lnTo>
                    <a:lnTo>
                      <a:pt x="534" y="1646"/>
                    </a:lnTo>
                    <a:lnTo>
                      <a:pt x="540" y="1644"/>
                    </a:lnTo>
                    <a:lnTo>
                      <a:pt x="546" y="1641"/>
                    </a:lnTo>
                    <a:lnTo>
                      <a:pt x="551" y="1639"/>
                    </a:lnTo>
                    <a:lnTo>
                      <a:pt x="557" y="1635"/>
                    </a:lnTo>
                    <a:lnTo>
                      <a:pt x="562" y="1630"/>
                    </a:lnTo>
                    <a:lnTo>
                      <a:pt x="567" y="1627"/>
                    </a:lnTo>
                    <a:lnTo>
                      <a:pt x="571" y="1622"/>
                    </a:lnTo>
                    <a:lnTo>
                      <a:pt x="574" y="1616"/>
                    </a:lnTo>
                    <a:lnTo>
                      <a:pt x="578" y="1611"/>
                    </a:lnTo>
                    <a:lnTo>
                      <a:pt x="582" y="1605"/>
                    </a:lnTo>
                    <a:lnTo>
                      <a:pt x="584" y="1599"/>
                    </a:lnTo>
                    <a:lnTo>
                      <a:pt x="585" y="1593"/>
                    </a:lnTo>
                    <a:lnTo>
                      <a:pt x="588" y="1585"/>
                    </a:lnTo>
                    <a:lnTo>
                      <a:pt x="588" y="1044"/>
                    </a:lnTo>
                    <a:lnTo>
                      <a:pt x="740" y="1044"/>
                    </a:lnTo>
                    <a:lnTo>
                      <a:pt x="554" y="383"/>
                    </a:lnTo>
                    <a:lnTo>
                      <a:pt x="593" y="251"/>
                    </a:lnTo>
                    <a:lnTo>
                      <a:pt x="597" y="240"/>
                    </a:lnTo>
                    <a:lnTo>
                      <a:pt x="599" y="237"/>
                    </a:lnTo>
                    <a:lnTo>
                      <a:pt x="604" y="235"/>
                    </a:lnTo>
                    <a:lnTo>
                      <a:pt x="607" y="236"/>
                    </a:lnTo>
                    <a:lnTo>
                      <a:pt x="612" y="238"/>
                    </a:lnTo>
                    <a:lnTo>
                      <a:pt x="616" y="245"/>
                    </a:lnTo>
                    <a:lnTo>
                      <a:pt x="618" y="251"/>
                    </a:lnTo>
                    <a:lnTo>
                      <a:pt x="716" y="738"/>
                    </a:lnTo>
                    <a:lnTo>
                      <a:pt x="718" y="744"/>
                    </a:lnTo>
                    <a:lnTo>
                      <a:pt x="721" y="751"/>
                    </a:lnTo>
                    <a:lnTo>
                      <a:pt x="723" y="754"/>
                    </a:lnTo>
                    <a:lnTo>
                      <a:pt x="726" y="759"/>
                    </a:lnTo>
                    <a:lnTo>
                      <a:pt x="729" y="763"/>
                    </a:lnTo>
                    <a:lnTo>
                      <a:pt x="734" y="766"/>
                    </a:lnTo>
                    <a:lnTo>
                      <a:pt x="738" y="770"/>
                    </a:lnTo>
                    <a:lnTo>
                      <a:pt x="743" y="773"/>
                    </a:lnTo>
                    <a:lnTo>
                      <a:pt x="748" y="776"/>
                    </a:lnTo>
                    <a:lnTo>
                      <a:pt x="753" y="777"/>
                    </a:lnTo>
                    <a:lnTo>
                      <a:pt x="758" y="780"/>
                    </a:lnTo>
                    <a:lnTo>
                      <a:pt x="762" y="781"/>
                    </a:lnTo>
                    <a:lnTo>
                      <a:pt x="769" y="781"/>
                    </a:lnTo>
                    <a:lnTo>
                      <a:pt x="773" y="782"/>
                    </a:lnTo>
                    <a:lnTo>
                      <a:pt x="778" y="781"/>
                    </a:lnTo>
                    <a:lnTo>
                      <a:pt x="783" y="781"/>
                    </a:lnTo>
                    <a:lnTo>
                      <a:pt x="789" y="780"/>
                    </a:lnTo>
                    <a:lnTo>
                      <a:pt x="794" y="777"/>
                    </a:lnTo>
                    <a:lnTo>
                      <a:pt x="799" y="776"/>
                    </a:lnTo>
                    <a:lnTo>
                      <a:pt x="803" y="773"/>
                    </a:lnTo>
                    <a:lnTo>
                      <a:pt x="808" y="770"/>
                    </a:lnTo>
                    <a:lnTo>
                      <a:pt x="813" y="766"/>
                    </a:lnTo>
                    <a:lnTo>
                      <a:pt x="816" y="763"/>
                    </a:lnTo>
                    <a:lnTo>
                      <a:pt x="820" y="759"/>
                    </a:lnTo>
                    <a:lnTo>
                      <a:pt x="824" y="754"/>
                    </a:lnTo>
                    <a:lnTo>
                      <a:pt x="825" y="751"/>
                    </a:lnTo>
                    <a:lnTo>
                      <a:pt x="828" y="744"/>
                    </a:lnTo>
                    <a:lnTo>
                      <a:pt x="831" y="740"/>
                    </a:lnTo>
                    <a:lnTo>
                      <a:pt x="832" y="735"/>
                    </a:lnTo>
                    <a:lnTo>
                      <a:pt x="833" y="730"/>
                    </a:lnTo>
                    <a:lnTo>
                      <a:pt x="833" y="724"/>
                    </a:lnTo>
                    <a:lnTo>
                      <a:pt x="833" y="718"/>
                    </a:lnTo>
                    <a:lnTo>
                      <a:pt x="833" y="713"/>
                    </a:lnTo>
                    <a:lnTo>
                      <a:pt x="832" y="704"/>
                    </a:lnTo>
                    <a:lnTo>
                      <a:pt x="698" y="76"/>
                    </a:lnTo>
                    <a:lnTo>
                      <a:pt x="693" y="61"/>
                    </a:lnTo>
                    <a:lnTo>
                      <a:pt x="687" y="44"/>
                    </a:lnTo>
                    <a:lnTo>
                      <a:pt x="679" y="32"/>
                    </a:lnTo>
                    <a:lnTo>
                      <a:pt x="673" y="22"/>
                    </a:lnTo>
                    <a:lnTo>
                      <a:pt x="665" y="12"/>
                    </a:lnTo>
                    <a:lnTo>
                      <a:pt x="650" y="4"/>
                    </a:lnTo>
                    <a:lnTo>
                      <a:pt x="643" y="1"/>
                    </a:lnTo>
                    <a:lnTo>
                      <a:pt x="629" y="0"/>
                    </a:lnTo>
                    <a:lnTo>
                      <a:pt x="204" y="0"/>
                    </a:lnTo>
                    <a:lnTo>
                      <a:pt x="191" y="3"/>
                    </a:lnTo>
                    <a:lnTo>
                      <a:pt x="183" y="5"/>
                    </a:lnTo>
                    <a:lnTo>
                      <a:pt x="170" y="14"/>
                    </a:lnTo>
                    <a:lnTo>
                      <a:pt x="161" y="23"/>
                    </a:lnTo>
                    <a:lnTo>
                      <a:pt x="154" y="33"/>
                    </a:lnTo>
                    <a:lnTo>
                      <a:pt x="147" y="47"/>
                    </a:lnTo>
                    <a:lnTo>
                      <a:pt x="142" y="62"/>
                    </a:lnTo>
                    <a:lnTo>
                      <a:pt x="137" y="77"/>
                    </a:lnTo>
                    <a:lnTo>
                      <a:pt x="2" y="705"/>
                    </a:lnTo>
                    <a:lnTo>
                      <a:pt x="0" y="714"/>
                    </a:lnTo>
                    <a:lnTo>
                      <a:pt x="0" y="720"/>
                    </a:lnTo>
                    <a:lnTo>
                      <a:pt x="0" y="725"/>
                    </a:lnTo>
                    <a:lnTo>
                      <a:pt x="1" y="731"/>
                    </a:lnTo>
                    <a:lnTo>
                      <a:pt x="2" y="736"/>
                    </a:lnTo>
                    <a:lnTo>
                      <a:pt x="4" y="741"/>
                    </a:lnTo>
                    <a:lnTo>
                      <a:pt x="6" y="746"/>
                    </a:lnTo>
                    <a:lnTo>
                      <a:pt x="9" y="751"/>
                    </a:lnTo>
                    <a:lnTo>
                      <a:pt x="11" y="755"/>
                    </a:lnTo>
                    <a:lnTo>
                      <a:pt x="15" y="760"/>
                    </a:lnTo>
                    <a:lnTo>
                      <a:pt x="17" y="764"/>
                    </a:lnTo>
                    <a:lnTo>
                      <a:pt x="21" y="768"/>
                    </a:lnTo>
                    <a:lnTo>
                      <a:pt x="26" y="771"/>
                    </a:lnTo>
                    <a:lnTo>
                      <a:pt x="31" y="775"/>
                    </a:lnTo>
                    <a:lnTo>
                      <a:pt x="35" y="777"/>
                    </a:lnTo>
                    <a:lnTo>
                      <a:pt x="40" y="779"/>
                    </a:lnTo>
                    <a:lnTo>
                      <a:pt x="45" y="781"/>
                    </a:lnTo>
                    <a:lnTo>
                      <a:pt x="50" y="782"/>
                    </a:lnTo>
                    <a:lnTo>
                      <a:pt x="56" y="784"/>
                    </a:lnTo>
                    <a:lnTo>
                      <a:pt x="61" y="784"/>
                    </a:lnTo>
                    <a:lnTo>
                      <a:pt x="66" y="784"/>
                    </a:lnTo>
                    <a:lnTo>
                      <a:pt x="71" y="782"/>
                    </a:lnTo>
                    <a:lnTo>
                      <a:pt x="77" y="781"/>
                    </a:lnTo>
                    <a:lnTo>
                      <a:pt x="82" y="779"/>
                    </a:lnTo>
                    <a:lnTo>
                      <a:pt x="87" y="777"/>
                    </a:lnTo>
                    <a:lnTo>
                      <a:pt x="90" y="775"/>
                    </a:lnTo>
                    <a:lnTo>
                      <a:pt x="95" y="771"/>
                    </a:lnTo>
                    <a:lnTo>
                      <a:pt x="100" y="768"/>
                    </a:lnTo>
                    <a:lnTo>
                      <a:pt x="104" y="764"/>
                    </a:lnTo>
                    <a:lnTo>
                      <a:pt x="107" y="760"/>
                    </a:lnTo>
                    <a:lnTo>
                      <a:pt x="110" y="755"/>
                    </a:lnTo>
                    <a:lnTo>
                      <a:pt x="114" y="751"/>
                    </a:lnTo>
                    <a:lnTo>
                      <a:pt x="115" y="746"/>
                    </a:lnTo>
                    <a:lnTo>
                      <a:pt x="117" y="740"/>
                    </a:lnTo>
                    <a:lnTo>
                      <a:pt x="215" y="253"/>
                    </a:lnTo>
                    <a:lnTo>
                      <a:pt x="217" y="246"/>
                    </a:lnTo>
                    <a:lnTo>
                      <a:pt x="222" y="240"/>
                    </a:lnTo>
                    <a:lnTo>
                      <a:pt x="226" y="237"/>
                    </a:lnTo>
                    <a:lnTo>
                      <a:pt x="230" y="237"/>
                    </a:lnTo>
                    <a:lnTo>
                      <a:pt x="235" y="238"/>
                    </a:lnTo>
                    <a:lnTo>
                      <a:pt x="237" y="241"/>
                    </a:lnTo>
                    <a:lnTo>
                      <a:pt x="241" y="253"/>
                    </a:lnTo>
                    <a:lnTo>
                      <a:pt x="281" y="384"/>
                    </a:lnTo>
                    <a:lnTo>
                      <a:pt x="95" y="1044"/>
                    </a:lnTo>
                    <a:lnTo>
                      <a:pt x="247" y="1044"/>
                    </a:lnTo>
                    <a:lnTo>
                      <a:pt x="247" y="1586"/>
                    </a:lnTo>
                    <a:lnTo>
                      <a:pt x="248" y="1594"/>
                    </a:lnTo>
                    <a:lnTo>
                      <a:pt x="250" y="1600"/>
                    </a:lnTo>
                    <a:lnTo>
                      <a:pt x="253" y="1606"/>
                    </a:lnTo>
                    <a:lnTo>
                      <a:pt x="255" y="1612"/>
                    </a:lnTo>
                    <a:lnTo>
                      <a:pt x="259" y="1618"/>
                    </a:lnTo>
                    <a:lnTo>
                      <a:pt x="263" y="1623"/>
                    </a:lnTo>
                    <a:lnTo>
                      <a:pt x="266" y="1628"/>
                    </a:lnTo>
                    <a:lnTo>
                      <a:pt x="271" y="1632"/>
                    </a:lnTo>
                    <a:lnTo>
                      <a:pt x="276" y="1637"/>
                    </a:lnTo>
                    <a:lnTo>
                      <a:pt x="282" y="1640"/>
                    </a:lnTo>
                    <a:lnTo>
                      <a:pt x="288" y="1643"/>
                    </a:lnTo>
                    <a:lnTo>
                      <a:pt x="293" y="1645"/>
                    </a:lnTo>
                    <a:lnTo>
                      <a:pt x="299" y="1648"/>
                    </a:lnTo>
                    <a:lnTo>
                      <a:pt x="305" y="1649"/>
                    </a:lnTo>
                    <a:lnTo>
                      <a:pt x="313" y="1650"/>
                    </a:lnTo>
                    <a:lnTo>
                      <a:pt x="318" y="1650"/>
                    </a:lnTo>
                    <a:lnTo>
                      <a:pt x="325" y="1650"/>
                    </a:lnTo>
                    <a:lnTo>
                      <a:pt x="331" y="1649"/>
                    </a:lnTo>
                    <a:lnTo>
                      <a:pt x="337" y="1648"/>
                    </a:lnTo>
                    <a:lnTo>
                      <a:pt x="343" y="1645"/>
                    </a:lnTo>
                    <a:lnTo>
                      <a:pt x="349" y="1643"/>
                    </a:lnTo>
                    <a:lnTo>
                      <a:pt x="354" y="1640"/>
                    </a:lnTo>
                    <a:lnTo>
                      <a:pt x="360" y="1637"/>
                    </a:lnTo>
                    <a:lnTo>
                      <a:pt x="365" y="1632"/>
                    </a:lnTo>
                    <a:lnTo>
                      <a:pt x="370" y="1628"/>
                    </a:lnTo>
                    <a:lnTo>
                      <a:pt x="374" y="1623"/>
                    </a:lnTo>
                    <a:lnTo>
                      <a:pt x="378" y="1618"/>
                    </a:lnTo>
                    <a:lnTo>
                      <a:pt x="381" y="1612"/>
                    </a:lnTo>
                    <a:lnTo>
                      <a:pt x="385" y="1606"/>
                    </a:lnTo>
                    <a:lnTo>
                      <a:pt x="387" y="1600"/>
                    </a:lnTo>
                    <a:lnTo>
                      <a:pt x="389" y="1594"/>
                    </a:lnTo>
                    <a:lnTo>
                      <a:pt x="391" y="1586"/>
                    </a:lnTo>
                    <a:lnTo>
                      <a:pt x="391" y="1044"/>
                    </a:lnTo>
                    <a:lnTo>
                      <a:pt x="444" y="1044"/>
                    </a:lnTo>
                    <a:close/>
                  </a:path>
                </a:pathLst>
              </a:custGeom>
              <a:solidFill>
                <a:schemeClr val="bg1"/>
              </a:solidFill>
              <a:ln w="0">
                <a:solidFill>
                  <a:srgbClr val="000000"/>
                </a:solidFill>
                <a:prstDash val="solid"/>
                <a:round/>
                <a:headEnd/>
                <a:tailEnd/>
              </a:ln>
            </p:spPr>
            <p:txBody>
              <a:bodyPr/>
              <a:lstStyle/>
              <a:p>
                <a:endParaRPr lang="en-US" sz="1600"/>
              </a:p>
            </p:txBody>
          </p:sp>
          <p:sp>
            <p:nvSpPr>
              <p:cNvPr id="23" name="Freeform 17"/>
              <p:cNvSpPr>
                <a:spLocks/>
              </p:cNvSpPr>
              <p:nvPr/>
            </p:nvSpPr>
            <p:spPr bwMode="auto">
              <a:xfrm>
                <a:off x="1661" y="480"/>
                <a:ext cx="106" cy="95"/>
              </a:xfrm>
              <a:custGeom>
                <a:avLst/>
                <a:gdLst>
                  <a:gd name="T0" fmla="*/ 0 w 308"/>
                  <a:gd name="T1" fmla="*/ 0 h 319"/>
                  <a:gd name="T2" fmla="*/ 0 w 308"/>
                  <a:gd name="T3" fmla="*/ 0 h 319"/>
                  <a:gd name="T4" fmla="*/ 0 w 308"/>
                  <a:gd name="T5" fmla="*/ 0 h 319"/>
                  <a:gd name="T6" fmla="*/ 0 w 308"/>
                  <a:gd name="T7" fmla="*/ 0 h 319"/>
                  <a:gd name="T8" fmla="*/ 0 w 308"/>
                  <a:gd name="T9" fmla="*/ 0 h 319"/>
                  <a:gd name="T10" fmla="*/ 0 w 308"/>
                  <a:gd name="T11" fmla="*/ 0 h 319"/>
                  <a:gd name="T12" fmla="*/ 0 w 308"/>
                  <a:gd name="T13" fmla="*/ 0 h 319"/>
                  <a:gd name="T14" fmla="*/ 0 w 308"/>
                  <a:gd name="T15" fmla="*/ 0 h 319"/>
                  <a:gd name="T16" fmla="*/ 0 w 308"/>
                  <a:gd name="T17" fmla="*/ 0 h 319"/>
                  <a:gd name="T18" fmla="*/ 0 w 308"/>
                  <a:gd name="T19" fmla="*/ 0 h 319"/>
                  <a:gd name="T20" fmla="*/ 0 w 308"/>
                  <a:gd name="T21" fmla="*/ 0 h 319"/>
                  <a:gd name="T22" fmla="*/ 0 w 308"/>
                  <a:gd name="T23" fmla="*/ 0 h 319"/>
                  <a:gd name="T24" fmla="*/ 0 w 308"/>
                  <a:gd name="T25" fmla="*/ 0 h 319"/>
                  <a:gd name="T26" fmla="*/ 0 w 308"/>
                  <a:gd name="T27" fmla="*/ 0 h 319"/>
                  <a:gd name="T28" fmla="*/ 0 w 308"/>
                  <a:gd name="T29" fmla="*/ 0 h 319"/>
                  <a:gd name="T30" fmla="*/ 0 w 308"/>
                  <a:gd name="T31" fmla="*/ 0 h 319"/>
                  <a:gd name="T32" fmla="*/ 0 w 308"/>
                  <a:gd name="T33" fmla="*/ 0 h 3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8"/>
                  <a:gd name="T52" fmla="*/ 0 h 319"/>
                  <a:gd name="T53" fmla="*/ 308 w 308"/>
                  <a:gd name="T54" fmla="*/ 319 h 3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8" h="319">
                    <a:moveTo>
                      <a:pt x="308" y="159"/>
                    </a:moveTo>
                    <a:lnTo>
                      <a:pt x="296" y="98"/>
                    </a:lnTo>
                    <a:lnTo>
                      <a:pt x="263" y="47"/>
                    </a:lnTo>
                    <a:lnTo>
                      <a:pt x="214" y="13"/>
                    </a:lnTo>
                    <a:lnTo>
                      <a:pt x="154" y="0"/>
                    </a:lnTo>
                    <a:lnTo>
                      <a:pt x="94" y="13"/>
                    </a:lnTo>
                    <a:lnTo>
                      <a:pt x="45" y="47"/>
                    </a:lnTo>
                    <a:lnTo>
                      <a:pt x="12" y="98"/>
                    </a:lnTo>
                    <a:lnTo>
                      <a:pt x="0" y="159"/>
                    </a:lnTo>
                    <a:lnTo>
                      <a:pt x="12" y="222"/>
                    </a:lnTo>
                    <a:lnTo>
                      <a:pt x="45" y="273"/>
                    </a:lnTo>
                    <a:lnTo>
                      <a:pt x="94" y="306"/>
                    </a:lnTo>
                    <a:lnTo>
                      <a:pt x="154" y="319"/>
                    </a:lnTo>
                    <a:lnTo>
                      <a:pt x="214" y="306"/>
                    </a:lnTo>
                    <a:lnTo>
                      <a:pt x="263" y="273"/>
                    </a:lnTo>
                    <a:lnTo>
                      <a:pt x="296" y="222"/>
                    </a:lnTo>
                    <a:lnTo>
                      <a:pt x="308" y="159"/>
                    </a:lnTo>
                    <a:close/>
                  </a:path>
                </a:pathLst>
              </a:custGeom>
              <a:solidFill>
                <a:schemeClr val="bg1"/>
              </a:solidFill>
              <a:ln w="0">
                <a:solidFill>
                  <a:srgbClr val="000000"/>
                </a:solidFill>
                <a:prstDash val="solid"/>
                <a:round/>
                <a:headEnd/>
                <a:tailEnd/>
              </a:ln>
            </p:spPr>
            <p:txBody>
              <a:bodyPr/>
              <a:lstStyle/>
              <a:p>
                <a:endParaRPr lang="en-US" sz="1600"/>
              </a:p>
            </p:txBody>
          </p:sp>
          <p:sp>
            <p:nvSpPr>
              <p:cNvPr id="24" name="Freeform 18"/>
              <p:cNvSpPr>
                <a:spLocks/>
              </p:cNvSpPr>
              <p:nvPr/>
            </p:nvSpPr>
            <p:spPr bwMode="auto">
              <a:xfrm>
                <a:off x="987" y="1338"/>
                <a:ext cx="348" cy="590"/>
              </a:xfrm>
              <a:custGeom>
                <a:avLst/>
                <a:gdLst>
                  <a:gd name="T0" fmla="*/ 0 w 1007"/>
                  <a:gd name="T1" fmla="*/ 0 h 1991"/>
                  <a:gd name="T2" fmla="*/ 0 w 1007"/>
                  <a:gd name="T3" fmla="*/ 0 h 1991"/>
                  <a:gd name="T4" fmla="*/ 0 w 1007"/>
                  <a:gd name="T5" fmla="*/ 0 h 1991"/>
                  <a:gd name="T6" fmla="*/ 0 w 1007"/>
                  <a:gd name="T7" fmla="*/ 0 h 1991"/>
                  <a:gd name="T8" fmla="*/ 0 w 1007"/>
                  <a:gd name="T9" fmla="*/ 0 h 1991"/>
                  <a:gd name="T10" fmla="*/ 0 w 1007"/>
                  <a:gd name="T11" fmla="*/ 0 h 1991"/>
                  <a:gd name="T12" fmla="*/ 0 w 1007"/>
                  <a:gd name="T13" fmla="*/ 0 h 1991"/>
                  <a:gd name="T14" fmla="*/ 0 w 1007"/>
                  <a:gd name="T15" fmla="*/ 0 h 1991"/>
                  <a:gd name="T16" fmla="*/ 0 w 1007"/>
                  <a:gd name="T17" fmla="*/ 0 h 1991"/>
                  <a:gd name="T18" fmla="*/ 0 w 1007"/>
                  <a:gd name="T19" fmla="*/ 0 h 1991"/>
                  <a:gd name="T20" fmla="*/ 0 w 1007"/>
                  <a:gd name="T21" fmla="*/ 0 h 1991"/>
                  <a:gd name="T22" fmla="*/ 0 w 1007"/>
                  <a:gd name="T23" fmla="*/ 0 h 1991"/>
                  <a:gd name="T24" fmla="*/ 0 w 1007"/>
                  <a:gd name="T25" fmla="*/ 0 h 1991"/>
                  <a:gd name="T26" fmla="*/ 0 w 1007"/>
                  <a:gd name="T27" fmla="*/ 0 h 1991"/>
                  <a:gd name="T28" fmla="*/ 0 w 1007"/>
                  <a:gd name="T29" fmla="*/ 0 h 1991"/>
                  <a:gd name="T30" fmla="*/ 0 w 1007"/>
                  <a:gd name="T31" fmla="*/ 0 h 1991"/>
                  <a:gd name="T32" fmla="*/ 0 w 1007"/>
                  <a:gd name="T33" fmla="*/ 0 h 1991"/>
                  <a:gd name="T34" fmla="*/ 0 w 1007"/>
                  <a:gd name="T35" fmla="*/ 0 h 1991"/>
                  <a:gd name="T36" fmla="*/ 0 w 1007"/>
                  <a:gd name="T37" fmla="*/ 0 h 1991"/>
                  <a:gd name="T38" fmla="*/ 0 w 1007"/>
                  <a:gd name="T39" fmla="*/ 0 h 1991"/>
                  <a:gd name="T40" fmla="*/ 0 w 1007"/>
                  <a:gd name="T41" fmla="*/ 0 h 1991"/>
                  <a:gd name="T42" fmla="*/ 0 w 1007"/>
                  <a:gd name="T43" fmla="*/ 0 h 1991"/>
                  <a:gd name="T44" fmla="*/ 0 w 1007"/>
                  <a:gd name="T45" fmla="*/ 0 h 1991"/>
                  <a:gd name="T46" fmla="*/ 0 w 1007"/>
                  <a:gd name="T47" fmla="*/ 0 h 1991"/>
                  <a:gd name="T48" fmla="*/ 0 w 1007"/>
                  <a:gd name="T49" fmla="*/ 0 h 1991"/>
                  <a:gd name="T50" fmla="*/ 0 w 1007"/>
                  <a:gd name="T51" fmla="*/ 0 h 1991"/>
                  <a:gd name="T52" fmla="*/ 0 w 1007"/>
                  <a:gd name="T53" fmla="*/ 0 h 1991"/>
                  <a:gd name="T54" fmla="*/ 0 w 1007"/>
                  <a:gd name="T55" fmla="*/ 0 h 1991"/>
                  <a:gd name="T56" fmla="*/ 0 w 1007"/>
                  <a:gd name="T57" fmla="*/ 0 h 1991"/>
                  <a:gd name="T58" fmla="*/ 0 w 1007"/>
                  <a:gd name="T59" fmla="*/ 0 h 1991"/>
                  <a:gd name="T60" fmla="*/ 0 w 1007"/>
                  <a:gd name="T61" fmla="*/ 0 h 1991"/>
                  <a:gd name="T62" fmla="*/ 0 w 1007"/>
                  <a:gd name="T63" fmla="*/ 0 h 1991"/>
                  <a:gd name="T64" fmla="*/ 0 w 1007"/>
                  <a:gd name="T65" fmla="*/ 0 h 1991"/>
                  <a:gd name="T66" fmla="*/ 0 w 1007"/>
                  <a:gd name="T67" fmla="*/ 0 h 1991"/>
                  <a:gd name="T68" fmla="*/ 0 w 1007"/>
                  <a:gd name="T69" fmla="*/ 0 h 1991"/>
                  <a:gd name="T70" fmla="*/ 0 w 1007"/>
                  <a:gd name="T71" fmla="*/ 0 h 1991"/>
                  <a:gd name="T72" fmla="*/ 0 w 1007"/>
                  <a:gd name="T73" fmla="*/ 0 h 1991"/>
                  <a:gd name="T74" fmla="*/ 0 w 1007"/>
                  <a:gd name="T75" fmla="*/ 0 h 1991"/>
                  <a:gd name="T76" fmla="*/ 0 w 1007"/>
                  <a:gd name="T77" fmla="*/ 0 h 1991"/>
                  <a:gd name="T78" fmla="*/ 0 w 1007"/>
                  <a:gd name="T79" fmla="*/ 0 h 1991"/>
                  <a:gd name="T80" fmla="*/ 0 w 1007"/>
                  <a:gd name="T81" fmla="*/ 0 h 1991"/>
                  <a:gd name="T82" fmla="*/ 0 w 1007"/>
                  <a:gd name="T83" fmla="*/ 0 h 1991"/>
                  <a:gd name="T84" fmla="*/ 0 w 1007"/>
                  <a:gd name="T85" fmla="*/ 0 h 1991"/>
                  <a:gd name="T86" fmla="*/ 0 w 1007"/>
                  <a:gd name="T87" fmla="*/ 0 h 1991"/>
                  <a:gd name="T88" fmla="*/ 0 w 1007"/>
                  <a:gd name="T89" fmla="*/ 0 h 1991"/>
                  <a:gd name="T90" fmla="*/ 0 w 1007"/>
                  <a:gd name="T91" fmla="*/ 0 h 1991"/>
                  <a:gd name="T92" fmla="*/ 0 w 1007"/>
                  <a:gd name="T93" fmla="*/ 0 h 1991"/>
                  <a:gd name="T94" fmla="*/ 0 w 1007"/>
                  <a:gd name="T95" fmla="*/ 0 h 1991"/>
                  <a:gd name="T96" fmla="*/ 0 w 1007"/>
                  <a:gd name="T97" fmla="*/ 0 h 1991"/>
                  <a:gd name="T98" fmla="*/ 0 w 1007"/>
                  <a:gd name="T99" fmla="*/ 0 h 1991"/>
                  <a:gd name="T100" fmla="*/ 0 w 1007"/>
                  <a:gd name="T101" fmla="*/ 0 h 1991"/>
                  <a:gd name="T102" fmla="*/ 0 w 1007"/>
                  <a:gd name="T103" fmla="*/ 0 h 1991"/>
                  <a:gd name="T104" fmla="*/ 0 w 1007"/>
                  <a:gd name="T105" fmla="*/ 0 h 1991"/>
                  <a:gd name="T106" fmla="*/ 0 w 1007"/>
                  <a:gd name="T107" fmla="*/ 0 h 1991"/>
                  <a:gd name="T108" fmla="*/ 0 w 1007"/>
                  <a:gd name="T109" fmla="*/ 0 h 19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7"/>
                  <a:gd name="T166" fmla="*/ 0 h 1991"/>
                  <a:gd name="T167" fmla="*/ 1007 w 1007"/>
                  <a:gd name="T168" fmla="*/ 1991 h 19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7" h="1991">
                    <a:moveTo>
                      <a:pt x="766" y="0"/>
                    </a:moveTo>
                    <a:lnTo>
                      <a:pt x="786" y="5"/>
                    </a:lnTo>
                    <a:lnTo>
                      <a:pt x="801" y="12"/>
                    </a:lnTo>
                    <a:lnTo>
                      <a:pt x="812" y="21"/>
                    </a:lnTo>
                    <a:lnTo>
                      <a:pt x="829" y="38"/>
                    </a:lnTo>
                    <a:lnTo>
                      <a:pt x="838" y="47"/>
                    </a:lnTo>
                    <a:lnTo>
                      <a:pt x="845" y="58"/>
                    </a:lnTo>
                    <a:lnTo>
                      <a:pt x="848" y="63"/>
                    </a:lnTo>
                    <a:lnTo>
                      <a:pt x="855" y="74"/>
                    </a:lnTo>
                    <a:lnTo>
                      <a:pt x="862" y="94"/>
                    </a:lnTo>
                    <a:lnTo>
                      <a:pt x="1007" y="822"/>
                    </a:lnTo>
                    <a:lnTo>
                      <a:pt x="1007" y="826"/>
                    </a:lnTo>
                    <a:lnTo>
                      <a:pt x="1005" y="835"/>
                    </a:lnTo>
                    <a:lnTo>
                      <a:pt x="1004" y="841"/>
                    </a:lnTo>
                    <a:lnTo>
                      <a:pt x="1002" y="847"/>
                    </a:lnTo>
                    <a:lnTo>
                      <a:pt x="999" y="852"/>
                    </a:lnTo>
                    <a:lnTo>
                      <a:pt x="997" y="858"/>
                    </a:lnTo>
                    <a:lnTo>
                      <a:pt x="993" y="864"/>
                    </a:lnTo>
                    <a:lnTo>
                      <a:pt x="990" y="869"/>
                    </a:lnTo>
                    <a:lnTo>
                      <a:pt x="985" y="874"/>
                    </a:lnTo>
                    <a:lnTo>
                      <a:pt x="980" y="877"/>
                    </a:lnTo>
                    <a:lnTo>
                      <a:pt x="975" y="881"/>
                    </a:lnTo>
                    <a:lnTo>
                      <a:pt x="970" y="885"/>
                    </a:lnTo>
                    <a:lnTo>
                      <a:pt x="964" y="887"/>
                    </a:lnTo>
                    <a:lnTo>
                      <a:pt x="959" y="891"/>
                    </a:lnTo>
                    <a:lnTo>
                      <a:pt x="952" y="892"/>
                    </a:lnTo>
                    <a:lnTo>
                      <a:pt x="946" y="893"/>
                    </a:lnTo>
                    <a:lnTo>
                      <a:pt x="939" y="894"/>
                    </a:lnTo>
                    <a:lnTo>
                      <a:pt x="933" y="894"/>
                    </a:lnTo>
                    <a:lnTo>
                      <a:pt x="927" y="894"/>
                    </a:lnTo>
                    <a:lnTo>
                      <a:pt x="921" y="893"/>
                    </a:lnTo>
                    <a:lnTo>
                      <a:pt x="915" y="892"/>
                    </a:lnTo>
                    <a:lnTo>
                      <a:pt x="908" y="891"/>
                    </a:lnTo>
                    <a:lnTo>
                      <a:pt x="903" y="887"/>
                    </a:lnTo>
                    <a:lnTo>
                      <a:pt x="897" y="885"/>
                    </a:lnTo>
                    <a:lnTo>
                      <a:pt x="892" y="881"/>
                    </a:lnTo>
                    <a:lnTo>
                      <a:pt x="887" y="877"/>
                    </a:lnTo>
                    <a:lnTo>
                      <a:pt x="882" y="874"/>
                    </a:lnTo>
                    <a:lnTo>
                      <a:pt x="878" y="869"/>
                    </a:lnTo>
                    <a:lnTo>
                      <a:pt x="873" y="864"/>
                    </a:lnTo>
                    <a:lnTo>
                      <a:pt x="870" y="858"/>
                    </a:lnTo>
                    <a:lnTo>
                      <a:pt x="867" y="852"/>
                    </a:lnTo>
                    <a:lnTo>
                      <a:pt x="866" y="846"/>
                    </a:lnTo>
                    <a:lnTo>
                      <a:pt x="864" y="841"/>
                    </a:lnTo>
                    <a:lnTo>
                      <a:pt x="859" y="822"/>
                    </a:lnTo>
                    <a:lnTo>
                      <a:pt x="744" y="307"/>
                    </a:lnTo>
                    <a:lnTo>
                      <a:pt x="744" y="1904"/>
                    </a:lnTo>
                    <a:lnTo>
                      <a:pt x="744" y="1911"/>
                    </a:lnTo>
                    <a:lnTo>
                      <a:pt x="742" y="1920"/>
                    </a:lnTo>
                    <a:lnTo>
                      <a:pt x="739" y="1927"/>
                    </a:lnTo>
                    <a:lnTo>
                      <a:pt x="734" y="1935"/>
                    </a:lnTo>
                    <a:lnTo>
                      <a:pt x="731" y="1943"/>
                    </a:lnTo>
                    <a:lnTo>
                      <a:pt x="726" y="1950"/>
                    </a:lnTo>
                    <a:lnTo>
                      <a:pt x="721" y="1956"/>
                    </a:lnTo>
                    <a:lnTo>
                      <a:pt x="715" y="1963"/>
                    </a:lnTo>
                    <a:lnTo>
                      <a:pt x="710" y="1967"/>
                    </a:lnTo>
                    <a:lnTo>
                      <a:pt x="702" y="1974"/>
                    </a:lnTo>
                    <a:lnTo>
                      <a:pt x="695" y="1977"/>
                    </a:lnTo>
                    <a:lnTo>
                      <a:pt x="689" y="1981"/>
                    </a:lnTo>
                    <a:lnTo>
                      <a:pt x="680" y="1985"/>
                    </a:lnTo>
                    <a:lnTo>
                      <a:pt x="672" y="1987"/>
                    </a:lnTo>
                    <a:lnTo>
                      <a:pt x="665" y="1989"/>
                    </a:lnTo>
                    <a:lnTo>
                      <a:pt x="656" y="1991"/>
                    </a:lnTo>
                    <a:lnTo>
                      <a:pt x="647" y="1991"/>
                    </a:lnTo>
                    <a:lnTo>
                      <a:pt x="640" y="1991"/>
                    </a:lnTo>
                    <a:lnTo>
                      <a:pt x="632" y="1989"/>
                    </a:lnTo>
                    <a:lnTo>
                      <a:pt x="623" y="1987"/>
                    </a:lnTo>
                    <a:lnTo>
                      <a:pt x="614" y="1985"/>
                    </a:lnTo>
                    <a:lnTo>
                      <a:pt x="607" y="1981"/>
                    </a:lnTo>
                    <a:lnTo>
                      <a:pt x="601" y="1977"/>
                    </a:lnTo>
                    <a:lnTo>
                      <a:pt x="594" y="1974"/>
                    </a:lnTo>
                    <a:lnTo>
                      <a:pt x="586" y="1967"/>
                    </a:lnTo>
                    <a:lnTo>
                      <a:pt x="580" y="1963"/>
                    </a:lnTo>
                    <a:lnTo>
                      <a:pt x="575" y="1956"/>
                    </a:lnTo>
                    <a:lnTo>
                      <a:pt x="570" y="1950"/>
                    </a:lnTo>
                    <a:lnTo>
                      <a:pt x="566" y="1943"/>
                    </a:lnTo>
                    <a:lnTo>
                      <a:pt x="562" y="1936"/>
                    </a:lnTo>
                    <a:lnTo>
                      <a:pt x="559" y="1926"/>
                    </a:lnTo>
                    <a:lnTo>
                      <a:pt x="558" y="1920"/>
                    </a:lnTo>
                    <a:lnTo>
                      <a:pt x="557" y="1911"/>
                    </a:lnTo>
                    <a:lnTo>
                      <a:pt x="557" y="1903"/>
                    </a:lnTo>
                    <a:lnTo>
                      <a:pt x="556" y="1886"/>
                    </a:lnTo>
                    <a:lnTo>
                      <a:pt x="503" y="1088"/>
                    </a:lnTo>
                    <a:lnTo>
                      <a:pt x="503" y="1085"/>
                    </a:lnTo>
                    <a:lnTo>
                      <a:pt x="454" y="1872"/>
                    </a:lnTo>
                    <a:lnTo>
                      <a:pt x="452" y="1895"/>
                    </a:lnTo>
                    <a:lnTo>
                      <a:pt x="452" y="1904"/>
                    </a:lnTo>
                    <a:lnTo>
                      <a:pt x="449" y="1911"/>
                    </a:lnTo>
                    <a:lnTo>
                      <a:pt x="447" y="1920"/>
                    </a:lnTo>
                    <a:lnTo>
                      <a:pt x="443" y="1927"/>
                    </a:lnTo>
                    <a:lnTo>
                      <a:pt x="440" y="1935"/>
                    </a:lnTo>
                    <a:lnTo>
                      <a:pt x="436" y="1942"/>
                    </a:lnTo>
                    <a:lnTo>
                      <a:pt x="431" y="1948"/>
                    </a:lnTo>
                    <a:lnTo>
                      <a:pt x="425" y="1954"/>
                    </a:lnTo>
                    <a:lnTo>
                      <a:pt x="419" y="1960"/>
                    </a:lnTo>
                    <a:lnTo>
                      <a:pt x="413" y="1965"/>
                    </a:lnTo>
                    <a:lnTo>
                      <a:pt x="405" y="1969"/>
                    </a:lnTo>
                    <a:lnTo>
                      <a:pt x="399" y="1974"/>
                    </a:lnTo>
                    <a:lnTo>
                      <a:pt x="391" y="1976"/>
                    </a:lnTo>
                    <a:lnTo>
                      <a:pt x="382" y="1980"/>
                    </a:lnTo>
                    <a:lnTo>
                      <a:pt x="375" y="1981"/>
                    </a:lnTo>
                    <a:lnTo>
                      <a:pt x="366" y="1982"/>
                    </a:lnTo>
                    <a:lnTo>
                      <a:pt x="358" y="1982"/>
                    </a:lnTo>
                    <a:lnTo>
                      <a:pt x="350" y="1982"/>
                    </a:lnTo>
                    <a:lnTo>
                      <a:pt x="342" y="1981"/>
                    </a:lnTo>
                    <a:lnTo>
                      <a:pt x="333" y="1980"/>
                    </a:lnTo>
                    <a:lnTo>
                      <a:pt x="326" y="1976"/>
                    </a:lnTo>
                    <a:lnTo>
                      <a:pt x="318" y="1974"/>
                    </a:lnTo>
                    <a:lnTo>
                      <a:pt x="310" y="1969"/>
                    </a:lnTo>
                    <a:lnTo>
                      <a:pt x="304" y="1965"/>
                    </a:lnTo>
                    <a:lnTo>
                      <a:pt x="298" y="1960"/>
                    </a:lnTo>
                    <a:lnTo>
                      <a:pt x="291" y="1954"/>
                    </a:lnTo>
                    <a:lnTo>
                      <a:pt x="286" y="1948"/>
                    </a:lnTo>
                    <a:lnTo>
                      <a:pt x="281" y="1942"/>
                    </a:lnTo>
                    <a:lnTo>
                      <a:pt x="276" y="1935"/>
                    </a:lnTo>
                    <a:lnTo>
                      <a:pt x="272" y="1927"/>
                    </a:lnTo>
                    <a:lnTo>
                      <a:pt x="269" y="1920"/>
                    </a:lnTo>
                    <a:lnTo>
                      <a:pt x="266" y="1910"/>
                    </a:lnTo>
                    <a:lnTo>
                      <a:pt x="266" y="1903"/>
                    </a:lnTo>
                    <a:lnTo>
                      <a:pt x="266" y="299"/>
                    </a:lnTo>
                    <a:lnTo>
                      <a:pt x="146" y="814"/>
                    </a:lnTo>
                    <a:lnTo>
                      <a:pt x="143" y="832"/>
                    </a:lnTo>
                    <a:lnTo>
                      <a:pt x="142" y="838"/>
                    </a:lnTo>
                    <a:lnTo>
                      <a:pt x="139" y="844"/>
                    </a:lnTo>
                    <a:lnTo>
                      <a:pt x="135" y="849"/>
                    </a:lnTo>
                    <a:lnTo>
                      <a:pt x="132" y="855"/>
                    </a:lnTo>
                    <a:lnTo>
                      <a:pt x="128" y="860"/>
                    </a:lnTo>
                    <a:lnTo>
                      <a:pt x="124" y="865"/>
                    </a:lnTo>
                    <a:lnTo>
                      <a:pt x="120" y="870"/>
                    </a:lnTo>
                    <a:lnTo>
                      <a:pt x="113" y="874"/>
                    </a:lnTo>
                    <a:lnTo>
                      <a:pt x="109" y="876"/>
                    </a:lnTo>
                    <a:lnTo>
                      <a:pt x="104" y="880"/>
                    </a:lnTo>
                    <a:lnTo>
                      <a:pt x="98" y="882"/>
                    </a:lnTo>
                    <a:lnTo>
                      <a:pt x="91" y="883"/>
                    </a:lnTo>
                    <a:lnTo>
                      <a:pt x="85" y="886"/>
                    </a:lnTo>
                    <a:lnTo>
                      <a:pt x="79" y="886"/>
                    </a:lnTo>
                    <a:lnTo>
                      <a:pt x="73" y="887"/>
                    </a:lnTo>
                    <a:lnTo>
                      <a:pt x="66" y="886"/>
                    </a:lnTo>
                    <a:lnTo>
                      <a:pt x="60" y="886"/>
                    </a:lnTo>
                    <a:lnTo>
                      <a:pt x="54" y="883"/>
                    </a:lnTo>
                    <a:lnTo>
                      <a:pt x="47" y="882"/>
                    </a:lnTo>
                    <a:lnTo>
                      <a:pt x="41" y="880"/>
                    </a:lnTo>
                    <a:lnTo>
                      <a:pt x="35" y="876"/>
                    </a:lnTo>
                    <a:lnTo>
                      <a:pt x="30" y="874"/>
                    </a:lnTo>
                    <a:lnTo>
                      <a:pt x="25" y="870"/>
                    </a:lnTo>
                    <a:lnTo>
                      <a:pt x="21" y="865"/>
                    </a:lnTo>
                    <a:lnTo>
                      <a:pt x="17" y="860"/>
                    </a:lnTo>
                    <a:lnTo>
                      <a:pt x="13" y="855"/>
                    </a:lnTo>
                    <a:lnTo>
                      <a:pt x="10" y="849"/>
                    </a:lnTo>
                    <a:lnTo>
                      <a:pt x="6" y="844"/>
                    </a:lnTo>
                    <a:lnTo>
                      <a:pt x="3" y="838"/>
                    </a:lnTo>
                    <a:lnTo>
                      <a:pt x="2" y="832"/>
                    </a:lnTo>
                    <a:lnTo>
                      <a:pt x="1" y="826"/>
                    </a:lnTo>
                    <a:lnTo>
                      <a:pt x="0" y="820"/>
                    </a:lnTo>
                    <a:lnTo>
                      <a:pt x="1" y="814"/>
                    </a:lnTo>
                    <a:lnTo>
                      <a:pt x="144" y="85"/>
                    </a:lnTo>
                    <a:lnTo>
                      <a:pt x="151" y="67"/>
                    </a:lnTo>
                    <a:lnTo>
                      <a:pt x="157" y="55"/>
                    </a:lnTo>
                    <a:lnTo>
                      <a:pt x="161" y="51"/>
                    </a:lnTo>
                    <a:lnTo>
                      <a:pt x="167" y="40"/>
                    </a:lnTo>
                    <a:lnTo>
                      <a:pt x="177" y="30"/>
                    </a:lnTo>
                    <a:lnTo>
                      <a:pt x="195" y="14"/>
                    </a:lnTo>
                    <a:lnTo>
                      <a:pt x="208" y="7"/>
                    </a:lnTo>
                    <a:lnTo>
                      <a:pt x="225" y="2"/>
                    </a:lnTo>
                    <a:lnTo>
                      <a:pt x="238" y="0"/>
                    </a:lnTo>
                    <a:lnTo>
                      <a:pt x="766" y="0"/>
                    </a:lnTo>
                    <a:close/>
                  </a:path>
                </a:pathLst>
              </a:custGeom>
              <a:solidFill>
                <a:schemeClr val="bg1"/>
              </a:solidFill>
              <a:ln w="0">
                <a:solidFill>
                  <a:srgbClr val="000000"/>
                </a:solidFill>
                <a:prstDash val="solid"/>
                <a:round/>
                <a:headEnd/>
                <a:tailEnd/>
              </a:ln>
            </p:spPr>
            <p:txBody>
              <a:bodyPr/>
              <a:lstStyle/>
              <a:p>
                <a:endParaRPr lang="en-US" sz="1600"/>
              </a:p>
            </p:txBody>
          </p:sp>
          <p:sp>
            <p:nvSpPr>
              <p:cNvPr id="25" name="Freeform 19"/>
              <p:cNvSpPr>
                <a:spLocks/>
              </p:cNvSpPr>
              <p:nvPr/>
            </p:nvSpPr>
            <p:spPr bwMode="auto">
              <a:xfrm>
                <a:off x="1089" y="1231"/>
                <a:ext cx="141" cy="98"/>
              </a:xfrm>
              <a:custGeom>
                <a:avLst/>
                <a:gdLst>
                  <a:gd name="T0" fmla="*/ 0 w 409"/>
                  <a:gd name="T1" fmla="*/ 0 h 333"/>
                  <a:gd name="T2" fmla="*/ 0 w 409"/>
                  <a:gd name="T3" fmla="*/ 0 h 333"/>
                  <a:gd name="T4" fmla="*/ 0 w 409"/>
                  <a:gd name="T5" fmla="*/ 0 h 333"/>
                  <a:gd name="T6" fmla="*/ 0 w 409"/>
                  <a:gd name="T7" fmla="*/ 0 h 333"/>
                  <a:gd name="T8" fmla="*/ 0 w 409"/>
                  <a:gd name="T9" fmla="*/ 0 h 333"/>
                  <a:gd name="T10" fmla="*/ 0 w 409"/>
                  <a:gd name="T11" fmla="*/ 0 h 333"/>
                  <a:gd name="T12" fmla="*/ 0 w 409"/>
                  <a:gd name="T13" fmla="*/ 0 h 333"/>
                  <a:gd name="T14" fmla="*/ 0 w 409"/>
                  <a:gd name="T15" fmla="*/ 0 h 333"/>
                  <a:gd name="T16" fmla="*/ 0 w 409"/>
                  <a:gd name="T17" fmla="*/ 0 h 333"/>
                  <a:gd name="T18" fmla="*/ 0 w 409"/>
                  <a:gd name="T19" fmla="*/ 0 h 333"/>
                  <a:gd name="T20" fmla="*/ 0 w 409"/>
                  <a:gd name="T21" fmla="*/ 0 h 333"/>
                  <a:gd name="T22" fmla="*/ 0 w 409"/>
                  <a:gd name="T23" fmla="*/ 0 h 333"/>
                  <a:gd name="T24" fmla="*/ 0 w 409"/>
                  <a:gd name="T25" fmla="*/ 0 h 333"/>
                  <a:gd name="T26" fmla="*/ 0 w 409"/>
                  <a:gd name="T27" fmla="*/ 0 h 333"/>
                  <a:gd name="T28" fmla="*/ 0 w 409"/>
                  <a:gd name="T29" fmla="*/ 0 h 333"/>
                  <a:gd name="T30" fmla="*/ 0 w 409"/>
                  <a:gd name="T31" fmla="*/ 0 h 333"/>
                  <a:gd name="T32" fmla="*/ 0 w 409"/>
                  <a:gd name="T33" fmla="*/ 0 h 3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33"/>
                  <a:gd name="T53" fmla="*/ 409 w 409"/>
                  <a:gd name="T54" fmla="*/ 333 h 3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33">
                    <a:moveTo>
                      <a:pt x="409" y="167"/>
                    </a:moveTo>
                    <a:lnTo>
                      <a:pt x="392" y="102"/>
                    </a:lnTo>
                    <a:lnTo>
                      <a:pt x="348" y="49"/>
                    </a:lnTo>
                    <a:lnTo>
                      <a:pt x="284" y="14"/>
                    </a:lnTo>
                    <a:lnTo>
                      <a:pt x="204" y="0"/>
                    </a:lnTo>
                    <a:lnTo>
                      <a:pt x="125" y="14"/>
                    </a:lnTo>
                    <a:lnTo>
                      <a:pt x="59" y="49"/>
                    </a:lnTo>
                    <a:lnTo>
                      <a:pt x="16" y="102"/>
                    </a:lnTo>
                    <a:lnTo>
                      <a:pt x="0" y="167"/>
                    </a:lnTo>
                    <a:lnTo>
                      <a:pt x="16" y="231"/>
                    </a:lnTo>
                    <a:lnTo>
                      <a:pt x="59" y="284"/>
                    </a:lnTo>
                    <a:lnTo>
                      <a:pt x="125" y="319"/>
                    </a:lnTo>
                    <a:lnTo>
                      <a:pt x="204" y="333"/>
                    </a:lnTo>
                    <a:lnTo>
                      <a:pt x="284" y="319"/>
                    </a:lnTo>
                    <a:lnTo>
                      <a:pt x="348" y="284"/>
                    </a:lnTo>
                    <a:lnTo>
                      <a:pt x="392" y="231"/>
                    </a:lnTo>
                    <a:lnTo>
                      <a:pt x="409" y="167"/>
                    </a:lnTo>
                    <a:close/>
                  </a:path>
                </a:pathLst>
              </a:custGeom>
              <a:solidFill>
                <a:schemeClr val="bg1"/>
              </a:solidFill>
              <a:ln w="0">
                <a:solidFill>
                  <a:srgbClr val="000000"/>
                </a:solidFill>
                <a:prstDash val="solid"/>
                <a:round/>
                <a:headEnd/>
                <a:tailEnd/>
              </a:ln>
            </p:spPr>
            <p:txBody>
              <a:bodyPr/>
              <a:lstStyle/>
              <a:p>
                <a:endParaRPr lang="en-US" sz="1600"/>
              </a:p>
            </p:txBody>
          </p:sp>
          <p:sp>
            <p:nvSpPr>
              <p:cNvPr id="26" name="Line 20"/>
              <p:cNvSpPr>
                <a:spLocks noChangeShapeType="1"/>
              </p:cNvSpPr>
              <p:nvPr/>
            </p:nvSpPr>
            <p:spPr bwMode="auto">
              <a:xfrm>
                <a:off x="574" y="1156"/>
                <a:ext cx="1674" cy="1"/>
              </a:xfrm>
              <a:prstGeom prst="line">
                <a:avLst/>
              </a:prstGeom>
              <a:noFill/>
              <a:ln w="55563">
                <a:solidFill>
                  <a:srgbClr val="FF0000"/>
                </a:solidFill>
                <a:round/>
                <a:headEnd/>
                <a:tailEnd/>
              </a:ln>
              <a:extLst>
                <a:ext uri="{909E8E84-426E-40dd-AFC4-6F175D3DCCD1}">
                  <a14:hiddenFill xmlns="" xmlns:a14="http://schemas.microsoft.com/office/drawing/2010/main">
                    <a:noFill/>
                  </a14:hiddenFill>
                </a:ext>
              </a:extLst>
            </p:spPr>
            <p:txBody>
              <a:bodyPr/>
              <a:lstStyle/>
              <a:p>
                <a:endParaRPr lang="en-US" sz="1600"/>
              </a:p>
            </p:txBody>
          </p:sp>
          <p:sp>
            <p:nvSpPr>
              <p:cNvPr id="27" name="Freeform 21"/>
              <p:cNvSpPr>
                <a:spLocks/>
              </p:cNvSpPr>
              <p:nvPr/>
            </p:nvSpPr>
            <p:spPr bwMode="auto">
              <a:xfrm>
                <a:off x="1383" y="1352"/>
                <a:ext cx="348" cy="590"/>
              </a:xfrm>
              <a:custGeom>
                <a:avLst/>
                <a:gdLst>
                  <a:gd name="T0" fmla="*/ 0 w 1007"/>
                  <a:gd name="T1" fmla="*/ 0 h 1991"/>
                  <a:gd name="T2" fmla="*/ 0 w 1007"/>
                  <a:gd name="T3" fmla="*/ 0 h 1991"/>
                  <a:gd name="T4" fmla="*/ 0 w 1007"/>
                  <a:gd name="T5" fmla="*/ 0 h 1991"/>
                  <a:gd name="T6" fmla="*/ 0 w 1007"/>
                  <a:gd name="T7" fmla="*/ 0 h 1991"/>
                  <a:gd name="T8" fmla="*/ 0 w 1007"/>
                  <a:gd name="T9" fmla="*/ 0 h 1991"/>
                  <a:gd name="T10" fmla="*/ 0 w 1007"/>
                  <a:gd name="T11" fmla="*/ 0 h 1991"/>
                  <a:gd name="T12" fmla="*/ 0 w 1007"/>
                  <a:gd name="T13" fmla="*/ 0 h 1991"/>
                  <a:gd name="T14" fmla="*/ 0 w 1007"/>
                  <a:gd name="T15" fmla="*/ 0 h 1991"/>
                  <a:gd name="T16" fmla="*/ 0 w 1007"/>
                  <a:gd name="T17" fmla="*/ 0 h 1991"/>
                  <a:gd name="T18" fmla="*/ 0 w 1007"/>
                  <a:gd name="T19" fmla="*/ 0 h 1991"/>
                  <a:gd name="T20" fmla="*/ 0 w 1007"/>
                  <a:gd name="T21" fmla="*/ 0 h 1991"/>
                  <a:gd name="T22" fmla="*/ 0 w 1007"/>
                  <a:gd name="T23" fmla="*/ 0 h 1991"/>
                  <a:gd name="T24" fmla="*/ 0 w 1007"/>
                  <a:gd name="T25" fmla="*/ 0 h 1991"/>
                  <a:gd name="T26" fmla="*/ 0 w 1007"/>
                  <a:gd name="T27" fmla="*/ 0 h 1991"/>
                  <a:gd name="T28" fmla="*/ 0 w 1007"/>
                  <a:gd name="T29" fmla="*/ 0 h 1991"/>
                  <a:gd name="T30" fmla="*/ 0 w 1007"/>
                  <a:gd name="T31" fmla="*/ 0 h 1991"/>
                  <a:gd name="T32" fmla="*/ 0 w 1007"/>
                  <a:gd name="T33" fmla="*/ 0 h 1991"/>
                  <a:gd name="T34" fmla="*/ 0 w 1007"/>
                  <a:gd name="T35" fmla="*/ 0 h 1991"/>
                  <a:gd name="T36" fmla="*/ 0 w 1007"/>
                  <a:gd name="T37" fmla="*/ 0 h 1991"/>
                  <a:gd name="T38" fmla="*/ 0 w 1007"/>
                  <a:gd name="T39" fmla="*/ 0 h 1991"/>
                  <a:gd name="T40" fmla="*/ 0 w 1007"/>
                  <a:gd name="T41" fmla="*/ 0 h 1991"/>
                  <a:gd name="T42" fmla="*/ 0 w 1007"/>
                  <a:gd name="T43" fmla="*/ 0 h 1991"/>
                  <a:gd name="T44" fmla="*/ 0 w 1007"/>
                  <a:gd name="T45" fmla="*/ 0 h 1991"/>
                  <a:gd name="T46" fmla="*/ 0 w 1007"/>
                  <a:gd name="T47" fmla="*/ 0 h 1991"/>
                  <a:gd name="T48" fmla="*/ 0 w 1007"/>
                  <a:gd name="T49" fmla="*/ 0 h 1991"/>
                  <a:gd name="T50" fmla="*/ 0 w 1007"/>
                  <a:gd name="T51" fmla="*/ 0 h 1991"/>
                  <a:gd name="T52" fmla="*/ 0 w 1007"/>
                  <a:gd name="T53" fmla="*/ 0 h 1991"/>
                  <a:gd name="T54" fmla="*/ 0 w 1007"/>
                  <a:gd name="T55" fmla="*/ 0 h 1991"/>
                  <a:gd name="T56" fmla="*/ 0 w 1007"/>
                  <a:gd name="T57" fmla="*/ 0 h 1991"/>
                  <a:gd name="T58" fmla="*/ 0 w 1007"/>
                  <a:gd name="T59" fmla="*/ 0 h 1991"/>
                  <a:gd name="T60" fmla="*/ 0 w 1007"/>
                  <a:gd name="T61" fmla="*/ 0 h 1991"/>
                  <a:gd name="T62" fmla="*/ 0 w 1007"/>
                  <a:gd name="T63" fmla="*/ 0 h 1991"/>
                  <a:gd name="T64" fmla="*/ 0 w 1007"/>
                  <a:gd name="T65" fmla="*/ 0 h 1991"/>
                  <a:gd name="T66" fmla="*/ 0 w 1007"/>
                  <a:gd name="T67" fmla="*/ 0 h 1991"/>
                  <a:gd name="T68" fmla="*/ 0 w 1007"/>
                  <a:gd name="T69" fmla="*/ 0 h 1991"/>
                  <a:gd name="T70" fmla="*/ 0 w 1007"/>
                  <a:gd name="T71" fmla="*/ 0 h 1991"/>
                  <a:gd name="T72" fmla="*/ 0 w 1007"/>
                  <a:gd name="T73" fmla="*/ 0 h 1991"/>
                  <a:gd name="T74" fmla="*/ 0 w 1007"/>
                  <a:gd name="T75" fmla="*/ 0 h 1991"/>
                  <a:gd name="T76" fmla="*/ 0 w 1007"/>
                  <a:gd name="T77" fmla="*/ 0 h 1991"/>
                  <a:gd name="T78" fmla="*/ 0 w 1007"/>
                  <a:gd name="T79" fmla="*/ 0 h 1991"/>
                  <a:gd name="T80" fmla="*/ 0 w 1007"/>
                  <a:gd name="T81" fmla="*/ 0 h 1991"/>
                  <a:gd name="T82" fmla="*/ 0 w 1007"/>
                  <a:gd name="T83" fmla="*/ 0 h 1991"/>
                  <a:gd name="T84" fmla="*/ 0 w 1007"/>
                  <a:gd name="T85" fmla="*/ 0 h 1991"/>
                  <a:gd name="T86" fmla="*/ 0 w 1007"/>
                  <a:gd name="T87" fmla="*/ 0 h 1991"/>
                  <a:gd name="T88" fmla="*/ 0 w 1007"/>
                  <a:gd name="T89" fmla="*/ 0 h 1991"/>
                  <a:gd name="T90" fmla="*/ 0 w 1007"/>
                  <a:gd name="T91" fmla="*/ 0 h 1991"/>
                  <a:gd name="T92" fmla="*/ 0 w 1007"/>
                  <a:gd name="T93" fmla="*/ 0 h 1991"/>
                  <a:gd name="T94" fmla="*/ 0 w 1007"/>
                  <a:gd name="T95" fmla="*/ 0 h 1991"/>
                  <a:gd name="T96" fmla="*/ 0 w 1007"/>
                  <a:gd name="T97" fmla="*/ 0 h 1991"/>
                  <a:gd name="T98" fmla="*/ 0 w 1007"/>
                  <a:gd name="T99" fmla="*/ 0 h 1991"/>
                  <a:gd name="T100" fmla="*/ 0 w 1007"/>
                  <a:gd name="T101" fmla="*/ 0 h 1991"/>
                  <a:gd name="T102" fmla="*/ 0 w 1007"/>
                  <a:gd name="T103" fmla="*/ 0 h 1991"/>
                  <a:gd name="T104" fmla="*/ 0 w 1007"/>
                  <a:gd name="T105" fmla="*/ 0 h 1991"/>
                  <a:gd name="T106" fmla="*/ 0 w 1007"/>
                  <a:gd name="T107" fmla="*/ 0 h 1991"/>
                  <a:gd name="T108" fmla="*/ 0 w 1007"/>
                  <a:gd name="T109" fmla="*/ 0 h 19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007"/>
                  <a:gd name="T166" fmla="*/ 0 h 1991"/>
                  <a:gd name="T167" fmla="*/ 1007 w 1007"/>
                  <a:gd name="T168" fmla="*/ 1991 h 19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007" h="1991">
                    <a:moveTo>
                      <a:pt x="767" y="0"/>
                    </a:moveTo>
                    <a:lnTo>
                      <a:pt x="786" y="5"/>
                    </a:lnTo>
                    <a:lnTo>
                      <a:pt x="802" y="12"/>
                    </a:lnTo>
                    <a:lnTo>
                      <a:pt x="813" y="21"/>
                    </a:lnTo>
                    <a:lnTo>
                      <a:pt x="830" y="38"/>
                    </a:lnTo>
                    <a:lnTo>
                      <a:pt x="839" y="48"/>
                    </a:lnTo>
                    <a:lnTo>
                      <a:pt x="846" y="59"/>
                    </a:lnTo>
                    <a:lnTo>
                      <a:pt x="848" y="64"/>
                    </a:lnTo>
                    <a:lnTo>
                      <a:pt x="856" y="75"/>
                    </a:lnTo>
                    <a:lnTo>
                      <a:pt x="863" y="94"/>
                    </a:lnTo>
                    <a:lnTo>
                      <a:pt x="1007" y="823"/>
                    </a:lnTo>
                    <a:lnTo>
                      <a:pt x="1007" y="826"/>
                    </a:lnTo>
                    <a:lnTo>
                      <a:pt x="1006" y="835"/>
                    </a:lnTo>
                    <a:lnTo>
                      <a:pt x="1005" y="841"/>
                    </a:lnTo>
                    <a:lnTo>
                      <a:pt x="1002" y="847"/>
                    </a:lnTo>
                    <a:lnTo>
                      <a:pt x="1000" y="852"/>
                    </a:lnTo>
                    <a:lnTo>
                      <a:pt x="998" y="858"/>
                    </a:lnTo>
                    <a:lnTo>
                      <a:pt x="994" y="864"/>
                    </a:lnTo>
                    <a:lnTo>
                      <a:pt x="990" y="869"/>
                    </a:lnTo>
                    <a:lnTo>
                      <a:pt x="985" y="874"/>
                    </a:lnTo>
                    <a:lnTo>
                      <a:pt x="980" y="878"/>
                    </a:lnTo>
                    <a:lnTo>
                      <a:pt x="976" y="881"/>
                    </a:lnTo>
                    <a:lnTo>
                      <a:pt x="971" y="885"/>
                    </a:lnTo>
                    <a:lnTo>
                      <a:pt x="965" y="888"/>
                    </a:lnTo>
                    <a:lnTo>
                      <a:pt x="960" y="891"/>
                    </a:lnTo>
                    <a:lnTo>
                      <a:pt x="952" y="892"/>
                    </a:lnTo>
                    <a:lnTo>
                      <a:pt x="946" y="894"/>
                    </a:lnTo>
                    <a:lnTo>
                      <a:pt x="940" y="895"/>
                    </a:lnTo>
                    <a:lnTo>
                      <a:pt x="934" y="895"/>
                    </a:lnTo>
                    <a:lnTo>
                      <a:pt x="928" y="895"/>
                    </a:lnTo>
                    <a:lnTo>
                      <a:pt x="922" y="894"/>
                    </a:lnTo>
                    <a:lnTo>
                      <a:pt x="916" y="892"/>
                    </a:lnTo>
                    <a:lnTo>
                      <a:pt x="908" y="891"/>
                    </a:lnTo>
                    <a:lnTo>
                      <a:pt x="903" y="888"/>
                    </a:lnTo>
                    <a:lnTo>
                      <a:pt x="897" y="885"/>
                    </a:lnTo>
                    <a:lnTo>
                      <a:pt x="892" y="881"/>
                    </a:lnTo>
                    <a:lnTo>
                      <a:pt x="888" y="878"/>
                    </a:lnTo>
                    <a:lnTo>
                      <a:pt x="883" y="874"/>
                    </a:lnTo>
                    <a:lnTo>
                      <a:pt x="879" y="869"/>
                    </a:lnTo>
                    <a:lnTo>
                      <a:pt x="874" y="864"/>
                    </a:lnTo>
                    <a:lnTo>
                      <a:pt x="870" y="858"/>
                    </a:lnTo>
                    <a:lnTo>
                      <a:pt x="868" y="852"/>
                    </a:lnTo>
                    <a:lnTo>
                      <a:pt x="867" y="846"/>
                    </a:lnTo>
                    <a:lnTo>
                      <a:pt x="864" y="841"/>
                    </a:lnTo>
                    <a:lnTo>
                      <a:pt x="859" y="823"/>
                    </a:lnTo>
                    <a:lnTo>
                      <a:pt x="745" y="307"/>
                    </a:lnTo>
                    <a:lnTo>
                      <a:pt x="745" y="1904"/>
                    </a:lnTo>
                    <a:lnTo>
                      <a:pt x="745" y="1912"/>
                    </a:lnTo>
                    <a:lnTo>
                      <a:pt x="742" y="1920"/>
                    </a:lnTo>
                    <a:lnTo>
                      <a:pt x="740" y="1928"/>
                    </a:lnTo>
                    <a:lnTo>
                      <a:pt x="735" y="1935"/>
                    </a:lnTo>
                    <a:lnTo>
                      <a:pt x="731" y="1943"/>
                    </a:lnTo>
                    <a:lnTo>
                      <a:pt x="726" y="1951"/>
                    </a:lnTo>
                    <a:lnTo>
                      <a:pt x="721" y="1957"/>
                    </a:lnTo>
                    <a:lnTo>
                      <a:pt x="715" y="1963"/>
                    </a:lnTo>
                    <a:lnTo>
                      <a:pt x="710" y="1968"/>
                    </a:lnTo>
                    <a:lnTo>
                      <a:pt x="703" y="1974"/>
                    </a:lnTo>
                    <a:lnTo>
                      <a:pt x="696" y="1978"/>
                    </a:lnTo>
                    <a:lnTo>
                      <a:pt x="690" y="1981"/>
                    </a:lnTo>
                    <a:lnTo>
                      <a:pt x="681" y="1985"/>
                    </a:lnTo>
                    <a:lnTo>
                      <a:pt x="672" y="1987"/>
                    </a:lnTo>
                    <a:lnTo>
                      <a:pt x="665" y="1990"/>
                    </a:lnTo>
                    <a:lnTo>
                      <a:pt x="657" y="1991"/>
                    </a:lnTo>
                    <a:lnTo>
                      <a:pt x="648" y="1991"/>
                    </a:lnTo>
                    <a:lnTo>
                      <a:pt x="641" y="1991"/>
                    </a:lnTo>
                    <a:lnTo>
                      <a:pt x="632" y="1990"/>
                    </a:lnTo>
                    <a:lnTo>
                      <a:pt x="624" y="1987"/>
                    </a:lnTo>
                    <a:lnTo>
                      <a:pt x="615" y="1985"/>
                    </a:lnTo>
                    <a:lnTo>
                      <a:pt x="608" y="1981"/>
                    </a:lnTo>
                    <a:lnTo>
                      <a:pt x="602" y="1978"/>
                    </a:lnTo>
                    <a:lnTo>
                      <a:pt x="594" y="1974"/>
                    </a:lnTo>
                    <a:lnTo>
                      <a:pt x="587" y="1968"/>
                    </a:lnTo>
                    <a:lnTo>
                      <a:pt x="581" y="1963"/>
                    </a:lnTo>
                    <a:lnTo>
                      <a:pt x="576" y="1957"/>
                    </a:lnTo>
                    <a:lnTo>
                      <a:pt x="571" y="1951"/>
                    </a:lnTo>
                    <a:lnTo>
                      <a:pt x="566" y="1943"/>
                    </a:lnTo>
                    <a:lnTo>
                      <a:pt x="563" y="1936"/>
                    </a:lnTo>
                    <a:lnTo>
                      <a:pt x="560" y="1926"/>
                    </a:lnTo>
                    <a:lnTo>
                      <a:pt x="559" y="1920"/>
                    </a:lnTo>
                    <a:lnTo>
                      <a:pt x="558" y="1912"/>
                    </a:lnTo>
                    <a:lnTo>
                      <a:pt x="558" y="1903"/>
                    </a:lnTo>
                    <a:lnTo>
                      <a:pt x="556" y="1886"/>
                    </a:lnTo>
                    <a:lnTo>
                      <a:pt x="504" y="1088"/>
                    </a:lnTo>
                    <a:lnTo>
                      <a:pt x="504" y="1086"/>
                    </a:lnTo>
                    <a:lnTo>
                      <a:pt x="455" y="1873"/>
                    </a:lnTo>
                    <a:lnTo>
                      <a:pt x="453" y="1896"/>
                    </a:lnTo>
                    <a:lnTo>
                      <a:pt x="453" y="1904"/>
                    </a:lnTo>
                    <a:lnTo>
                      <a:pt x="450" y="1912"/>
                    </a:lnTo>
                    <a:lnTo>
                      <a:pt x="448" y="1920"/>
                    </a:lnTo>
                    <a:lnTo>
                      <a:pt x="444" y="1928"/>
                    </a:lnTo>
                    <a:lnTo>
                      <a:pt x="440" y="1935"/>
                    </a:lnTo>
                    <a:lnTo>
                      <a:pt x="437" y="1942"/>
                    </a:lnTo>
                    <a:lnTo>
                      <a:pt x="432" y="1948"/>
                    </a:lnTo>
                    <a:lnTo>
                      <a:pt x="426" y="1954"/>
                    </a:lnTo>
                    <a:lnTo>
                      <a:pt x="420" y="1961"/>
                    </a:lnTo>
                    <a:lnTo>
                      <a:pt x="413" y="1965"/>
                    </a:lnTo>
                    <a:lnTo>
                      <a:pt x="406" y="1969"/>
                    </a:lnTo>
                    <a:lnTo>
                      <a:pt x="400" y="1974"/>
                    </a:lnTo>
                    <a:lnTo>
                      <a:pt x="391" y="1976"/>
                    </a:lnTo>
                    <a:lnTo>
                      <a:pt x="383" y="1980"/>
                    </a:lnTo>
                    <a:lnTo>
                      <a:pt x="376" y="1981"/>
                    </a:lnTo>
                    <a:lnTo>
                      <a:pt x="367" y="1983"/>
                    </a:lnTo>
                    <a:lnTo>
                      <a:pt x="358" y="1983"/>
                    </a:lnTo>
                    <a:lnTo>
                      <a:pt x="351" y="1983"/>
                    </a:lnTo>
                    <a:lnTo>
                      <a:pt x="343" y="1981"/>
                    </a:lnTo>
                    <a:lnTo>
                      <a:pt x="334" y="1980"/>
                    </a:lnTo>
                    <a:lnTo>
                      <a:pt x="327" y="1976"/>
                    </a:lnTo>
                    <a:lnTo>
                      <a:pt x="318" y="1974"/>
                    </a:lnTo>
                    <a:lnTo>
                      <a:pt x="311" y="1969"/>
                    </a:lnTo>
                    <a:lnTo>
                      <a:pt x="305" y="1965"/>
                    </a:lnTo>
                    <a:lnTo>
                      <a:pt x="299" y="1961"/>
                    </a:lnTo>
                    <a:lnTo>
                      <a:pt x="291" y="1954"/>
                    </a:lnTo>
                    <a:lnTo>
                      <a:pt x="286" y="1948"/>
                    </a:lnTo>
                    <a:lnTo>
                      <a:pt x="281" y="1942"/>
                    </a:lnTo>
                    <a:lnTo>
                      <a:pt x="277" y="1935"/>
                    </a:lnTo>
                    <a:lnTo>
                      <a:pt x="273" y="1928"/>
                    </a:lnTo>
                    <a:lnTo>
                      <a:pt x="269" y="1920"/>
                    </a:lnTo>
                    <a:lnTo>
                      <a:pt x="267" y="1910"/>
                    </a:lnTo>
                    <a:lnTo>
                      <a:pt x="267" y="1903"/>
                    </a:lnTo>
                    <a:lnTo>
                      <a:pt x="267" y="300"/>
                    </a:lnTo>
                    <a:lnTo>
                      <a:pt x="147" y="814"/>
                    </a:lnTo>
                    <a:lnTo>
                      <a:pt x="143" y="833"/>
                    </a:lnTo>
                    <a:lnTo>
                      <a:pt x="142" y="839"/>
                    </a:lnTo>
                    <a:lnTo>
                      <a:pt x="140" y="845"/>
                    </a:lnTo>
                    <a:lnTo>
                      <a:pt x="136" y="850"/>
                    </a:lnTo>
                    <a:lnTo>
                      <a:pt x="132" y="856"/>
                    </a:lnTo>
                    <a:lnTo>
                      <a:pt x="129" y="861"/>
                    </a:lnTo>
                    <a:lnTo>
                      <a:pt x="125" y="866"/>
                    </a:lnTo>
                    <a:lnTo>
                      <a:pt x="120" y="870"/>
                    </a:lnTo>
                    <a:lnTo>
                      <a:pt x="114" y="874"/>
                    </a:lnTo>
                    <a:lnTo>
                      <a:pt x="109" y="877"/>
                    </a:lnTo>
                    <a:lnTo>
                      <a:pt x="104" y="880"/>
                    </a:lnTo>
                    <a:lnTo>
                      <a:pt x="98" y="883"/>
                    </a:lnTo>
                    <a:lnTo>
                      <a:pt x="92" y="884"/>
                    </a:lnTo>
                    <a:lnTo>
                      <a:pt x="86" y="886"/>
                    </a:lnTo>
                    <a:lnTo>
                      <a:pt x="80" y="886"/>
                    </a:lnTo>
                    <a:lnTo>
                      <a:pt x="74" y="888"/>
                    </a:lnTo>
                    <a:lnTo>
                      <a:pt x="66" y="886"/>
                    </a:lnTo>
                    <a:lnTo>
                      <a:pt x="60" y="886"/>
                    </a:lnTo>
                    <a:lnTo>
                      <a:pt x="54" y="884"/>
                    </a:lnTo>
                    <a:lnTo>
                      <a:pt x="48" y="883"/>
                    </a:lnTo>
                    <a:lnTo>
                      <a:pt x="42" y="880"/>
                    </a:lnTo>
                    <a:lnTo>
                      <a:pt x="36" y="877"/>
                    </a:lnTo>
                    <a:lnTo>
                      <a:pt x="31" y="874"/>
                    </a:lnTo>
                    <a:lnTo>
                      <a:pt x="26" y="870"/>
                    </a:lnTo>
                    <a:lnTo>
                      <a:pt x="21" y="866"/>
                    </a:lnTo>
                    <a:lnTo>
                      <a:pt x="18" y="861"/>
                    </a:lnTo>
                    <a:lnTo>
                      <a:pt x="14" y="856"/>
                    </a:lnTo>
                    <a:lnTo>
                      <a:pt x="10" y="850"/>
                    </a:lnTo>
                    <a:lnTo>
                      <a:pt x="7" y="845"/>
                    </a:lnTo>
                    <a:lnTo>
                      <a:pt x="4" y="839"/>
                    </a:lnTo>
                    <a:lnTo>
                      <a:pt x="3" y="833"/>
                    </a:lnTo>
                    <a:lnTo>
                      <a:pt x="2" y="826"/>
                    </a:lnTo>
                    <a:lnTo>
                      <a:pt x="0" y="820"/>
                    </a:lnTo>
                    <a:lnTo>
                      <a:pt x="2" y="814"/>
                    </a:lnTo>
                    <a:lnTo>
                      <a:pt x="145" y="86"/>
                    </a:lnTo>
                    <a:lnTo>
                      <a:pt x="152" y="67"/>
                    </a:lnTo>
                    <a:lnTo>
                      <a:pt x="158" y="55"/>
                    </a:lnTo>
                    <a:lnTo>
                      <a:pt x="162" y="52"/>
                    </a:lnTo>
                    <a:lnTo>
                      <a:pt x="168" y="41"/>
                    </a:lnTo>
                    <a:lnTo>
                      <a:pt x="178" y="31"/>
                    </a:lnTo>
                    <a:lnTo>
                      <a:pt x="196" y="15"/>
                    </a:lnTo>
                    <a:lnTo>
                      <a:pt x="208" y="8"/>
                    </a:lnTo>
                    <a:lnTo>
                      <a:pt x="225" y="3"/>
                    </a:lnTo>
                    <a:lnTo>
                      <a:pt x="239" y="0"/>
                    </a:lnTo>
                    <a:lnTo>
                      <a:pt x="767" y="0"/>
                    </a:lnTo>
                    <a:close/>
                  </a:path>
                </a:pathLst>
              </a:custGeom>
              <a:solidFill>
                <a:schemeClr val="bg1"/>
              </a:solidFill>
              <a:ln w="0">
                <a:solidFill>
                  <a:srgbClr val="000000"/>
                </a:solidFill>
                <a:prstDash val="solid"/>
                <a:round/>
                <a:headEnd/>
                <a:tailEnd/>
              </a:ln>
            </p:spPr>
            <p:txBody>
              <a:bodyPr/>
              <a:lstStyle/>
              <a:p>
                <a:endParaRPr lang="en-US" sz="1600"/>
              </a:p>
            </p:txBody>
          </p:sp>
          <p:sp>
            <p:nvSpPr>
              <p:cNvPr id="28" name="Freeform 22"/>
              <p:cNvSpPr>
                <a:spLocks/>
              </p:cNvSpPr>
              <p:nvPr/>
            </p:nvSpPr>
            <p:spPr bwMode="auto">
              <a:xfrm>
                <a:off x="1486" y="1245"/>
                <a:ext cx="140" cy="98"/>
              </a:xfrm>
              <a:custGeom>
                <a:avLst/>
                <a:gdLst>
                  <a:gd name="T0" fmla="*/ 0 w 409"/>
                  <a:gd name="T1" fmla="*/ 0 h 332"/>
                  <a:gd name="T2" fmla="*/ 0 w 409"/>
                  <a:gd name="T3" fmla="*/ 0 h 332"/>
                  <a:gd name="T4" fmla="*/ 0 w 409"/>
                  <a:gd name="T5" fmla="*/ 0 h 332"/>
                  <a:gd name="T6" fmla="*/ 0 w 409"/>
                  <a:gd name="T7" fmla="*/ 0 h 332"/>
                  <a:gd name="T8" fmla="*/ 0 w 409"/>
                  <a:gd name="T9" fmla="*/ 0 h 332"/>
                  <a:gd name="T10" fmla="*/ 0 w 409"/>
                  <a:gd name="T11" fmla="*/ 0 h 332"/>
                  <a:gd name="T12" fmla="*/ 0 w 409"/>
                  <a:gd name="T13" fmla="*/ 0 h 332"/>
                  <a:gd name="T14" fmla="*/ 0 w 409"/>
                  <a:gd name="T15" fmla="*/ 0 h 332"/>
                  <a:gd name="T16" fmla="*/ 0 w 409"/>
                  <a:gd name="T17" fmla="*/ 0 h 332"/>
                  <a:gd name="T18" fmla="*/ 0 w 409"/>
                  <a:gd name="T19" fmla="*/ 0 h 332"/>
                  <a:gd name="T20" fmla="*/ 0 w 409"/>
                  <a:gd name="T21" fmla="*/ 0 h 332"/>
                  <a:gd name="T22" fmla="*/ 0 w 409"/>
                  <a:gd name="T23" fmla="*/ 0 h 332"/>
                  <a:gd name="T24" fmla="*/ 0 w 409"/>
                  <a:gd name="T25" fmla="*/ 0 h 332"/>
                  <a:gd name="T26" fmla="*/ 0 w 409"/>
                  <a:gd name="T27" fmla="*/ 0 h 332"/>
                  <a:gd name="T28" fmla="*/ 0 w 409"/>
                  <a:gd name="T29" fmla="*/ 0 h 332"/>
                  <a:gd name="T30" fmla="*/ 0 w 409"/>
                  <a:gd name="T31" fmla="*/ 0 h 332"/>
                  <a:gd name="T32" fmla="*/ 0 w 409"/>
                  <a:gd name="T33" fmla="*/ 0 h 3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32"/>
                  <a:gd name="T53" fmla="*/ 409 w 409"/>
                  <a:gd name="T54" fmla="*/ 332 h 3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32">
                    <a:moveTo>
                      <a:pt x="409" y="166"/>
                    </a:moveTo>
                    <a:lnTo>
                      <a:pt x="392" y="101"/>
                    </a:lnTo>
                    <a:lnTo>
                      <a:pt x="348" y="49"/>
                    </a:lnTo>
                    <a:lnTo>
                      <a:pt x="283" y="13"/>
                    </a:lnTo>
                    <a:lnTo>
                      <a:pt x="204" y="0"/>
                    </a:lnTo>
                    <a:lnTo>
                      <a:pt x="124" y="13"/>
                    </a:lnTo>
                    <a:lnTo>
                      <a:pt x="58" y="49"/>
                    </a:lnTo>
                    <a:lnTo>
                      <a:pt x="16" y="101"/>
                    </a:lnTo>
                    <a:lnTo>
                      <a:pt x="0" y="166"/>
                    </a:lnTo>
                    <a:lnTo>
                      <a:pt x="16" y="231"/>
                    </a:lnTo>
                    <a:lnTo>
                      <a:pt x="58" y="283"/>
                    </a:lnTo>
                    <a:lnTo>
                      <a:pt x="124" y="319"/>
                    </a:lnTo>
                    <a:lnTo>
                      <a:pt x="204" y="332"/>
                    </a:lnTo>
                    <a:lnTo>
                      <a:pt x="283" y="319"/>
                    </a:lnTo>
                    <a:lnTo>
                      <a:pt x="348" y="283"/>
                    </a:lnTo>
                    <a:lnTo>
                      <a:pt x="392" y="231"/>
                    </a:lnTo>
                    <a:lnTo>
                      <a:pt x="409" y="166"/>
                    </a:lnTo>
                    <a:close/>
                  </a:path>
                </a:pathLst>
              </a:custGeom>
              <a:solidFill>
                <a:schemeClr val="bg1"/>
              </a:solidFill>
              <a:ln w="0">
                <a:solidFill>
                  <a:srgbClr val="000000"/>
                </a:solidFill>
                <a:prstDash val="solid"/>
                <a:round/>
                <a:headEnd/>
                <a:tailEnd/>
              </a:ln>
            </p:spPr>
            <p:txBody>
              <a:bodyPr/>
              <a:lstStyle/>
              <a:p>
                <a:endParaRPr lang="en-US" sz="1600"/>
              </a:p>
            </p:txBody>
          </p:sp>
        </p:grpSp>
      </p:grpSp>
      <p:grpSp>
        <p:nvGrpSpPr>
          <p:cNvPr id="29" name="Group 28"/>
          <p:cNvGrpSpPr>
            <a:grpSpLocks/>
          </p:cNvGrpSpPr>
          <p:nvPr/>
        </p:nvGrpSpPr>
        <p:grpSpPr bwMode="auto">
          <a:xfrm>
            <a:off x="4724400" y="3999088"/>
            <a:ext cx="1343378" cy="1003300"/>
            <a:chOff x="3288" y="2564"/>
            <a:chExt cx="952" cy="711"/>
          </a:xfrm>
        </p:grpSpPr>
        <p:sp>
          <p:nvSpPr>
            <p:cNvPr id="30" name="Text Box 29"/>
            <p:cNvSpPr txBox="1">
              <a:spLocks noChangeArrowheads="1"/>
            </p:cNvSpPr>
            <p:nvPr/>
          </p:nvSpPr>
          <p:spPr bwMode="auto">
            <a:xfrm>
              <a:off x="3288" y="2755"/>
              <a:ext cx="263"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a:t>
              </a:r>
            </a:p>
          </p:txBody>
        </p:sp>
        <p:grpSp>
          <p:nvGrpSpPr>
            <p:cNvPr id="31" name="Group 30"/>
            <p:cNvGrpSpPr>
              <a:grpSpLocks/>
            </p:cNvGrpSpPr>
            <p:nvPr/>
          </p:nvGrpSpPr>
          <p:grpSpPr bwMode="auto">
            <a:xfrm>
              <a:off x="3664" y="2564"/>
              <a:ext cx="576" cy="711"/>
              <a:chOff x="3624" y="2554"/>
              <a:chExt cx="576" cy="711"/>
            </a:xfrm>
          </p:grpSpPr>
          <p:sp>
            <p:nvSpPr>
              <p:cNvPr id="32" name="Text Box 31"/>
              <p:cNvSpPr txBox="1">
                <a:spLocks noChangeArrowheads="1"/>
              </p:cNvSpPr>
              <p:nvPr/>
            </p:nvSpPr>
            <p:spPr bwMode="auto">
              <a:xfrm>
                <a:off x="3769" y="2554"/>
                <a:ext cx="257"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5</a:t>
                </a:r>
              </a:p>
            </p:txBody>
          </p:sp>
          <p:sp>
            <p:nvSpPr>
              <p:cNvPr id="33" name="Text Box 32"/>
              <p:cNvSpPr txBox="1">
                <a:spLocks noChangeArrowheads="1"/>
              </p:cNvSpPr>
              <p:nvPr/>
            </p:nvSpPr>
            <p:spPr bwMode="auto">
              <a:xfrm>
                <a:off x="3770" y="2928"/>
                <a:ext cx="257"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2</a:t>
                </a:r>
              </a:p>
            </p:txBody>
          </p:sp>
          <p:sp>
            <p:nvSpPr>
              <p:cNvPr id="34" name="Line 33"/>
              <p:cNvSpPr>
                <a:spLocks noChangeShapeType="1"/>
              </p:cNvSpPr>
              <p:nvPr/>
            </p:nvSpPr>
            <p:spPr bwMode="auto">
              <a:xfrm>
                <a:off x="3624" y="2918"/>
                <a:ext cx="576"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grpSp>
      </p:grpSp>
      <p:grpSp>
        <p:nvGrpSpPr>
          <p:cNvPr id="35" name="Group 34"/>
          <p:cNvGrpSpPr>
            <a:grpSpLocks/>
          </p:cNvGrpSpPr>
          <p:nvPr/>
        </p:nvGrpSpPr>
        <p:grpSpPr bwMode="auto">
          <a:xfrm>
            <a:off x="6272390" y="3979333"/>
            <a:ext cx="1327855" cy="1017411"/>
            <a:chOff x="4385" y="2550"/>
            <a:chExt cx="941" cy="721"/>
          </a:xfrm>
        </p:grpSpPr>
        <p:sp>
          <p:nvSpPr>
            <p:cNvPr id="36" name="Text Box 35"/>
            <p:cNvSpPr txBox="1">
              <a:spLocks noChangeArrowheads="1"/>
            </p:cNvSpPr>
            <p:nvPr/>
          </p:nvSpPr>
          <p:spPr bwMode="auto">
            <a:xfrm>
              <a:off x="4385" y="2736"/>
              <a:ext cx="263"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a:t>
              </a:r>
            </a:p>
          </p:txBody>
        </p:sp>
        <p:grpSp>
          <p:nvGrpSpPr>
            <p:cNvPr id="37" name="Group 36"/>
            <p:cNvGrpSpPr>
              <a:grpSpLocks/>
            </p:cNvGrpSpPr>
            <p:nvPr/>
          </p:nvGrpSpPr>
          <p:grpSpPr bwMode="auto">
            <a:xfrm>
              <a:off x="4750" y="2550"/>
              <a:ext cx="576" cy="721"/>
              <a:chOff x="4740" y="2550"/>
              <a:chExt cx="576" cy="721"/>
            </a:xfrm>
          </p:grpSpPr>
          <p:sp>
            <p:nvSpPr>
              <p:cNvPr id="38" name="Text Box 37"/>
              <p:cNvSpPr txBox="1">
                <a:spLocks noChangeArrowheads="1"/>
              </p:cNvSpPr>
              <p:nvPr/>
            </p:nvSpPr>
            <p:spPr bwMode="auto">
              <a:xfrm>
                <a:off x="4792" y="2550"/>
                <a:ext cx="446"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2.5</a:t>
                </a:r>
              </a:p>
            </p:txBody>
          </p:sp>
          <p:sp>
            <p:nvSpPr>
              <p:cNvPr id="39" name="Text Box 38"/>
              <p:cNvSpPr txBox="1">
                <a:spLocks noChangeArrowheads="1"/>
              </p:cNvSpPr>
              <p:nvPr/>
            </p:nvSpPr>
            <p:spPr bwMode="auto">
              <a:xfrm>
                <a:off x="4883" y="2934"/>
                <a:ext cx="257"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1</a:t>
                </a:r>
              </a:p>
            </p:txBody>
          </p:sp>
          <p:sp>
            <p:nvSpPr>
              <p:cNvPr id="40" name="Line 39"/>
              <p:cNvSpPr>
                <a:spLocks noChangeShapeType="1"/>
              </p:cNvSpPr>
              <p:nvPr/>
            </p:nvSpPr>
            <p:spPr bwMode="auto">
              <a:xfrm>
                <a:off x="4740" y="2928"/>
                <a:ext cx="576"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grpSp>
      </p:grpSp>
    </p:spTree>
    <p:extLst>
      <p:ext uri="{BB962C8B-B14F-4D97-AF65-F5344CB8AC3E}">
        <p14:creationId xmlns:p14="http://schemas.microsoft.com/office/powerpoint/2010/main" val="229986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Proportion</a:t>
            </a:r>
          </a:p>
        </p:txBody>
      </p:sp>
      <p:sp>
        <p:nvSpPr>
          <p:cNvPr id="3" name="Content Placeholder 2"/>
          <p:cNvSpPr>
            <a:spLocks noGrp="1"/>
          </p:cNvSpPr>
          <p:nvPr>
            <p:ph idx="1"/>
          </p:nvPr>
        </p:nvSpPr>
        <p:spPr>
          <a:xfrm>
            <a:off x="457199" y="1600200"/>
            <a:ext cx="8229601" cy="4878206"/>
          </a:xfrm>
        </p:spPr>
        <p:txBody>
          <a:bodyPr/>
          <a:lstStyle/>
          <a:p>
            <a:r>
              <a:rPr lang="en-US" dirty="0"/>
              <a:t>The comparison of a subgroup                              to the whole population</a:t>
            </a:r>
          </a:p>
          <a:p>
            <a:pPr lvl="1"/>
            <a:r>
              <a:rPr lang="en-US" dirty="0"/>
              <a:t>Numerator is the subgroup</a:t>
            </a:r>
          </a:p>
          <a:p>
            <a:pPr lvl="1"/>
            <a:r>
              <a:rPr lang="en-US" dirty="0"/>
              <a:t>Denominator is the population</a:t>
            </a:r>
          </a:p>
          <a:p>
            <a:pPr marL="457200" lvl="1" indent="0">
              <a:buNone/>
            </a:pPr>
            <a:endParaRPr lang="en-US" sz="1000" dirty="0"/>
          </a:p>
          <a:p>
            <a:r>
              <a:rPr lang="en-US" dirty="0"/>
              <a:t>Always between 0-1, or 0-100%</a:t>
            </a:r>
          </a:p>
          <a:p>
            <a:pPr marL="0" indent="0">
              <a:buNone/>
            </a:pPr>
            <a:endParaRPr lang="en-US" sz="1000" dirty="0"/>
          </a:p>
          <a:p>
            <a:r>
              <a:rPr lang="en-US" u="sng" dirty="0"/>
              <a:t>Probability</a:t>
            </a:r>
            <a:r>
              <a:rPr lang="en-US" dirty="0"/>
              <a:t> is a type of proportion</a:t>
            </a:r>
          </a:p>
          <a:p>
            <a:pPr lvl="1"/>
            <a:r>
              <a:rPr lang="en-US" dirty="0"/>
              <a:t>Proportion of all possible outcomes represented by a certain outcome</a:t>
            </a:r>
          </a:p>
        </p:txBody>
      </p:sp>
      <p:grpSp>
        <p:nvGrpSpPr>
          <p:cNvPr id="4" name="Group 5"/>
          <p:cNvGrpSpPr>
            <a:grpSpLocks/>
          </p:cNvGrpSpPr>
          <p:nvPr/>
        </p:nvGrpSpPr>
        <p:grpSpPr bwMode="auto">
          <a:xfrm>
            <a:off x="6170696" y="1776135"/>
            <a:ext cx="2641600" cy="2071511"/>
            <a:chOff x="2444" y="2564"/>
            <a:chExt cx="1332" cy="1132"/>
          </a:xfrm>
        </p:grpSpPr>
        <p:sp>
          <p:nvSpPr>
            <p:cNvPr id="5" name="Freeform 6"/>
            <p:cNvSpPr>
              <a:spLocks/>
            </p:cNvSpPr>
            <p:nvPr/>
          </p:nvSpPr>
          <p:spPr bwMode="auto">
            <a:xfrm>
              <a:off x="3203" y="2571"/>
              <a:ext cx="8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en-US" sz="1600"/>
            </a:p>
          </p:txBody>
        </p:sp>
        <p:grpSp>
          <p:nvGrpSpPr>
            <p:cNvPr id="6" name="Group 7"/>
            <p:cNvGrpSpPr>
              <a:grpSpLocks/>
            </p:cNvGrpSpPr>
            <p:nvPr/>
          </p:nvGrpSpPr>
          <p:grpSpPr bwMode="auto">
            <a:xfrm>
              <a:off x="2444" y="2654"/>
              <a:ext cx="1332" cy="1042"/>
              <a:chOff x="2444" y="2654"/>
              <a:chExt cx="1332" cy="1042"/>
            </a:xfrm>
          </p:grpSpPr>
          <p:sp>
            <p:nvSpPr>
              <p:cNvPr id="8" name="Line 8"/>
              <p:cNvSpPr>
                <a:spLocks noChangeShapeType="1"/>
              </p:cNvSpPr>
              <p:nvPr/>
            </p:nvSpPr>
            <p:spPr bwMode="auto">
              <a:xfrm>
                <a:off x="2444" y="3120"/>
                <a:ext cx="1332"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grpSp>
            <p:nvGrpSpPr>
              <p:cNvPr id="9" name="Group 9"/>
              <p:cNvGrpSpPr>
                <a:grpSpLocks/>
              </p:cNvGrpSpPr>
              <p:nvPr/>
            </p:nvGrpSpPr>
            <p:grpSpPr bwMode="auto">
              <a:xfrm>
                <a:off x="2576" y="3188"/>
                <a:ext cx="1065" cy="508"/>
                <a:chOff x="4014" y="2310"/>
                <a:chExt cx="946" cy="508"/>
              </a:xfrm>
            </p:grpSpPr>
            <p:sp>
              <p:nvSpPr>
                <p:cNvPr id="12" name="Freeform 1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en-US" sz="1600"/>
                </a:p>
              </p:txBody>
            </p:sp>
            <p:sp>
              <p:nvSpPr>
                <p:cNvPr id="13" name="Freeform 1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en-US" sz="1600"/>
                </a:p>
              </p:txBody>
            </p:sp>
            <p:sp>
              <p:nvSpPr>
                <p:cNvPr id="14" name="Freeform 1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hlink"/>
                </a:solidFill>
                <a:ln w="0">
                  <a:solidFill>
                    <a:srgbClr val="000000"/>
                  </a:solidFill>
                  <a:round/>
                  <a:headEnd/>
                  <a:tailEnd/>
                </a:ln>
              </p:spPr>
              <p:txBody>
                <a:bodyPr/>
                <a:lstStyle/>
                <a:p>
                  <a:endParaRPr lang="en-US" sz="1600"/>
                </a:p>
              </p:txBody>
            </p:sp>
            <p:sp>
              <p:nvSpPr>
                <p:cNvPr id="15" name="Freeform 1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en-US" sz="1600"/>
                </a:p>
              </p:txBody>
            </p:sp>
            <p:sp>
              <p:nvSpPr>
                <p:cNvPr id="16" name="Freeform 1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en-US" sz="1600"/>
                </a:p>
              </p:txBody>
            </p:sp>
            <p:sp>
              <p:nvSpPr>
                <p:cNvPr id="17" name="Freeform 1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en-US" sz="1600"/>
                </a:p>
              </p:txBody>
            </p:sp>
            <p:sp>
              <p:nvSpPr>
                <p:cNvPr id="18" name="Freeform 1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hlink"/>
                </a:solidFill>
                <a:ln w="0">
                  <a:solidFill>
                    <a:srgbClr val="000000"/>
                  </a:solidFill>
                  <a:round/>
                  <a:headEnd/>
                  <a:tailEnd/>
                </a:ln>
              </p:spPr>
              <p:txBody>
                <a:bodyPr/>
                <a:lstStyle/>
                <a:p>
                  <a:endParaRPr lang="en-US" sz="1600"/>
                </a:p>
              </p:txBody>
            </p:sp>
            <p:sp>
              <p:nvSpPr>
                <p:cNvPr id="19" name="Freeform 1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en-US" sz="1600"/>
                </a:p>
              </p:txBody>
            </p:sp>
          </p:grpSp>
          <p:sp>
            <p:nvSpPr>
              <p:cNvPr id="10" name="Freeform 18"/>
              <p:cNvSpPr>
                <a:spLocks/>
              </p:cNvSpPr>
              <p:nvPr/>
            </p:nvSpPr>
            <p:spPr bwMode="auto">
              <a:xfrm>
                <a:off x="3128" y="2661"/>
                <a:ext cx="232"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hlink"/>
              </a:solidFill>
              <a:ln w="0">
                <a:solidFill>
                  <a:srgbClr val="000000"/>
                </a:solidFill>
                <a:round/>
                <a:headEnd/>
                <a:tailEnd/>
              </a:ln>
            </p:spPr>
            <p:txBody>
              <a:bodyPr/>
              <a:lstStyle/>
              <a:p>
                <a:endParaRPr lang="en-US" sz="1600"/>
              </a:p>
            </p:txBody>
          </p:sp>
          <p:sp>
            <p:nvSpPr>
              <p:cNvPr id="11" name="Freeform 19"/>
              <p:cNvSpPr>
                <a:spLocks/>
              </p:cNvSpPr>
              <p:nvPr/>
            </p:nvSpPr>
            <p:spPr bwMode="auto">
              <a:xfrm>
                <a:off x="2856" y="2654"/>
                <a:ext cx="234"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hlink"/>
              </a:solidFill>
              <a:ln w="0">
                <a:solidFill>
                  <a:srgbClr val="000000"/>
                </a:solidFill>
                <a:round/>
                <a:headEnd/>
                <a:tailEnd/>
              </a:ln>
            </p:spPr>
            <p:txBody>
              <a:bodyPr/>
              <a:lstStyle/>
              <a:p>
                <a:endParaRPr lang="en-US" sz="1600"/>
              </a:p>
            </p:txBody>
          </p:sp>
        </p:grpSp>
        <p:sp>
          <p:nvSpPr>
            <p:cNvPr id="7" name="Freeform 20"/>
            <p:cNvSpPr>
              <a:spLocks/>
            </p:cNvSpPr>
            <p:nvPr/>
          </p:nvSpPr>
          <p:spPr bwMode="auto">
            <a:xfrm>
              <a:off x="2933" y="2564"/>
              <a:ext cx="85"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en-US" sz="1600"/>
            </a:p>
          </p:txBody>
        </p:sp>
      </p:grpSp>
    </p:spTree>
    <p:extLst>
      <p:ext uri="{BB962C8B-B14F-4D97-AF65-F5344CB8AC3E}">
        <p14:creationId xmlns:p14="http://schemas.microsoft.com/office/powerpoint/2010/main" val="40593819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Proportion example</a:t>
            </a:r>
          </a:p>
        </p:txBody>
      </p:sp>
      <p:sp>
        <p:nvSpPr>
          <p:cNvPr id="3" name="Content Placeholder 2"/>
          <p:cNvSpPr>
            <a:spLocks noGrp="1"/>
          </p:cNvSpPr>
          <p:nvPr>
            <p:ph idx="1"/>
          </p:nvPr>
        </p:nvSpPr>
        <p:spPr/>
        <p:txBody>
          <a:bodyPr/>
          <a:lstStyle/>
          <a:p>
            <a:r>
              <a:rPr lang="en-US" dirty="0"/>
              <a:t>What is the proportion of females?</a:t>
            </a:r>
          </a:p>
        </p:txBody>
      </p:sp>
      <p:sp>
        <p:nvSpPr>
          <p:cNvPr id="4" name="Rectangle 5"/>
          <p:cNvSpPr>
            <a:spLocks noChangeArrowheads="1"/>
          </p:cNvSpPr>
          <p:nvPr/>
        </p:nvSpPr>
        <p:spPr bwMode="auto">
          <a:xfrm>
            <a:off x="1219200" y="2616200"/>
            <a:ext cx="6781800" cy="2370667"/>
          </a:xfrm>
          <a:prstGeom prst="rect">
            <a:avLst/>
          </a:prstGeom>
          <a:solidFill>
            <a:srgbClr val="006699"/>
          </a:solidFill>
          <a:ln w="12700">
            <a:solidFill>
              <a:schemeClr val="tx1"/>
            </a:solidFill>
            <a:miter lim="800000"/>
            <a:headEnd type="none" w="sm" len="sm"/>
            <a:tailEnd type="none" w="sm" len="sm"/>
          </a:ln>
        </p:spPr>
        <p:txBody>
          <a:bodyPr wrap="none" anchor="ct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endParaRPr lang="en-US" altLang="en-US" b="0"/>
          </a:p>
        </p:txBody>
      </p:sp>
      <p:pic>
        <p:nvPicPr>
          <p:cNvPr id="5" name="Picture 6" descr="peopl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828800" y="2884312"/>
            <a:ext cx="5544256" cy="1831622"/>
          </a:xfrm>
          <a:prstGeom prst="rect">
            <a:avLst/>
          </a:prstGeom>
          <a:solidFill>
            <a:schemeClr val="hlink"/>
          </a:solidFill>
          <a:ln>
            <a:noFill/>
          </a:ln>
          <a:extLs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439645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Proportion example </a:t>
            </a:r>
            <a:r>
              <a:rPr lang="en-US" sz="3000" dirty="0"/>
              <a:t>(2)</a:t>
            </a:r>
          </a:p>
        </p:txBody>
      </p:sp>
      <p:sp>
        <p:nvSpPr>
          <p:cNvPr id="3" name="Content Placeholder 2"/>
          <p:cNvSpPr>
            <a:spLocks noGrp="1"/>
          </p:cNvSpPr>
          <p:nvPr>
            <p:ph idx="1"/>
          </p:nvPr>
        </p:nvSpPr>
        <p:spPr/>
        <p:txBody>
          <a:bodyPr/>
          <a:lstStyle/>
          <a:p>
            <a:r>
              <a:rPr lang="en-US" dirty="0"/>
              <a:t>What is the proportion of females?</a:t>
            </a:r>
          </a:p>
          <a:p>
            <a:pPr marL="0" indent="0">
              <a:buNone/>
            </a:pPr>
            <a:endParaRPr lang="en-US" dirty="0"/>
          </a:p>
        </p:txBody>
      </p:sp>
      <p:sp>
        <p:nvSpPr>
          <p:cNvPr id="4" name="Rectangle 3"/>
          <p:cNvSpPr txBox="1">
            <a:spLocks noChangeArrowheads="1"/>
          </p:cNvSpPr>
          <p:nvPr/>
        </p:nvSpPr>
        <p:spPr bwMode="auto">
          <a:xfrm>
            <a:off x="355600" y="1058333"/>
            <a:ext cx="8407400" cy="41994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marL="0" indent="0">
              <a:spcBef>
                <a:spcPct val="0"/>
              </a:spcBef>
              <a:buFont typeface="Wingdings" charset="2"/>
              <a:buNone/>
            </a:pPr>
            <a:r>
              <a:rPr lang="en-GB" altLang="ja-JP">
                <a:ea typeface="MS PGothic" charset="-128"/>
              </a:rPr>
              <a:t> </a:t>
            </a:r>
          </a:p>
        </p:txBody>
      </p:sp>
      <p:grpSp>
        <p:nvGrpSpPr>
          <p:cNvPr id="6" name="Group 5"/>
          <p:cNvGrpSpPr>
            <a:grpSpLocks/>
          </p:cNvGrpSpPr>
          <p:nvPr/>
        </p:nvGrpSpPr>
        <p:grpSpPr bwMode="auto">
          <a:xfrm>
            <a:off x="1236133" y="3767667"/>
            <a:ext cx="3810000" cy="2302933"/>
            <a:chOff x="540" y="1920"/>
            <a:chExt cx="3132" cy="1872"/>
          </a:xfrm>
        </p:grpSpPr>
        <p:sp>
          <p:nvSpPr>
            <p:cNvPr id="7" name="Rectangle 6"/>
            <p:cNvSpPr>
              <a:spLocks noChangeArrowheads="1"/>
            </p:cNvSpPr>
            <p:nvPr/>
          </p:nvSpPr>
          <p:spPr bwMode="auto">
            <a:xfrm>
              <a:off x="540" y="1920"/>
              <a:ext cx="3132" cy="1872"/>
            </a:xfrm>
            <a:prstGeom prst="rect">
              <a:avLst/>
            </a:prstGeom>
            <a:solidFill>
              <a:srgbClr val="006699"/>
            </a:solidFill>
            <a:ln w="12700">
              <a:solidFill>
                <a:schemeClr val="tx1"/>
              </a:solidFill>
              <a:miter lim="800000"/>
              <a:headEnd type="none" w="sm" len="sm"/>
              <a:tailEnd type="none" w="sm" len="sm"/>
            </a:ln>
          </p:spPr>
          <p:txBody>
            <a:bodyPr wrap="none" anchor="ct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endParaRPr lang="en-US" altLang="en-US" b="0"/>
            </a:p>
          </p:txBody>
        </p:sp>
        <p:pic>
          <p:nvPicPr>
            <p:cNvPr id="8" name="Picture 7" descr="people2"/>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702" y="2112"/>
              <a:ext cx="2808" cy="153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grpSp>
        <p:nvGrpSpPr>
          <p:cNvPr id="9" name="Group 8"/>
          <p:cNvGrpSpPr>
            <a:grpSpLocks/>
          </p:cNvGrpSpPr>
          <p:nvPr/>
        </p:nvGrpSpPr>
        <p:grpSpPr bwMode="auto">
          <a:xfrm>
            <a:off x="2269067" y="2357967"/>
            <a:ext cx="4848578" cy="1085144"/>
            <a:chOff x="2780" y="1344"/>
            <a:chExt cx="3436" cy="769"/>
          </a:xfrm>
        </p:grpSpPr>
        <p:sp>
          <p:nvSpPr>
            <p:cNvPr id="10" name="Text Box 9"/>
            <p:cNvSpPr txBox="1">
              <a:spLocks noChangeArrowheads="1"/>
            </p:cNvSpPr>
            <p:nvPr/>
          </p:nvSpPr>
          <p:spPr bwMode="auto">
            <a:xfrm>
              <a:off x="4645" y="1344"/>
              <a:ext cx="1162"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dirty="0"/>
                <a:t># females</a:t>
              </a:r>
            </a:p>
          </p:txBody>
        </p:sp>
        <p:sp>
          <p:nvSpPr>
            <p:cNvPr id="11" name="Line 10"/>
            <p:cNvSpPr>
              <a:spLocks noChangeShapeType="1"/>
            </p:cNvSpPr>
            <p:nvPr/>
          </p:nvSpPr>
          <p:spPr bwMode="auto">
            <a:xfrm>
              <a:off x="4392" y="1728"/>
              <a:ext cx="1824"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sp>
          <p:nvSpPr>
            <p:cNvPr id="12" name="Text Box 11"/>
            <p:cNvSpPr txBox="1">
              <a:spLocks noChangeArrowheads="1"/>
            </p:cNvSpPr>
            <p:nvPr/>
          </p:nvSpPr>
          <p:spPr bwMode="auto">
            <a:xfrm>
              <a:off x="4496" y="1776"/>
              <a:ext cx="1652"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 total people </a:t>
              </a:r>
            </a:p>
          </p:txBody>
        </p:sp>
        <p:sp>
          <p:nvSpPr>
            <p:cNvPr id="13" name="Text Box 12"/>
            <p:cNvSpPr txBox="1">
              <a:spLocks noChangeArrowheads="1"/>
            </p:cNvSpPr>
            <p:nvPr/>
          </p:nvSpPr>
          <p:spPr bwMode="auto">
            <a:xfrm>
              <a:off x="2780" y="1564"/>
              <a:ext cx="1544"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dirty="0"/>
                <a:t>Proportion  =</a:t>
              </a:r>
            </a:p>
          </p:txBody>
        </p:sp>
      </p:grpSp>
      <p:grpSp>
        <p:nvGrpSpPr>
          <p:cNvPr id="14" name="Group 13"/>
          <p:cNvGrpSpPr>
            <a:grpSpLocks/>
          </p:cNvGrpSpPr>
          <p:nvPr/>
        </p:nvGrpSpPr>
        <p:grpSpPr bwMode="auto">
          <a:xfrm>
            <a:off x="5113867" y="4309532"/>
            <a:ext cx="1354667" cy="1003300"/>
            <a:chOff x="3624" y="2784"/>
            <a:chExt cx="960" cy="711"/>
          </a:xfrm>
        </p:grpSpPr>
        <p:sp>
          <p:nvSpPr>
            <p:cNvPr id="15" name="Text Box 14"/>
            <p:cNvSpPr txBox="1">
              <a:spLocks noChangeArrowheads="1"/>
            </p:cNvSpPr>
            <p:nvPr/>
          </p:nvSpPr>
          <p:spPr bwMode="auto">
            <a:xfrm>
              <a:off x="3624" y="2989"/>
              <a:ext cx="263"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a:t>
              </a:r>
            </a:p>
          </p:txBody>
        </p:sp>
        <p:grpSp>
          <p:nvGrpSpPr>
            <p:cNvPr id="16" name="Group 15"/>
            <p:cNvGrpSpPr>
              <a:grpSpLocks/>
            </p:cNvGrpSpPr>
            <p:nvPr/>
          </p:nvGrpSpPr>
          <p:grpSpPr bwMode="auto">
            <a:xfrm>
              <a:off x="4008" y="2784"/>
              <a:ext cx="576" cy="711"/>
              <a:chOff x="3624" y="2554"/>
              <a:chExt cx="576" cy="711"/>
            </a:xfrm>
          </p:grpSpPr>
          <p:sp>
            <p:nvSpPr>
              <p:cNvPr id="17" name="Text Box 16"/>
              <p:cNvSpPr txBox="1">
                <a:spLocks noChangeArrowheads="1"/>
              </p:cNvSpPr>
              <p:nvPr/>
            </p:nvSpPr>
            <p:spPr bwMode="auto">
              <a:xfrm>
                <a:off x="3769" y="2554"/>
                <a:ext cx="257"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5</a:t>
                </a:r>
              </a:p>
            </p:txBody>
          </p:sp>
          <p:sp>
            <p:nvSpPr>
              <p:cNvPr id="18" name="Text Box 17"/>
              <p:cNvSpPr txBox="1">
                <a:spLocks noChangeArrowheads="1"/>
              </p:cNvSpPr>
              <p:nvPr/>
            </p:nvSpPr>
            <p:spPr bwMode="auto">
              <a:xfrm>
                <a:off x="3770" y="2928"/>
                <a:ext cx="257"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dirty="0"/>
                  <a:t>7</a:t>
                </a:r>
              </a:p>
            </p:txBody>
          </p:sp>
          <p:sp>
            <p:nvSpPr>
              <p:cNvPr id="19" name="Line 18"/>
              <p:cNvSpPr>
                <a:spLocks noChangeShapeType="1"/>
              </p:cNvSpPr>
              <p:nvPr/>
            </p:nvSpPr>
            <p:spPr bwMode="auto">
              <a:xfrm>
                <a:off x="3624" y="2918"/>
                <a:ext cx="576"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grpSp>
      </p:grpSp>
      <p:grpSp>
        <p:nvGrpSpPr>
          <p:cNvPr id="20" name="Group 19"/>
          <p:cNvGrpSpPr>
            <a:grpSpLocks/>
          </p:cNvGrpSpPr>
          <p:nvPr/>
        </p:nvGrpSpPr>
        <p:grpSpPr bwMode="auto">
          <a:xfrm>
            <a:off x="6646333" y="4567765"/>
            <a:ext cx="2421467" cy="508000"/>
            <a:chOff x="4710" y="2967"/>
            <a:chExt cx="1716" cy="360"/>
          </a:xfrm>
        </p:grpSpPr>
        <p:sp>
          <p:nvSpPr>
            <p:cNvPr id="21" name="Text Box 20"/>
            <p:cNvSpPr txBox="1">
              <a:spLocks noChangeArrowheads="1"/>
            </p:cNvSpPr>
            <p:nvPr/>
          </p:nvSpPr>
          <p:spPr bwMode="auto">
            <a:xfrm>
              <a:off x="4710" y="2990"/>
              <a:ext cx="263"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489"/>
                <a:t>=</a:t>
              </a:r>
            </a:p>
          </p:txBody>
        </p:sp>
        <p:sp>
          <p:nvSpPr>
            <p:cNvPr id="22" name="Text Box 21"/>
            <p:cNvSpPr txBox="1">
              <a:spLocks noChangeArrowheads="1"/>
            </p:cNvSpPr>
            <p:nvPr/>
          </p:nvSpPr>
          <p:spPr bwMode="auto">
            <a:xfrm>
              <a:off x="5016" y="2967"/>
              <a:ext cx="1410" cy="3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eaLnBrk="1" hangingPunct="1">
                <a:spcBef>
                  <a:spcPct val="50000"/>
                </a:spcBef>
                <a:buClrTx/>
                <a:buSzTx/>
                <a:buFontTx/>
                <a:buNone/>
              </a:pPr>
              <a:r>
                <a:rPr lang="en-US" altLang="en-US" sz="2489">
                  <a:ea typeface="Times New Roman" charset="0"/>
                  <a:cs typeface="Times New Roman" charset="0"/>
                </a:rPr>
                <a:t>0.71  =  71%</a:t>
              </a:r>
            </a:p>
          </p:txBody>
        </p:sp>
      </p:grpSp>
    </p:spTree>
    <p:extLst>
      <p:ext uri="{BB962C8B-B14F-4D97-AF65-F5344CB8AC3E}">
        <p14:creationId xmlns:p14="http://schemas.microsoft.com/office/powerpoint/2010/main" val="3395667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of descriptive epidemiology</a:t>
            </a:r>
          </a:p>
        </p:txBody>
      </p:sp>
      <p:sp>
        <p:nvSpPr>
          <p:cNvPr id="3" name="Content Placeholder 2"/>
          <p:cNvSpPr>
            <a:spLocks noGrp="1"/>
          </p:cNvSpPr>
          <p:nvPr>
            <p:ph idx="1"/>
          </p:nvPr>
        </p:nvSpPr>
        <p:spPr>
          <a:xfrm>
            <a:off x="457200" y="1600200"/>
            <a:ext cx="8531138" cy="4530725"/>
          </a:xfrm>
        </p:spPr>
        <p:txBody>
          <a:bodyPr/>
          <a:lstStyle/>
          <a:p>
            <a:pPr>
              <a:spcBef>
                <a:spcPct val="50000"/>
              </a:spcBef>
            </a:pPr>
            <a:r>
              <a:rPr lang="en-US" altLang="en-US" u="sng" dirty="0"/>
              <a:t>Describes</a:t>
            </a:r>
            <a:r>
              <a:rPr lang="en-US" altLang="en-US" dirty="0"/>
              <a:t> the patterns of disease or health</a:t>
            </a:r>
          </a:p>
          <a:p>
            <a:pPr lvl="1">
              <a:spcBef>
                <a:spcPct val="50000"/>
              </a:spcBef>
            </a:pPr>
            <a:r>
              <a:rPr lang="en-US" altLang="en-US" dirty="0"/>
              <a:t>Who, what, where, when, how does disease occur?</a:t>
            </a:r>
          </a:p>
          <a:p>
            <a:pPr>
              <a:spcBef>
                <a:spcPct val="50000"/>
              </a:spcBef>
            </a:pPr>
            <a:r>
              <a:rPr lang="en-US" altLang="en-US" dirty="0"/>
              <a:t>Provides </a:t>
            </a:r>
            <a:r>
              <a:rPr lang="en-US" altLang="en-US" dirty="0">
                <a:solidFill>
                  <a:srgbClr val="464A44"/>
                </a:solidFill>
              </a:rPr>
              <a:t>data on the burden of a given disease or condition and, thus, is essential for public health programs and planning</a:t>
            </a:r>
          </a:p>
          <a:p>
            <a:pPr>
              <a:spcBef>
                <a:spcPct val="50000"/>
              </a:spcBef>
            </a:pPr>
            <a:r>
              <a:rPr lang="en-US" altLang="en-US" dirty="0"/>
              <a:t>Generates hypotheses for further research</a:t>
            </a:r>
          </a:p>
          <a:p>
            <a:pPr>
              <a:spcBef>
                <a:spcPct val="50000"/>
              </a:spcBef>
            </a:pPr>
            <a:r>
              <a:rPr lang="en-US" altLang="en-US" i="1" dirty="0"/>
              <a:t>Not an analysis of causality</a:t>
            </a:r>
          </a:p>
        </p:txBody>
      </p:sp>
    </p:spTree>
    <p:extLst>
      <p:ext uri="{BB962C8B-B14F-4D97-AF65-F5344CB8AC3E}">
        <p14:creationId xmlns:p14="http://schemas.microsoft.com/office/powerpoint/2010/main" val="15064631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a:t>
            </a:r>
          </a:p>
        </p:txBody>
      </p:sp>
      <p:sp>
        <p:nvSpPr>
          <p:cNvPr id="3" name="Content Placeholder 2"/>
          <p:cNvSpPr>
            <a:spLocks noGrp="1"/>
          </p:cNvSpPr>
          <p:nvPr>
            <p:ph idx="1"/>
          </p:nvPr>
        </p:nvSpPr>
        <p:spPr>
          <a:xfrm>
            <a:off x="457200" y="1600200"/>
            <a:ext cx="8686800" cy="4530725"/>
          </a:xfrm>
        </p:spPr>
        <p:txBody>
          <a:bodyPr/>
          <a:lstStyle/>
          <a:p>
            <a:pPr>
              <a:spcAft>
                <a:spcPts val="600"/>
              </a:spcAft>
            </a:pPr>
            <a:r>
              <a:rPr lang="en-US" sz="2800" dirty="0"/>
              <a:t>The ratio of the probability of an event occurring to the probability of it not occurring</a:t>
            </a:r>
            <a:endParaRPr lang="en-US" sz="1000" dirty="0"/>
          </a:p>
          <a:p>
            <a:pPr>
              <a:spcAft>
                <a:spcPts val="600"/>
              </a:spcAft>
            </a:pPr>
            <a:r>
              <a:rPr lang="en-US" sz="2800" dirty="0"/>
              <a:t>Mathematically it reduces to a ratio of the number of events divided by the number of non-events</a:t>
            </a:r>
          </a:p>
          <a:p>
            <a:pPr>
              <a:spcAft>
                <a:spcPts val="600"/>
              </a:spcAft>
            </a:pPr>
            <a:r>
              <a:rPr lang="en-US" sz="2800" dirty="0"/>
              <a:t>Or – the ratio of the number of people with an outcome to the number of people without the outcome</a:t>
            </a:r>
          </a:p>
          <a:p>
            <a:pPr marL="0" indent="0" algn="ctr">
              <a:spcAft>
                <a:spcPts val="600"/>
              </a:spcAft>
              <a:buNone/>
            </a:pPr>
            <a:r>
              <a:rPr lang="en-US" sz="2800" i="1" dirty="0"/>
              <a:t>What are the odds of it being the month of June?</a:t>
            </a:r>
          </a:p>
          <a:p>
            <a:pPr marL="0" indent="0">
              <a:spcAft>
                <a:spcPts val="600"/>
              </a:spcAft>
              <a:buNone/>
            </a:pPr>
            <a:r>
              <a:rPr lang="en-US" sz="2000" dirty="0"/>
              <a:t>	Odds  =  </a:t>
            </a:r>
            <a:r>
              <a:rPr lang="en-US" sz="2000" u="sng" dirty="0"/>
              <a:t>Probability of it being June	        </a:t>
            </a:r>
            <a:r>
              <a:rPr lang="en-US" sz="2000" dirty="0"/>
              <a:t>    = </a:t>
            </a:r>
            <a:r>
              <a:rPr lang="en-US" sz="2000" u="sng" dirty="0"/>
              <a:t> (1/12)  </a:t>
            </a:r>
            <a:r>
              <a:rPr lang="en-US" sz="2000" dirty="0"/>
              <a:t>    = </a:t>
            </a:r>
            <a:r>
              <a:rPr lang="en-US" sz="2000" u="sng" dirty="0"/>
              <a:t> 1</a:t>
            </a:r>
          </a:p>
          <a:p>
            <a:pPr marL="0" indent="0">
              <a:spcAft>
                <a:spcPts val="600"/>
              </a:spcAft>
              <a:buNone/>
            </a:pPr>
            <a:r>
              <a:rPr lang="en-US" sz="2000" dirty="0"/>
              <a:t>            	                Probability of it not being June        (11/12)        11</a:t>
            </a:r>
          </a:p>
        </p:txBody>
      </p:sp>
    </p:spTree>
    <p:extLst>
      <p:ext uri="{BB962C8B-B14F-4D97-AF65-F5344CB8AC3E}">
        <p14:creationId xmlns:p14="http://schemas.microsoft.com/office/powerpoint/2010/main" val="7118648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example</a:t>
            </a:r>
          </a:p>
        </p:txBody>
      </p:sp>
      <p:sp>
        <p:nvSpPr>
          <p:cNvPr id="3" name="Content Placeholder 2"/>
          <p:cNvSpPr>
            <a:spLocks noGrp="1"/>
          </p:cNvSpPr>
          <p:nvPr>
            <p:ph idx="1"/>
          </p:nvPr>
        </p:nvSpPr>
        <p:spPr/>
        <p:txBody>
          <a:bodyPr/>
          <a:lstStyle/>
          <a:p>
            <a:r>
              <a:rPr lang="en-US" dirty="0"/>
              <a:t>What are the odds of the outcome?</a:t>
            </a:r>
          </a:p>
        </p:txBody>
      </p:sp>
      <p:grpSp>
        <p:nvGrpSpPr>
          <p:cNvPr id="6" name="Group 5"/>
          <p:cNvGrpSpPr/>
          <p:nvPr/>
        </p:nvGrpSpPr>
        <p:grpSpPr>
          <a:xfrm>
            <a:off x="457200" y="2834196"/>
            <a:ext cx="3789501" cy="3296729"/>
            <a:chOff x="1780926" y="3514725"/>
            <a:chExt cx="3629025" cy="3228975"/>
          </a:xfrm>
        </p:grpSpPr>
        <p:sp>
          <p:nvSpPr>
            <p:cNvPr id="7" name="Oval 6"/>
            <p:cNvSpPr/>
            <p:nvPr/>
          </p:nvSpPr>
          <p:spPr bwMode="auto">
            <a:xfrm>
              <a:off x="1780926" y="3514725"/>
              <a:ext cx="3629025" cy="3228975"/>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nvGrpSpPr>
            <p:cNvPr id="8" name="Group 7"/>
            <p:cNvGrpSpPr/>
            <p:nvPr/>
          </p:nvGrpSpPr>
          <p:grpSpPr>
            <a:xfrm>
              <a:off x="2095608" y="3763722"/>
              <a:ext cx="2577702" cy="2466659"/>
              <a:chOff x="2095608" y="3763722"/>
              <a:chExt cx="2577702" cy="2466659"/>
            </a:xfrm>
          </p:grpSpPr>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82972" y="5092901"/>
                <a:ext cx="731520" cy="73152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30519" y="5289440"/>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95608" y="4472462"/>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0303" y="3938053"/>
                <a:ext cx="731520" cy="73152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94101" y="3763722"/>
                <a:ext cx="731520" cy="73152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1790" y="5498861"/>
                <a:ext cx="731520" cy="73152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95949" y="4312530"/>
                <a:ext cx="731520" cy="731520"/>
              </a:xfrm>
              <a:prstGeom prst="rect">
                <a:avLst/>
              </a:prstGeom>
            </p:spPr>
          </p:pic>
        </p:grpSp>
      </p:grpSp>
      <p:pic>
        <p:nvPicPr>
          <p:cNvPr id="20" name="Picture 19"/>
          <p:cNvPicPr>
            <a:picLocks noChangeAspect="1"/>
          </p:cNvPicPr>
          <p:nvPr/>
        </p:nvPicPr>
        <p:blipFill>
          <a:blip r:embed="rId4"/>
          <a:stretch>
            <a:fillRect/>
          </a:stretch>
        </p:blipFill>
        <p:spPr>
          <a:xfrm flipH="1">
            <a:off x="3295481" y="4146431"/>
            <a:ext cx="364008" cy="598111"/>
          </a:xfrm>
          <a:prstGeom prst="rect">
            <a:avLst/>
          </a:prstGeom>
        </p:spPr>
      </p:pic>
      <p:pic>
        <p:nvPicPr>
          <p:cNvPr id="21" name="Picture 20"/>
          <p:cNvPicPr>
            <a:picLocks noChangeAspect="1"/>
          </p:cNvPicPr>
          <p:nvPr/>
        </p:nvPicPr>
        <p:blipFill>
          <a:blip r:embed="rId4"/>
          <a:stretch>
            <a:fillRect/>
          </a:stretch>
        </p:blipFill>
        <p:spPr>
          <a:xfrm flipH="1">
            <a:off x="1662391" y="4096556"/>
            <a:ext cx="364008" cy="598111"/>
          </a:xfrm>
          <a:prstGeom prst="rect">
            <a:avLst/>
          </a:prstGeom>
        </p:spPr>
      </p:pic>
      <p:pic>
        <p:nvPicPr>
          <p:cNvPr id="22" name="Picture 21"/>
          <p:cNvPicPr>
            <a:picLocks noChangeAspect="1"/>
          </p:cNvPicPr>
          <p:nvPr/>
        </p:nvPicPr>
        <p:blipFill>
          <a:blip r:embed="rId4"/>
          <a:stretch>
            <a:fillRect/>
          </a:stretch>
        </p:blipFill>
        <p:spPr>
          <a:xfrm flipH="1">
            <a:off x="1794964" y="5008724"/>
            <a:ext cx="364008" cy="598111"/>
          </a:xfrm>
          <a:prstGeom prst="rect">
            <a:avLst/>
          </a:prstGeom>
        </p:spPr>
      </p:pic>
    </p:spTree>
    <p:extLst>
      <p:ext uri="{BB962C8B-B14F-4D97-AF65-F5344CB8AC3E}">
        <p14:creationId xmlns:p14="http://schemas.microsoft.com/office/powerpoint/2010/main" val="30188111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Odds example </a:t>
            </a:r>
            <a:r>
              <a:rPr lang="en-US" sz="3000" dirty="0"/>
              <a:t>(2)</a:t>
            </a:r>
          </a:p>
        </p:txBody>
      </p:sp>
      <p:sp>
        <p:nvSpPr>
          <p:cNvPr id="3" name="Content Placeholder 2"/>
          <p:cNvSpPr>
            <a:spLocks noGrp="1"/>
          </p:cNvSpPr>
          <p:nvPr>
            <p:ph idx="1"/>
          </p:nvPr>
        </p:nvSpPr>
        <p:spPr/>
        <p:txBody>
          <a:bodyPr/>
          <a:lstStyle/>
          <a:p>
            <a:r>
              <a:rPr lang="en-US" dirty="0"/>
              <a:t>What are the odds of the outcome?</a:t>
            </a:r>
          </a:p>
        </p:txBody>
      </p:sp>
      <p:grpSp>
        <p:nvGrpSpPr>
          <p:cNvPr id="6" name="Group 5"/>
          <p:cNvGrpSpPr/>
          <p:nvPr/>
        </p:nvGrpSpPr>
        <p:grpSpPr>
          <a:xfrm>
            <a:off x="457200" y="2834196"/>
            <a:ext cx="3789501" cy="3296729"/>
            <a:chOff x="1780926" y="3514725"/>
            <a:chExt cx="3629025" cy="3228975"/>
          </a:xfrm>
        </p:grpSpPr>
        <p:sp>
          <p:nvSpPr>
            <p:cNvPr id="7" name="Oval 6"/>
            <p:cNvSpPr/>
            <p:nvPr/>
          </p:nvSpPr>
          <p:spPr bwMode="auto">
            <a:xfrm>
              <a:off x="1780926" y="3514725"/>
              <a:ext cx="3629025" cy="3228975"/>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nvGrpSpPr>
            <p:cNvPr id="8" name="Group 7"/>
            <p:cNvGrpSpPr/>
            <p:nvPr/>
          </p:nvGrpSpPr>
          <p:grpSpPr>
            <a:xfrm>
              <a:off x="2095608" y="3763722"/>
              <a:ext cx="2577702" cy="2466659"/>
              <a:chOff x="2095608" y="3763722"/>
              <a:chExt cx="2577702" cy="2466659"/>
            </a:xfrm>
          </p:grpSpPr>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82972" y="5092901"/>
                <a:ext cx="731520" cy="73152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30519" y="5289440"/>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95608" y="4472462"/>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0303" y="3938053"/>
                <a:ext cx="731520" cy="731520"/>
              </a:xfrm>
              <a:prstGeom prst="rect">
                <a:avLst/>
              </a:prstGeom>
            </p:spPr>
          </p:pic>
          <p:pic>
            <p:nvPicPr>
              <p:cNvPr id="14" name="Picture 1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94101" y="3763722"/>
                <a:ext cx="731520" cy="731520"/>
              </a:xfrm>
              <a:prstGeom prst="rect">
                <a:avLst/>
              </a:prstGeom>
            </p:spPr>
          </p:pic>
          <p:pic>
            <p:nvPicPr>
              <p:cNvPr id="15" name="Picture 14"/>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1790" y="5498861"/>
                <a:ext cx="731520" cy="731520"/>
              </a:xfrm>
              <a:prstGeom prst="rect">
                <a:avLst/>
              </a:prstGeom>
            </p:spPr>
          </p:pic>
          <p:pic>
            <p:nvPicPr>
              <p:cNvPr id="16" name="Picture 1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95949" y="4312530"/>
                <a:ext cx="731520" cy="731520"/>
              </a:xfrm>
              <a:prstGeom prst="rect">
                <a:avLst/>
              </a:prstGeom>
            </p:spPr>
          </p:pic>
        </p:grpSp>
      </p:grpSp>
      <p:grpSp>
        <p:nvGrpSpPr>
          <p:cNvPr id="61" name="Group 60"/>
          <p:cNvGrpSpPr/>
          <p:nvPr/>
        </p:nvGrpSpPr>
        <p:grpSpPr>
          <a:xfrm>
            <a:off x="4815127" y="2196865"/>
            <a:ext cx="3909013" cy="1118886"/>
            <a:chOff x="4610553" y="3282888"/>
            <a:chExt cx="4337771" cy="1260996"/>
          </a:xfrm>
        </p:grpSpPr>
        <p:grpSp>
          <p:nvGrpSpPr>
            <p:cNvPr id="44" name="Group 43"/>
            <p:cNvGrpSpPr/>
            <p:nvPr/>
          </p:nvGrpSpPr>
          <p:grpSpPr>
            <a:xfrm>
              <a:off x="4610553" y="4030617"/>
              <a:ext cx="1852560" cy="508765"/>
              <a:chOff x="5896159" y="2756949"/>
              <a:chExt cx="1852560" cy="508765"/>
            </a:xfrm>
          </p:grpSpPr>
          <p:pic>
            <p:nvPicPr>
              <p:cNvPr id="21" name="Picture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896159" y="2764969"/>
                <a:ext cx="510126" cy="497114"/>
              </a:xfrm>
              <a:prstGeom prst="rect">
                <a:avLst/>
              </a:prstGeom>
            </p:spPr>
          </p:pic>
          <p:pic>
            <p:nvPicPr>
              <p:cNvPr id="24" name="Picture 23"/>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116266" y="2764969"/>
                <a:ext cx="510126" cy="497114"/>
              </a:xfrm>
              <a:prstGeom prst="rect">
                <a:avLst/>
              </a:prstGeom>
            </p:spPr>
          </p:pic>
          <p:pic>
            <p:nvPicPr>
              <p:cNvPr id="25" name="Picture 2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36334" y="2764969"/>
                <a:ext cx="510126" cy="497114"/>
              </a:xfrm>
              <a:prstGeom prst="rect">
                <a:avLst/>
              </a:prstGeom>
            </p:spPr>
          </p:pic>
          <p:pic>
            <p:nvPicPr>
              <p:cNvPr id="26" name="Picture 25"/>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556480" y="2764969"/>
                <a:ext cx="510126" cy="497114"/>
              </a:xfrm>
              <a:prstGeom prst="rect">
                <a:avLst/>
              </a:prstGeom>
            </p:spPr>
          </p:pic>
          <p:pic>
            <p:nvPicPr>
              <p:cNvPr id="27" name="Picture 26"/>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018486" y="2764098"/>
                <a:ext cx="510126" cy="497114"/>
              </a:xfrm>
              <a:prstGeom prst="rect">
                <a:avLst/>
              </a:prstGeom>
            </p:spPr>
          </p:pic>
          <p:pic>
            <p:nvPicPr>
              <p:cNvPr id="28" name="Picture 27"/>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88239" y="2756949"/>
                <a:ext cx="510126" cy="497114"/>
              </a:xfrm>
              <a:prstGeom prst="rect">
                <a:avLst/>
              </a:prstGeom>
            </p:spPr>
          </p:pic>
          <p:pic>
            <p:nvPicPr>
              <p:cNvPr id="29" name="Picture 28"/>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7238593" y="2768600"/>
                <a:ext cx="510126" cy="497114"/>
              </a:xfrm>
              <a:prstGeom prst="rect">
                <a:avLst/>
              </a:prstGeom>
            </p:spPr>
          </p:pic>
        </p:grpSp>
        <p:grpSp>
          <p:nvGrpSpPr>
            <p:cNvPr id="4" name="Group 3"/>
            <p:cNvGrpSpPr/>
            <p:nvPr/>
          </p:nvGrpSpPr>
          <p:grpSpPr>
            <a:xfrm>
              <a:off x="7157213" y="4035119"/>
              <a:ext cx="1791111" cy="508765"/>
              <a:chOff x="6048559" y="3352087"/>
              <a:chExt cx="1852560" cy="508765"/>
            </a:xfrm>
          </p:grpSpPr>
          <p:pic>
            <p:nvPicPr>
              <p:cNvPr id="31" name="Picture 30"/>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48559" y="3360107"/>
                <a:ext cx="510126" cy="497114"/>
              </a:xfrm>
              <a:prstGeom prst="rect">
                <a:avLst/>
              </a:prstGeom>
            </p:spPr>
          </p:pic>
          <p:pic>
            <p:nvPicPr>
              <p:cNvPr id="34" name="Picture 3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8666" y="3360107"/>
                <a:ext cx="510126" cy="497114"/>
              </a:xfrm>
              <a:prstGeom prst="rect">
                <a:avLst/>
              </a:prstGeom>
            </p:spPr>
          </p:pic>
          <p:pic>
            <p:nvPicPr>
              <p:cNvPr id="35" name="Picture 3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88734" y="3360107"/>
                <a:ext cx="510126" cy="497114"/>
              </a:xfrm>
              <a:prstGeom prst="rect">
                <a:avLst/>
              </a:prstGeom>
            </p:spPr>
          </p:pic>
          <p:pic>
            <p:nvPicPr>
              <p:cNvPr id="36" name="Picture 3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08880" y="3360107"/>
                <a:ext cx="510126" cy="497114"/>
              </a:xfrm>
              <a:prstGeom prst="rect">
                <a:avLst/>
              </a:prstGeom>
            </p:spPr>
          </p:pic>
          <p:pic>
            <p:nvPicPr>
              <p:cNvPr id="37" name="Picture 3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170886" y="3359236"/>
                <a:ext cx="510126" cy="497114"/>
              </a:xfrm>
              <a:prstGeom prst="rect">
                <a:avLst/>
              </a:prstGeom>
            </p:spPr>
          </p:pic>
          <p:pic>
            <p:nvPicPr>
              <p:cNvPr id="38" name="Picture 3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0639" y="3352087"/>
                <a:ext cx="510126" cy="497114"/>
              </a:xfrm>
              <a:prstGeom prst="rect">
                <a:avLst/>
              </a:prstGeom>
            </p:spPr>
          </p:pic>
          <p:pic>
            <p:nvPicPr>
              <p:cNvPr id="39" name="Picture 3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0993" y="3363738"/>
                <a:ext cx="510126" cy="497114"/>
              </a:xfrm>
              <a:prstGeom prst="rect">
                <a:avLst/>
              </a:prstGeom>
            </p:spPr>
          </p:pic>
        </p:grpSp>
        <p:cxnSp>
          <p:nvCxnSpPr>
            <p:cNvPr id="46" name="Straight Connector 45"/>
            <p:cNvCxnSpPr/>
            <p:nvPr/>
          </p:nvCxnSpPr>
          <p:spPr bwMode="auto">
            <a:xfrm flipH="1">
              <a:off x="6320578" y="3317834"/>
              <a:ext cx="255063" cy="497114"/>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nvGrpSpPr>
            <p:cNvPr id="47" name="Group 46"/>
            <p:cNvGrpSpPr/>
            <p:nvPr/>
          </p:nvGrpSpPr>
          <p:grpSpPr>
            <a:xfrm>
              <a:off x="7089708" y="3282888"/>
              <a:ext cx="1791111" cy="508765"/>
              <a:chOff x="6048559" y="3352087"/>
              <a:chExt cx="1852560" cy="508765"/>
            </a:xfrm>
          </p:grpSpPr>
          <p:pic>
            <p:nvPicPr>
              <p:cNvPr id="49" name="Picture 48"/>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048559" y="3360107"/>
                <a:ext cx="510126" cy="497114"/>
              </a:xfrm>
              <a:prstGeom prst="rect">
                <a:avLst/>
              </a:prstGeom>
            </p:spPr>
          </p:pic>
          <p:pic>
            <p:nvPicPr>
              <p:cNvPr id="52" name="Picture 5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68666" y="3360107"/>
                <a:ext cx="510126" cy="497114"/>
              </a:xfrm>
              <a:prstGeom prst="rect">
                <a:avLst/>
              </a:prstGeom>
            </p:spPr>
          </p:pic>
          <p:pic>
            <p:nvPicPr>
              <p:cNvPr id="53" name="Picture 52"/>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488734" y="3360107"/>
                <a:ext cx="510126" cy="497114"/>
              </a:xfrm>
              <a:prstGeom prst="rect">
                <a:avLst/>
              </a:prstGeom>
            </p:spPr>
          </p:pic>
          <p:pic>
            <p:nvPicPr>
              <p:cNvPr id="54" name="Picture 53"/>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08880" y="3360107"/>
                <a:ext cx="510126" cy="497114"/>
              </a:xfrm>
              <a:prstGeom prst="rect">
                <a:avLst/>
              </a:prstGeom>
            </p:spPr>
          </p:pic>
          <p:pic>
            <p:nvPicPr>
              <p:cNvPr id="55" name="Picture 5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170886" y="3359236"/>
                <a:ext cx="510126" cy="497114"/>
              </a:xfrm>
              <a:prstGeom prst="rect">
                <a:avLst/>
              </a:prstGeom>
            </p:spPr>
          </p:pic>
          <p:pic>
            <p:nvPicPr>
              <p:cNvPr id="56" name="Picture 55"/>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940639" y="3352087"/>
                <a:ext cx="510126" cy="497114"/>
              </a:xfrm>
              <a:prstGeom prst="rect">
                <a:avLst/>
              </a:prstGeom>
            </p:spPr>
          </p:pic>
          <p:pic>
            <p:nvPicPr>
              <p:cNvPr id="57" name="Picture 5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390993" y="3363738"/>
                <a:ext cx="510126" cy="497114"/>
              </a:xfrm>
              <a:prstGeom prst="rect">
                <a:avLst/>
              </a:prstGeom>
            </p:spPr>
          </p:pic>
        </p:grpSp>
        <p:cxnSp>
          <p:nvCxnSpPr>
            <p:cNvPr id="58" name="Straight Connector 57"/>
            <p:cNvCxnSpPr/>
            <p:nvPr/>
          </p:nvCxnSpPr>
          <p:spPr bwMode="auto">
            <a:xfrm flipH="1">
              <a:off x="6320577" y="3991575"/>
              <a:ext cx="255063" cy="497114"/>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60" name="Straight Connector 59"/>
            <p:cNvCxnSpPr/>
            <p:nvPr/>
          </p:nvCxnSpPr>
          <p:spPr bwMode="auto">
            <a:xfrm>
              <a:off x="4830660" y="3863076"/>
              <a:ext cx="3926074" cy="1815"/>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
        <p:nvSpPr>
          <p:cNvPr id="68" name="TextBox 67"/>
          <p:cNvSpPr txBox="1"/>
          <p:nvPr/>
        </p:nvSpPr>
        <p:spPr>
          <a:xfrm>
            <a:off x="4409952" y="3988084"/>
            <a:ext cx="574196" cy="400110"/>
          </a:xfrm>
          <a:prstGeom prst="rect">
            <a:avLst/>
          </a:prstGeom>
          <a:noFill/>
        </p:spPr>
        <p:txBody>
          <a:bodyPr wrap="none" rtlCol="0">
            <a:spAutoFit/>
          </a:bodyPr>
          <a:lstStyle/>
          <a:p>
            <a:r>
              <a:rPr lang="en-US" sz="2000" dirty="0"/>
              <a:t> = </a:t>
            </a:r>
          </a:p>
        </p:txBody>
      </p:sp>
      <p:grpSp>
        <p:nvGrpSpPr>
          <p:cNvPr id="62" name="Group 61"/>
          <p:cNvGrpSpPr/>
          <p:nvPr/>
        </p:nvGrpSpPr>
        <p:grpSpPr>
          <a:xfrm>
            <a:off x="4992191" y="4219168"/>
            <a:ext cx="1668657" cy="562400"/>
            <a:chOff x="5042225" y="5125258"/>
            <a:chExt cx="1852560" cy="649736"/>
          </a:xfrm>
        </p:grpSpPr>
        <p:grpSp>
          <p:nvGrpSpPr>
            <p:cNvPr id="69" name="Group 68"/>
            <p:cNvGrpSpPr/>
            <p:nvPr/>
          </p:nvGrpSpPr>
          <p:grpSpPr>
            <a:xfrm>
              <a:off x="5042225" y="5266229"/>
              <a:ext cx="1852560" cy="508765"/>
              <a:chOff x="5896159" y="2756949"/>
              <a:chExt cx="1852560" cy="508765"/>
            </a:xfrm>
          </p:grpSpPr>
          <p:pic>
            <p:nvPicPr>
              <p:cNvPr id="70" name="Picture 69"/>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896159" y="2764969"/>
                <a:ext cx="510126" cy="497114"/>
              </a:xfrm>
              <a:prstGeom prst="rect">
                <a:avLst/>
              </a:prstGeom>
            </p:spPr>
          </p:pic>
          <p:pic>
            <p:nvPicPr>
              <p:cNvPr id="71" name="Picture 7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116266" y="2764969"/>
                <a:ext cx="510126" cy="497114"/>
              </a:xfrm>
              <a:prstGeom prst="rect">
                <a:avLst/>
              </a:prstGeom>
            </p:spPr>
          </p:pic>
          <p:pic>
            <p:nvPicPr>
              <p:cNvPr id="72" name="Picture 71"/>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336334" y="2764969"/>
                <a:ext cx="510126" cy="497114"/>
              </a:xfrm>
              <a:prstGeom prst="rect">
                <a:avLst/>
              </a:prstGeom>
            </p:spPr>
          </p:pic>
          <p:pic>
            <p:nvPicPr>
              <p:cNvPr id="73" name="Picture 7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56480" y="2764969"/>
                <a:ext cx="510126" cy="497114"/>
              </a:xfrm>
              <a:prstGeom prst="rect">
                <a:avLst/>
              </a:prstGeom>
            </p:spPr>
          </p:pic>
          <p:pic>
            <p:nvPicPr>
              <p:cNvPr id="74" name="Picture 73"/>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018486" y="2764098"/>
                <a:ext cx="510126" cy="497114"/>
              </a:xfrm>
              <a:prstGeom prst="rect">
                <a:avLst/>
              </a:prstGeom>
            </p:spPr>
          </p:pic>
          <p:pic>
            <p:nvPicPr>
              <p:cNvPr id="75" name="Picture 74"/>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88239" y="2756949"/>
                <a:ext cx="510126" cy="497114"/>
              </a:xfrm>
              <a:prstGeom prst="rect">
                <a:avLst/>
              </a:prstGeom>
            </p:spPr>
          </p:pic>
          <p:pic>
            <p:nvPicPr>
              <p:cNvPr id="76" name="Picture 75"/>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7238593" y="2768600"/>
                <a:ext cx="510126" cy="497114"/>
              </a:xfrm>
              <a:prstGeom prst="rect">
                <a:avLst/>
              </a:prstGeom>
            </p:spPr>
          </p:pic>
        </p:grpSp>
        <p:cxnSp>
          <p:nvCxnSpPr>
            <p:cNvPr id="82" name="Straight Connector 81"/>
            <p:cNvCxnSpPr/>
            <p:nvPr/>
          </p:nvCxnSpPr>
          <p:spPr bwMode="auto">
            <a:xfrm flipV="1">
              <a:off x="5092102" y="5125258"/>
              <a:ext cx="1626012" cy="559"/>
            </a:xfrm>
            <a:prstGeom prst="line">
              <a:avLst/>
            </a:prstGeom>
            <a:solidFill>
              <a:schemeClr val="accent1"/>
            </a:solidFill>
            <a:ln w="12700" cap="flat" cmpd="sng" algn="ctr">
              <a:solidFill>
                <a:schemeClr val="tx1"/>
              </a:solidFill>
              <a:prstDash val="solid"/>
              <a:round/>
              <a:headEnd type="none" w="med" len="med"/>
              <a:tailEnd type="none" w="med" len="med"/>
            </a:ln>
            <a:effectLst/>
          </p:spPr>
        </p:cxnSp>
      </p:grpSp>
      <p:sp>
        <p:nvSpPr>
          <p:cNvPr id="59" name="TextBox 58"/>
          <p:cNvSpPr txBox="1"/>
          <p:nvPr/>
        </p:nvSpPr>
        <p:spPr>
          <a:xfrm>
            <a:off x="4572000" y="5107190"/>
            <a:ext cx="2159566" cy="707886"/>
          </a:xfrm>
          <a:prstGeom prst="rect">
            <a:avLst/>
          </a:prstGeom>
          <a:noFill/>
        </p:spPr>
        <p:txBody>
          <a:bodyPr wrap="none" rtlCol="0">
            <a:spAutoFit/>
          </a:bodyPr>
          <a:lstStyle/>
          <a:p>
            <a:r>
              <a:rPr lang="en-US" sz="2000" dirty="0"/>
              <a:t>=  </a:t>
            </a:r>
            <a:r>
              <a:rPr lang="en-US" sz="2000" u="sng" dirty="0"/>
              <a:t>3 </a:t>
            </a:r>
            <a:r>
              <a:rPr lang="en-US" sz="2000" dirty="0"/>
              <a:t>    = 0.43 </a:t>
            </a:r>
          </a:p>
          <a:p>
            <a:r>
              <a:rPr lang="en-US" sz="2000" dirty="0"/>
              <a:t>    7</a:t>
            </a:r>
          </a:p>
        </p:txBody>
      </p:sp>
      <p:sp>
        <p:nvSpPr>
          <p:cNvPr id="85" name="TextBox 84"/>
          <p:cNvSpPr txBox="1"/>
          <p:nvPr/>
        </p:nvSpPr>
        <p:spPr>
          <a:xfrm>
            <a:off x="3800047" y="2480679"/>
            <a:ext cx="1216044" cy="400110"/>
          </a:xfrm>
          <a:prstGeom prst="rect">
            <a:avLst/>
          </a:prstGeom>
          <a:noFill/>
        </p:spPr>
        <p:txBody>
          <a:bodyPr wrap="square" rtlCol="0">
            <a:spAutoFit/>
          </a:bodyPr>
          <a:lstStyle/>
          <a:p>
            <a:r>
              <a:rPr lang="en-US" sz="2000" dirty="0"/>
              <a:t>Odds =</a:t>
            </a:r>
          </a:p>
        </p:txBody>
      </p:sp>
      <p:pic>
        <p:nvPicPr>
          <p:cNvPr id="83" name="Picture 82"/>
          <p:cNvPicPr>
            <a:picLocks noChangeAspect="1"/>
          </p:cNvPicPr>
          <p:nvPr/>
        </p:nvPicPr>
        <p:blipFill>
          <a:blip r:embed="rId7"/>
          <a:stretch>
            <a:fillRect/>
          </a:stretch>
        </p:blipFill>
        <p:spPr>
          <a:xfrm>
            <a:off x="1811987" y="5001224"/>
            <a:ext cx="331652" cy="663302"/>
          </a:xfrm>
          <a:prstGeom prst="rect">
            <a:avLst/>
          </a:prstGeom>
        </p:spPr>
      </p:pic>
      <p:pic>
        <p:nvPicPr>
          <p:cNvPr id="84" name="Picture 83"/>
          <p:cNvPicPr>
            <a:picLocks noChangeAspect="1"/>
          </p:cNvPicPr>
          <p:nvPr/>
        </p:nvPicPr>
        <p:blipFill>
          <a:blip r:embed="rId7"/>
          <a:stretch>
            <a:fillRect/>
          </a:stretch>
        </p:blipFill>
        <p:spPr>
          <a:xfrm>
            <a:off x="3310106" y="4158671"/>
            <a:ext cx="331652" cy="663302"/>
          </a:xfrm>
          <a:prstGeom prst="rect">
            <a:avLst/>
          </a:prstGeom>
        </p:spPr>
      </p:pic>
      <p:pic>
        <p:nvPicPr>
          <p:cNvPr id="86" name="Picture 85"/>
          <p:cNvPicPr>
            <a:picLocks noChangeAspect="1"/>
          </p:cNvPicPr>
          <p:nvPr/>
        </p:nvPicPr>
        <p:blipFill>
          <a:blip r:embed="rId7"/>
          <a:stretch>
            <a:fillRect/>
          </a:stretch>
        </p:blipFill>
        <p:spPr>
          <a:xfrm>
            <a:off x="1640439" y="3982848"/>
            <a:ext cx="331652" cy="663302"/>
          </a:xfrm>
          <a:prstGeom prst="rect">
            <a:avLst/>
          </a:prstGeom>
        </p:spPr>
      </p:pic>
      <p:grpSp>
        <p:nvGrpSpPr>
          <p:cNvPr id="90" name="Group 89"/>
          <p:cNvGrpSpPr/>
          <p:nvPr/>
        </p:nvGrpSpPr>
        <p:grpSpPr>
          <a:xfrm>
            <a:off x="5424166" y="3740636"/>
            <a:ext cx="654023" cy="433779"/>
            <a:chOff x="7189944" y="4388194"/>
            <a:chExt cx="654023" cy="433779"/>
          </a:xfrm>
        </p:grpSpPr>
        <p:pic>
          <p:nvPicPr>
            <p:cNvPr id="91" name="Picture 90"/>
            <p:cNvPicPr>
              <a:picLocks noChangeAspect="1"/>
            </p:cNvPicPr>
            <p:nvPr/>
          </p:nvPicPr>
          <p:blipFill>
            <a:blip r:embed="rId7"/>
            <a:stretch>
              <a:fillRect/>
            </a:stretch>
          </p:blipFill>
          <p:spPr>
            <a:xfrm>
              <a:off x="7189944" y="4388194"/>
              <a:ext cx="216890" cy="433779"/>
            </a:xfrm>
            <a:prstGeom prst="rect">
              <a:avLst/>
            </a:prstGeom>
          </p:spPr>
        </p:pic>
        <p:pic>
          <p:nvPicPr>
            <p:cNvPr id="92" name="Picture 91"/>
            <p:cNvPicPr>
              <a:picLocks noChangeAspect="1"/>
            </p:cNvPicPr>
            <p:nvPr/>
          </p:nvPicPr>
          <p:blipFill>
            <a:blip r:embed="rId7"/>
            <a:stretch>
              <a:fillRect/>
            </a:stretch>
          </p:blipFill>
          <p:spPr>
            <a:xfrm flipH="1">
              <a:off x="7413231" y="4388194"/>
              <a:ext cx="215353" cy="430705"/>
            </a:xfrm>
            <a:prstGeom prst="rect">
              <a:avLst/>
            </a:prstGeom>
          </p:spPr>
        </p:pic>
        <p:pic>
          <p:nvPicPr>
            <p:cNvPr id="93" name="Picture 92"/>
            <p:cNvPicPr>
              <a:picLocks noChangeAspect="1"/>
            </p:cNvPicPr>
            <p:nvPr/>
          </p:nvPicPr>
          <p:blipFill>
            <a:blip r:embed="rId7"/>
            <a:stretch>
              <a:fillRect/>
            </a:stretch>
          </p:blipFill>
          <p:spPr>
            <a:xfrm>
              <a:off x="7627077" y="4388194"/>
              <a:ext cx="216890" cy="433779"/>
            </a:xfrm>
            <a:prstGeom prst="rect">
              <a:avLst/>
            </a:prstGeom>
          </p:spPr>
        </p:pic>
      </p:grpSp>
      <p:grpSp>
        <p:nvGrpSpPr>
          <p:cNvPr id="94" name="Group 93"/>
          <p:cNvGrpSpPr/>
          <p:nvPr/>
        </p:nvGrpSpPr>
        <p:grpSpPr>
          <a:xfrm>
            <a:off x="5668583" y="2227873"/>
            <a:ext cx="532779" cy="385619"/>
            <a:chOff x="7189944" y="4388194"/>
            <a:chExt cx="654023" cy="433779"/>
          </a:xfrm>
        </p:grpSpPr>
        <p:pic>
          <p:nvPicPr>
            <p:cNvPr id="95" name="Picture 94"/>
            <p:cNvPicPr>
              <a:picLocks noChangeAspect="1"/>
            </p:cNvPicPr>
            <p:nvPr/>
          </p:nvPicPr>
          <p:blipFill>
            <a:blip r:embed="rId7"/>
            <a:stretch>
              <a:fillRect/>
            </a:stretch>
          </p:blipFill>
          <p:spPr>
            <a:xfrm>
              <a:off x="7189944" y="4388194"/>
              <a:ext cx="216890" cy="433779"/>
            </a:xfrm>
            <a:prstGeom prst="rect">
              <a:avLst/>
            </a:prstGeom>
          </p:spPr>
        </p:pic>
        <p:pic>
          <p:nvPicPr>
            <p:cNvPr id="96" name="Picture 95"/>
            <p:cNvPicPr>
              <a:picLocks noChangeAspect="1"/>
            </p:cNvPicPr>
            <p:nvPr/>
          </p:nvPicPr>
          <p:blipFill>
            <a:blip r:embed="rId7"/>
            <a:stretch>
              <a:fillRect/>
            </a:stretch>
          </p:blipFill>
          <p:spPr>
            <a:xfrm flipH="1">
              <a:off x="7413231" y="4388194"/>
              <a:ext cx="215353" cy="430705"/>
            </a:xfrm>
            <a:prstGeom prst="rect">
              <a:avLst/>
            </a:prstGeom>
          </p:spPr>
        </p:pic>
        <p:pic>
          <p:nvPicPr>
            <p:cNvPr id="97" name="Picture 96"/>
            <p:cNvPicPr>
              <a:picLocks noChangeAspect="1"/>
            </p:cNvPicPr>
            <p:nvPr/>
          </p:nvPicPr>
          <p:blipFill>
            <a:blip r:embed="rId7"/>
            <a:stretch>
              <a:fillRect/>
            </a:stretch>
          </p:blipFill>
          <p:spPr>
            <a:xfrm>
              <a:off x="7627077" y="4388194"/>
              <a:ext cx="216890" cy="433779"/>
            </a:xfrm>
            <a:prstGeom prst="rect">
              <a:avLst/>
            </a:prstGeom>
          </p:spPr>
        </p:pic>
      </p:grpSp>
      <p:grpSp>
        <p:nvGrpSpPr>
          <p:cNvPr id="98" name="Group 97"/>
          <p:cNvGrpSpPr/>
          <p:nvPr/>
        </p:nvGrpSpPr>
        <p:grpSpPr>
          <a:xfrm>
            <a:off x="6653480" y="2207203"/>
            <a:ext cx="532779" cy="385619"/>
            <a:chOff x="7189944" y="4388194"/>
            <a:chExt cx="654023" cy="433779"/>
          </a:xfrm>
        </p:grpSpPr>
        <p:pic>
          <p:nvPicPr>
            <p:cNvPr id="99" name="Picture 98"/>
            <p:cNvPicPr>
              <a:picLocks noChangeAspect="1"/>
            </p:cNvPicPr>
            <p:nvPr/>
          </p:nvPicPr>
          <p:blipFill>
            <a:blip r:embed="rId7"/>
            <a:stretch>
              <a:fillRect/>
            </a:stretch>
          </p:blipFill>
          <p:spPr>
            <a:xfrm>
              <a:off x="7189944" y="4388194"/>
              <a:ext cx="216890" cy="433779"/>
            </a:xfrm>
            <a:prstGeom prst="rect">
              <a:avLst/>
            </a:prstGeom>
          </p:spPr>
        </p:pic>
        <p:pic>
          <p:nvPicPr>
            <p:cNvPr id="100" name="Picture 99"/>
            <p:cNvPicPr>
              <a:picLocks noChangeAspect="1"/>
            </p:cNvPicPr>
            <p:nvPr/>
          </p:nvPicPr>
          <p:blipFill>
            <a:blip r:embed="rId7"/>
            <a:stretch>
              <a:fillRect/>
            </a:stretch>
          </p:blipFill>
          <p:spPr>
            <a:xfrm flipH="1">
              <a:off x="7413231" y="4388194"/>
              <a:ext cx="215353" cy="430705"/>
            </a:xfrm>
            <a:prstGeom prst="rect">
              <a:avLst/>
            </a:prstGeom>
          </p:spPr>
        </p:pic>
        <p:pic>
          <p:nvPicPr>
            <p:cNvPr id="101" name="Picture 100"/>
            <p:cNvPicPr>
              <a:picLocks noChangeAspect="1"/>
            </p:cNvPicPr>
            <p:nvPr/>
          </p:nvPicPr>
          <p:blipFill>
            <a:blip r:embed="rId7"/>
            <a:stretch>
              <a:fillRect/>
            </a:stretch>
          </p:blipFill>
          <p:spPr>
            <a:xfrm>
              <a:off x="7627077" y="4388194"/>
              <a:ext cx="216890" cy="433779"/>
            </a:xfrm>
            <a:prstGeom prst="rect">
              <a:avLst/>
            </a:prstGeom>
          </p:spPr>
        </p:pic>
      </p:grpSp>
      <p:grpSp>
        <p:nvGrpSpPr>
          <p:cNvPr id="102" name="Group 101"/>
          <p:cNvGrpSpPr/>
          <p:nvPr/>
        </p:nvGrpSpPr>
        <p:grpSpPr>
          <a:xfrm>
            <a:off x="6708228" y="2874660"/>
            <a:ext cx="532779" cy="385619"/>
            <a:chOff x="7189944" y="4388194"/>
            <a:chExt cx="654023" cy="433779"/>
          </a:xfrm>
        </p:grpSpPr>
        <p:pic>
          <p:nvPicPr>
            <p:cNvPr id="103" name="Picture 102"/>
            <p:cNvPicPr>
              <a:picLocks noChangeAspect="1"/>
            </p:cNvPicPr>
            <p:nvPr/>
          </p:nvPicPr>
          <p:blipFill>
            <a:blip r:embed="rId7"/>
            <a:stretch>
              <a:fillRect/>
            </a:stretch>
          </p:blipFill>
          <p:spPr>
            <a:xfrm>
              <a:off x="7189944" y="4388194"/>
              <a:ext cx="216890" cy="433779"/>
            </a:xfrm>
            <a:prstGeom prst="rect">
              <a:avLst/>
            </a:prstGeom>
          </p:spPr>
        </p:pic>
        <p:pic>
          <p:nvPicPr>
            <p:cNvPr id="104" name="Picture 103"/>
            <p:cNvPicPr>
              <a:picLocks noChangeAspect="1"/>
            </p:cNvPicPr>
            <p:nvPr/>
          </p:nvPicPr>
          <p:blipFill>
            <a:blip r:embed="rId7"/>
            <a:stretch>
              <a:fillRect/>
            </a:stretch>
          </p:blipFill>
          <p:spPr>
            <a:xfrm flipH="1">
              <a:off x="7413231" y="4388194"/>
              <a:ext cx="215353" cy="430705"/>
            </a:xfrm>
            <a:prstGeom prst="rect">
              <a:avLst/>
            </a:prstGeom>
          </p:spPr>
        </p:pic>
        <p:pic>
          <p:nvPicPr>
            <p:cNvPr id="105" name="Picture 104"/>
            <p:cNvPicPr>
              <a:picLocks noChangeAspect="1"/>
            </p:cNvPicPr>
            <p:nvPr/>
          </p:nvPicPr>
          <p:blipFill>
            <a:blip r:embed="rId7"/>
            <a:stretch>
              <a:fillRect/>
            </a:stretch>
          </p:blipFill>
          <p:spPr>
            <a:xfrm>
              <a:off x="7627077" y="4388194"/>
              <a:ext cx="216890" cy="433779"/>
            </a:xfrm>
            <a:prstGeom prst="rect">
              <a:avLst/>
            </a:prstGeom>
          </p:spPr>
        </p:pic>
      </p:grpSp>
    </p:spTree>
    <p:extLst>
      <p:ext uri="{BB962C8B-B14F-4D97-AF65-F5344CB8AC3E}">
        <p14:creationId xmlns:p14="http://schemas.microsoft.com/office/powerpoint/2010/main" val="27706465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Rate</a:t>
            </a:r>
          </a:p>
        </p:txBody>
      </p:sp>
      <p:sp>
        <p:nvSpPr>
          <p:cNvPr id="3" name="Content Placeholder 2"/>
          <p:cNvSpPr>
            <a:spLocks noGrp="1"/>
          </p:cNvSpPr>
          <p:nvPr>
            <p:ph idx="1"/>
          </p:nvPr>
        </p:nvSpPr>
        <p:spPr>
          <a:xfrm>
            <a:off x="457199" y="1600200"/>
            <a:ext cx="8512629" cy="5072743"/>
          </a:xfrm>
        </p:spPr>
        <p:txBody>
          <a:bodyPr/>
          <a:lstStyle/>
          <a:p>
            <a:r>
              <a:rPr lang="en-US" dirty="0"/>
              <a:t>The number of events to arise from a specified population during a specified amount of time</a:t>
            </a:r>
          </a:p>
          <a:p>
            <a:endParaRPr lang="en-US" sz="1000" dirty="0"/>
          </a:p>
          <a:p>
            <a:r>
              <a:rPr lang="en-US" dirty="0"/>
              <a:t>Measures how </a:t>
            </a:r>
            <a:r>
              <a:rPr lang="en-US" u="sng" dirty="0"/>
              <a:t>frequently</a:t>
            </a:r>
            <a:r>
              <a:rPr lang="en-US" dirty="0"/>
              <a:t> an event occurs over time</a:t>
            </a:r>
          </a:p>
          <a:p>
            <a:pPr marL="800100" lvl="2" indent="0">
              <a:buNone/>
            </a:pPr>
            <a:r>
              <a:rPr lang="en-US" sz="2800" dirty="0"/>
              <a:t>Numerator = number of events observed</a:t>
            </a:r>
          </a:p>
          <a:p>
            <a:pPr marL="800100" lvl="2" indent="0">
              <a:buNone/>
            </a:pPr>
            <a:r>
              <a:rPr lang="en-US" sz="2800" dirty="0"/>
              <a:t>Denominator = “person-time”</a:t>
            </a:r>
            <a:r>
              <a:rPr lang="en-US" sz="2600" dirty="0"/>
              <a:t> </a:t>
            </a:r>
            <a:r>
              <a:rPr lang="en-US" sz="1800" dirty="0"/>
              <a:t>(population * follow-up time period)</a:t>
            </a:r>
          </a:p>
          <a:p>
            <a:pPr marL="400050" lvl="1" indent="0">
              <a:buNone/>
            </a:pPr>
            <a:endParaRPr lang="en-US" sz="1000" dirty="0"/>
          </a:p>
          <a:p>
            <a:r>
              <a:rPr lang="en-US" dirty="0"/>
              <a:t>Expressed as a </a:t>
            </a:r>
            <a:r>
              <a:rPr lang="en-US" u="sng" dirty="0"/>
              <a:t>number</a:t>
            </a:r>
            <a:r>
              <a:rPr lang="en-US" dirty="0"/>
              <a:t> per </a:t>
            </a:r>
            <a:r>
              <a:rPr lang="en-US" u="sng" dirty="0"/>
              <a:t>unit of person-time</a:t>
            </a:r>
          </a:p>
          <a:p>
            <a:pPr lvl="1"/>
            <a:r>
              <a:rPr lang="en-US" dirty="0"/>
              <a:t>E.g., “150 cases per 100,000 population per year”</a:t>
            </a:r>
          </a:p>
        </p:txBody>
      </p:sp>
    </p:spTree>
    <p:extLst>
      <p:ext uri="{BB962C8B-B14F-4D97-AF65-F5344CB8AC3E}">
        <p14:creationId xmlns:p14="http://schemas.microsoft.com/office/powerpoint/2010/main" val="17439381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Rate example</a:t>
            </a:r>
          </a:p>
        </p:txBody>
      </p:sp>
      <p:sp>
        <p:nvSpPr>
          <p:cNvPr id="3" name="Content Placeholder 2"/>
          <p:cNvSpPr>
            <a:spLocks noGrp="1"/>
          </p:cNvSpPr>
          <p:nvPr>
            <p:ph idx="1"/>
          </p:nvPr>
        </p:nvSpPr>
        <p:spPr/>
        <p:txBody>
          <a:bodyPr/>
          <a:lstStyle/>
          <a:p>
            <a:r>
              <a:rPr lang="en-US" dirty="0"/>
              <a:t>What is the rate of TB in district A in 2016?</a:t>
            </a:r>
          </a:p>
          <a:p>
            <a:pPr lvl="1"/>
            <a:r>
              <a:rPr lang="en-US" dirty="0"/>
              <a:t>Numerator = 137 cases of TB </a:t>
            </a:r>
          </a:p>
          <a:p>
            <a:pPr lvl="1"/>
            <a:r>
              <a:rPr lang="en-US" dirty="0"/>
              <a:t>Denominator = total population of 29,939</a:t>
            </a:r>
          </a:p>
          <a:p>
            <a:pPr marL="457200" lvl="1" indent="0">
              <a:buNone/>
            </a:pPr>
            <a:r>
              <a:rPr lang="en-US" dirty="0"/>
              <a:t>				* time period of 1 year (2016)</a:t>
            </a:r>
          </a:p>
          <a:p>
            <a:pPr marL="457200" lvl="1" indent="0">
              <a:buNone/>
            </a:pPr>
            <a:endParaRPr lang="en-US" dirty="0"/>
          </a:p>
        </p:txBody>
      </p:sp>
      <p:grpSp>
        <p:nvGrpSpPr>
          <p:cNvPr id="4" name="Group 4"/>
          <p:cNvGrpSpPr>
            <a:grpSpLocks/>
          </p:cNvGrpSpPr>
          <p:nvPr/>
        </p:nvGrpSpPr>
        <p:grpSpPr bwMode="auto">
          <a:xfrm>
            <a:off x="401703" y="4038601"/>
            <a:ext cx="2185811" cy="958403"/>
            <a:chOff x="407" y="2918"/>
            <a:chExt cx="1549" cy="667"/>
          </a:xfrm>
        </p:grpSpPr>
        <p:grpSp>
          <p:nvGrpSpPr>
            <p:cNvPr id="5" name="Group 5"/>
            <p:cNvGrpSpPr>
              <a:grpSpLocks/>
            </p:cNvGrpSpPr>
            <p:nvPr/>
          </p:nvGrpSpPr>
          <p:grpSpPr bwMode="auto">
            <a:xfrm>
              <a:off x="1134" y="2918"/>
              <a:ext cx="822" cy="667"/>
              <a:chOff x="1122" y="2894"/>
              <a:chExt cx="822" cy="667"/>
            </a:xfrm>
          </p:grpSpPr>
          <p:sp>
            <p:nvSpPr>
              <p:cNvPr id="9" name="Text Box 6"/>
              <p:cNvSpPr txBox="1">
                <a:spLocks noChangeArrowheads="1"/>
              </p:cNvSpPr>
              <p:nvPr/>
            </p:nvSpPr>
            <p:spPr bwMode="auto">
              <a:xfrm>
                <a:off x="1312" y="2894"/>
                <a:ext cx="455" cy="2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a:t>137</a:t>
                </a:r>
              </a:p>
            </p:txBody>
          </p:sp>
          <p:sp>
            <p:nvSpPr>
              <p:cNvPr id="10" name="Text Box 7"/>
              <p:cNvSpPr txBox="1">
                <a:spLocks noChangeArrowheads="1"/>
              </p:cNvSpPr>
              <p:nvPr/>
            </p:nvSpPr>
            <p:spPr bwMode="auto">
              <a:xfrm>
                <a:off x="1170" y="3268"/>
                <a:ext cx="724" cy="2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a:t>29,939</a:t>
                </a:r>
              </a:p>
            </p:txBody>
          </p:sp>
          <p:sp>
            <p:nvSpPr>
              <p:cNvPr id="11" name="Line 8"/>
              <p:cNvSpPr>
                <a:spLocks noChangeShapeType="1"/>
              </p:cNvSpPr>
              <p:nvPr/>
            </p:nvSpPr>
            <p:spPr bwMode="auto">
              <a:xfrm flipV="1">
                <a:off x="1122" y="3216"/>
                <a:ext cx="822"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grpSp>
        <p:grpSp>
          <p:nvGrpSpPr>
            <p:cNvPr id="6" name="Group 9"/>
            <p:cNvGrpSpPr>
              <a:grpSpLocks/>
            </p:cNvGrpSpPr>
            <p:nvPr/>
          </p:nvGrpSpPr>
          <p:grpSpPr bwMode="auto">
            <a:xfrm>
              <a:off x="407" y="3083"/>
              <a:ext cx="703" cy="309"/>
              <a:chOff x="407" y="3083"/>
              <a:chExt cx="703" cy="309"/>
            </a:xfrm>
          </p:grpSpPr>
          <p:sp>
            <p:nvSpPr>
              <p:cNvPr id="7" name="Text Box 10"/>
              <p:cNvSpPr txBox="1">
                <a:spLocks noChangeArrowheads="1"/>
              </p:cNvSpPr>
              <p:nvPr/>
            </p:nvSpPr>
            <p:spPr bwMode="auto">
              <a:xfrm>
                <a:off x="866" y="3099"/>
                <a:ext cx="244" cy="2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a:t>=</a:t>
                </a:r>
              </a:p>
            </p:txBody>
          </p:sp>
          <p:sp>
            <p:nvSpPr>
              <p:cNvPr id="8" name="Text Box 11"/>
              <p:cNvSpPr txBox="1">
                <a:spLocks noChangeArrowheads="1"/>
              </p:cNvSpPr>
              <p:nvPr/>
            </p:nvSpPr>
            <p:spPr bwMode="auto">
              <a:xfrm>
                <a:off x="407" y="3083"/>
                <a:ext cx="551" cy="29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a:t>Rate</a:t>
                </a:r>
              </a:p>
            </p:txBody>
          </p:sp>
        </p:grpSp>
      </p:grpSp>
      <p:grpSp>
        <p:nvGrpSpPr>
          <p:cNvPr id="12" name="Group 12"/>
          <p:cNvGrpSpPr>
            <a:grpSpLocks/>
          </p:cNvGrpSpPr>
          <p:nvPr/>
        </p:nvGrpSpPr>
        <p:grpSpPr bwMode="auto">
          <a:xfrm>
            <a:off x="2841514" y="4309538"/>
            <a:ext cx="2506133" cy="748752"/>
            <a:chOff x="2026" y="3093"/>
            <a:chExt cx="1750" cy="457"/>
          </a:xfrm>
        </p:grpSpPr>
        <p:sp>
          <p:nvSpPr>
            <p:cNvPr id="13" name="Text Box 13"/>
            <p:cNvSpPr txBox="1">
              <a:spLocks noChangeArrowheads="1"/>
            </p:cNvSpPr>
            <p:nvPr/>
          </p:nvSpPr>
          <p:spPr bwMode="auto">
            <a:xfrm>
              <a:off x="2026" y="3093"/>
              <a:ext cx="241" cy="2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a:t>=</a:t>
              </a:r>
            </a:p>
          </p:txBody>
        </p:sp>
        <p:sp>
          <p:nvSpPr>
            <p:cNvPr id="14" name="Text Box 14"/>
            <p:cNvSpPr txBox="1">
              <a:spLocks noChangeArrowheads="1"/>
            </p:cNvSpPr>
            <p:nvPr/>
          </p:nvSpPr>
          <p:spPr bwMode="auto">
            <a:xfrm>
              <a:off x="2258" y="3095"/>
              <a:ext cx="713" cy="2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a:t>0.0046</a:t>
              </a:r>
            </a:p>
          </p:txBody>
        </p:sp>
        <p:sp>
          <p:nvSpPr>
            <p:cNvPr id="15" name="Text Box 15"/>
            <p:cNvSpPr txBox="1">
              <a:spLocks noChangeArrowheads="1"/>
            </p:cNvSpPr>
            <p:nvPr/>
          </p:nvSpPr>
          <p:spPr bwMode="auto">
            <a:xfrm>
              <a:off x="2912" y="3093"/>
              <a:ext cx="864" cy="4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dirty="0"/>
                <a:t>cases per year</a:t>
              </a:r>
            </a:p>
          </p:txBody>
        </p:sp>
      </p:grpSp>
      <p:grpSp>
        <p:nvGrpSpPr>
          <p:cNvPr id="16" name="Group 16"/>
          <p:cNvGrpSpPr>
            <a:grpSpLocks/>
          </p:cNvGrpSpPr>
          <p:nvPr/>
        </p:nvGrpSpPr>
        <p:grpSpPr bwMode="auto">
          <a:xfrm>
            <a:off x="5397500" y="4275687"/>
            <a:ext cx="3797300" cy="760589"/>
            <a:chOff x="3603" y="3094"/>
            <a:chExt cx="2691" cy="539"/>
          </a:xfrm>
        </p:grpSpPr>
        <p:sp>
          <p:nvSpPr>
            <p:cNvPr id="17" name="Text Box 17"/>
            <p:cNvSpPr txBox="1">
              <a:spLocks noChangeArrowheads="1"/>
            </p:cNvSpPr>
            <p:nvPr/>
          </p:nvSpPr>
          <p:spPr bwMode="auto">
            <a:xfrm>
              <a:off x="3603" y="3094"/>
              <a:ext cx="244" cy="29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dirty="0"/>
                <a:t>=</a:t>
              </a:r>
            </a:p>
          </p:txBody>
        </p:sp>
        <p:sp>
          <p:nvSpPr>
            <p:cNvPr id="18" name="Text Box 18"/>
            <p:cNvSpPr txBox="1">
              <a:spLocks noChangeArrowheads="1"/>
            </p:cNvSpPr>
            <p:nvPr/>
          </p:nvSpPr>
          <p:spPr bwMode="auto">
            <a:xfrm>
              <a:off x="3906" y="3102"/>
              <a:ext cx="2388" cy="5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tx2"/>
                </a:buClr>
                <a:buSzPct val="150000"/>
                <a:buChar char="•"/>
                <a:defRPr sz="3200" b="1">
                  <a:solidFill>
                    <a:schemeClr val="tx1"/>
                  </a:solidFill>
                  <a:latin typeface="Arial" charset="0"/>
                </a:defRPr>
              </a:lvl1pPr>
              <a:lvl2pPr marL="742950" indent="-285750">
                <a:spcBef>
                  <a:spcPct val="20000"/>
                </a:spcBef>
                <a:buChar char="–"/>
                <a:defRPr sz="3200" b="1">
                  <a:solidFill>
                    <a:schemeClr val="tx1"/>
                  </a:solidFill>
                  <a:latin typeface="Arial" charset="0"/>
                </a:defRPr>
              </a:lvl2pPr>
              <a:lvl3pPr marL="1143000" indent="-228600">
                <a:spcBef>
                  <a:spcPct val="20000"/>
                </a:spcBef>
                <a:buClr>
                  <a:schemeClr val="tx2"/>
                </a:buClr>
                <a:buSzPct val="150000"/>
                <a:buChar char="•"/>
                <a:defRPr sz="3200" b="1">
                  <a:solidFill>
                    <a:schemeClr val="tx1"/>
                  </a:solidFill>
                  <a:latin typeface="Arial" charset="0"/>
                </a:defRPr>
              </a:lvl3pPr>
              <a:lvl4pPr marL="1600200" indent="-228600">
                <a:spcBef>
                  <a:spcPct val="20000"/>
                </a:spcBef>
                <a:buChar char="–"/>
                <a:defRPr sz="3200" b="1">
                  <a:solidFill>
                    <a:schemeClr val="tx1"/>
                  </a:solidFill>
                  <a:latin typeface="Arial" charset="0"/>
                </a:defRPr>
              </a:lvl4pPr>
              <a:lvl5pPr marL="2057400" indent="-228600">
                <a:spcBef>
                  <a:spcPct val="20000"/>
                </a:spcBef>
                <a:buChar char="»"/>
                <a:defRPr sz="3200" b="1">
                  <a:solidFill>
                    <a:schemeClr val="tx1"/>
                  </a:solidFill>
                  <a:latin typeface="Arial" charset="0"/>
                </a:defRPr>
              </a:lvl5pPr>
              <a:lvl6pPr marL="2514600" indent="-228600" eaLnBrk="0" fontAlgn="base" hangingPunct="0">
                <a:spcBef>
                  <a:spcPct val="20000"/>
                </a:spcBef>
                <a:spcAft>
                  <a:spcPct val="0"/>
                </a:spcAft>
                <a:buChar char="»"/>
                <a:defRPr sz="3200" b="1">
                  <a:solidFill>
                    <a:schemeClr val="tx1"/>
                  </a:solidFill>
                  <a:latin typeface="Arial" charset="0"/>
                </a:defRPr>
              </a:lvl6pPr>
              <a:lvl7pPr marL="2971800" indent="-228600" eaLnBrk="0" fontAlgn="base" hangingPunct="0">
                <a:spcBef>
                  <a:spcPct val="20000"/>
                </a:spcBef>
                <a:spcAft>
                  <a:spcPct val="0"/>
                </a:spcAft>
                <a:buChar char="»"/>
                <a:defRPr sz="3200" b="1">
                  <a:solidFill>
                    <a:schemeClr val="tx1"/>
                  </a:solidFill>
                  <a:latin typeface="Arial" charset="0"/>
                </a:defRPr>
              </a:lvl7pPr>
              <a:lvl8pPr marL="3429000" indent="-228600" eaLnBrk="0" fontAlgn="base" hangingPunct="0">
                <a:spcBef>
                  <a:spcPct val="20000"/>
                </a:spcBef>
                <a:spcAft>
                  <a:spcPct val="0"/>
                </a:spcAft>
                <a:buChar char="»"/>
                <a:defRPr sz="3200" b="1">
                  <a:solidFill>
                    <a:schemeClr val="tx1"/>
                  </a:solidFill>
                  <a:latin typeface="Arial" charset="0"/>
                </a:defRPr>
              </a:lvl8pPr>
              <a:lvl9pPr marL="3886200" indent="-228600" eaLnBrk="0" fontAlgn="base" hangingPunct="0">
                <a:spcBef>
                  <a:spcPct val="20000"/>
                </a:spcBef>
                <a:spcAft>
                  <a:spcPct val="0"/>
                </a:spcAft>
                <a:buChar char="»"/>
                <a:defRPr sz="3200" b="1">
                  <a:solidFill>
                    <a:schemeClr val="tx1"/>
                  </a:solidFill>
                  <a:latin typeface="Arial" charset="0"/>
                </a:defRPr>
              </a:lvl9pPr>
            </a:lstStyle>
            <a:p>
              <a:pPr>
                <a:spcBef>
                  <a:spcPct val="0"/>
                </a:spcBef>
                <a:buClrTx/>
                <a:buSzTx/>
                <a:buFontTx/>
                <a:buNone/>
              </a:pPr>
              <a:r>
                <a:rPr lang="en-US" altLang="en-US" sz="2133" dirty="0"/>
                <a:t>4.6 per 1,000 population </a:t>
              </a:r>
            </a:p>
            <a:p>
              <a:pPr>
                <a:spcBef>
                  <a:spcPct val="0"/>
                </a:spcBef>
                <a:buClrTx/>
                <a:buSzTx/>
                <a:buFontTx/>
                <a:buNone/>
              </a:pPr>
              <a:r>
                <a:rPr lang="en-US" altLang="en-US" sz="2133" dirty="0"/>
                <a:t>per year</a:t>
              </a:r>
            </a:p>
          </p:txBody>
        </p:sp>
      </p:grpSp>
    </p:spTree>
    <p:extLst>
      <p:ext uri="{BB962C8B-B14F-4D97-AF65-F5344CB8AC3E}">
        <p14:creationId xmlns:p14="http://schemas.microsoft.com/office/powerpoint/2010/main" val="2911691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6789" y="1852347"/>
            <a:ext cx="8229600" cy="1139825"/>
          </a:xfrm>
          <a:solidFill>
            <a:srgbClr val="FF8B16">
              <a:alpha val="41000"/>
            </a:srgbClr>
          </a:solidFill>
        </p:spPr>
        <p:txBody>
          <a:bodyPr/>
          <a:lstStyle/>
          <a:p>
            <a:pPr algn="r"/>
            <a:r>
              <a:rPr lang="en-US" sz="5400" i="1" dirty="0">
                <a:solidFill>
                  <a:srgbClr val="FF6600"/>
                </a:solidFill>
              </a:rPr>
              <a:t>Questions?</a:t>
            </a:r>
          </a:p>
        </p:txBody>
      </p:sp>
      <p:grpSp>
        <p:nvGrpSpPr>
          <p:cNvPr id="4" name="Group 5"/>
          <p:cNvGrpSpPr>
            <a:grpSpLocks/>
          </p:cNvGrpSpPr>
          <p:nvPr/>
        </p:nvGrpSpPr>
        <p:grpSpPr bwMode="auto">
          <a:xfrm>
            <a:off x="466376" y="944116"/>
            <a:ext cx="6144286" cy="4759674"/>
            <a:chOff x="2444" y="2564"/>
            <a:chExt cx="1332" cy="1132"/>
          </a:xfrm>
        </p:grpSpPr>
        <p:sp>
          <p:nvSpPr>
            <p:cNvPr id="5" name="Freeform 6"/>
            <p:cNvSpPr>
              <a:spLocks/>
            </p:cNvSpPr>
            <p:nvPr/>
          </p:nvSpPr>
          <p:spPr bwMode="auto">
            <a:xfrm>
              <a:off x="3203" y="2571"/>
              <a:ext cx="8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en-US" sz="1600"/>
            </a:p>
          </p:txBody>
        </p:sp>
        <p:grpSp>
          <p:nvGrpSpPr>
            <p:cNvPr id="6" name="Group 7"/>
            <p:cNvGrpSpPr>
              <a:grpSpLocks/>
            </p:cNvGrpSpPr>
            <p:nvPr/>
          </p:nvGrpSpPr>
          <p:grpSpPr bwMode="auto">
            <a:xfrm>
              <a:off x="2444" y="2654"/>
              <a:ext cx="1332" cy="1042"/>
              <a:chOff x="2444" y="2654"/>
              <a:chExt cx="1332" cy="1042"/>
            </a:xfrm>
          </p:grpSpPr>
          <p:sp>
            <p:nvSpPr>
              <p:cNvPr id="8" name="Line 8"/>
              <p:cNvSpPr>
                <a:spLocks noChangeShapeType="1"/>
              </p:cNvSpPr>
              <p:nvPr/>
            </p:nvSpPr>
            <p:spPr bwMode="auto">
              <a:xfrm>
                <a:off x="2444" y="3120"/>
                <a:ext cx="1332" cy="0"/>
              </a:xfrm>
              <a:prstGeom prst="line">
                <a:avLst/>
              </a:prstGeom>
              <a:noFill/>
              <a:ln w="50800">
                <a:solidFill>
                  <a:schemeClr val="tx1"/>
                </a:solidFill>
                <a:round/>
                <a:headEnd/>
                <a:tailEnd/>
              </a:ln>
              <a:extLst>
                <a:ext uri="{909E8E84-426E-40dd-AFC4-6F175D3DCCD1}">
                  <a14:hiddenFill xmlns="" xmlns:a14="http://schemas.microsoft.com/office/drawing/2010/main">
                    <a:noFill/>
                  </a14:hiddenFill>
                </a:ext>
              </a:extLst>
            </p:spPr>
            <p:txBody>
              <a:bodyPr/>
              <a:lstStyle/>
              <a:p>
                <a:endParaRPr lang="en-US" sz="1600"/>
              </a:p>
            </p:txBody>
          </p:sp>
          <p:grpSp>
            <p:nvGrpSpPr>
              <p:cNvPr id="9" name="Group 9"/>
              <p:cNvGrpSpPr>
                <a:grpSpLocks/>
              </p:cNvGrpSpPr>
              <p:nvPr/>
            </p:nvGrpSpPr>
            <p:grpSpPr bwMode="auto">
              <a:xfrm>
                <a:off x="2576" y="3188"/>
                <a:ext cx="1065" cy="508"/>
                <a:chOff x="4014" y="2310"/>
                <a:chExt cx="946" cy="508"/>
              </a:xfrm>
            </p:grpSpPr>
            <p:sp>
              <p:nvSpPr>
                <p:cNvPr id="12" name="Freeform 10"/>
                <p:cNvSpPr>
                  <a:spLocks/>
                </p:cNvSpPr>
                <p:nvPr/>
              </p:nvSpPr>
              <p:spPr bwMode="auto">
                <a:xfrm>
                  <a:off x="4014" y="2400"/>
                  <a:ext cx="207"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1" y="1039"/>
                      </a:moveTo>
                      <a:lnTo>
                        <a:pt x="441" y="1578"/>
                      </a:lnTo>
                      <a:lnTo>
                        <a:pt x="443" y="1585"/>
                      </a:lnTo>
                      <a:lnTo>
                        <a:pt x="445" y="1591"/>
                      </a:lnTo>
                      <a:lnTo>
                        <a:pt x="448" y="1597"/>
                      </a:lnTo>
                      <a:lnTo>
                        <a:pt x="450" y="1603"/>
                      </a:lnTo>
                      <a:lnTo>
                        <a:pt x="454" y="1608"/>
                      </a:lnTo>
                      <a:lnTo>
                        <a:pt x="457" y="1614"/>
                      </a:lnTo>
                      <a:lnTo>
                        <a:pt x="462" y="1619"/>
                      </a:lnTo>
                      <a:lnTo>
                        <a:pt x="466" y="1623"/>
                      </a:lnTo>
                      <a:lnTo>
                        <a:pt x="471" y="1628"/>
                      </a:lnTo>
                      <a:lnTo>
                        <a:pt x="477" y="1631"/>
                      </a:lnTo>
                      <a:lnTo>
                        <a:pt x="483" y="1634"/>
                      </a:lnTo>
                      <a:lnTo>
                        <a:pt x="489" y="1636"/>
                      </a:lnTo>
                      <a:lnTo>
                        <a:pt x="494" y="1639"/>
                      </a:lnTo>
                      <a:lnTo>
                        <a:pt x="500" y="1640"/>
                      </a:lnTo>
                      <a:lnTo>
                        <a:pt x="507" y="1641"/>
                      </a:lnTo>
                      <a:lnTo>
                        <a:pt x="513" y="1641"/>
                      </a:lnTo>
                      <a:lnTo>
                        <a:pt x="519" y="1641"/>
                      </a:lnTo>
                      <a:lnTo>
                        <a:pt x="525" y="1640"/>
                      </a:lnTo>
                      <a:lnTo>
                        <a:pt x="531" y="1639"/>
                      </a:lnTo>
                      <a:lnTo>
                        <a:pt x="538" y="1636"/>
                      </a:lnTo>
                      <a:lnTo>
                        <a:pt x="544" y="1634"/>
                      </a:lnTo>
                      <a:lnTo>
                        <a:pt x="549" y="1631"/>
                      </a:lnTo>
                      <a:lnTo>
                        <a:pt x="555" y="1628"/>
                      </a:lnTo>
                      <a:lnTo>
                        <a:pt x="559" y="1623"/>
                      </a:lnTo>
                      <a:lnTo>
                        <a:pt x="564" y="1619"/>
                      </a:lnTo>
                      <a:lnTo>
                        <a:pt x="568" y="1614"/>
                      </a:lnTo>
                      <a:lnTo>
                        <a:pt x="572" y="1608"/>
                      </a:lnTo>
                      <a:lnTo>
                        <a:pt x="575" y="1603"/>
                      </a:lnTo>
                      <a:lnTo>
                        <a:pt x="579" y="1597"/>
                      </a:lnTo>
                      <a:lnTo>
                        <a:pt x="581" y="1591"/>
                      </a:lnTo>
                      <a:lnTo>
                        <a:pt x="583" y="1585"/>
                      </a:lnTo>
                      <a:lnTo>
                        <a:pt x="585" y="1578"/>
                      </a:lnTo>
                      <a:lnTo>
                        <a:pt x="585" y="1039"/>
                      </a:lnTo>
                      <a:lnTo>
                        <a:pt x="737" y="1039"/>
                      </a:lnTo>
                      <a:lnTo>
                        <a:pt x="551" y="381"/>
                      </a:lnTo>
                      <a:lnTo>
                        <a:pt x="590" y="250"/>
                      </a:lnTo>
                      <a:lnTo>
                        <a:pt x="595" y="239"/>
                      </a:lnTo>
                      <a:lnTo>
                        <a:pt x="596" y="236"/>
                      </a:lnTo>
                      <a:lnTo>
                        <a:pt x="601" y="234"/>
                      </a:lnTo>
                      <a:lnTo>
                        <a:pt x="604" y="235"/>
                      </a:lnTo>
                      <a:lnTo>
                        <a:pt x="609" y="237"/>
                      </a:lnTo>
                      <a:lnTo>
                        <a:pt x="613" y="243"/>
                      </a:lnTo>
                      <a:lnTo>
                        <a:pt x="615" y="250"/>
                      </a:lnTo>
                      <a:lnTo>
                        <a:pt x="713" y="735"/>
                      </a:lnTo>
                      <a:lnTo>
                        <a:pt x="715" y="741"/>
                      </a:lnTo>
                      <a:lnTo>
                        <a:pt x="718" y="747"/>
                      </a:lnTo>
                      <a:lnTo>
                        <a:pt x="720" y="751"/>
                      </a:lnTo>
                      <a:lnTo>
                        <a:pt x="722" y="756"/>
                      </a:lnTo>
                      <a:lnTo>
                        <a:pt x="726" y="759"/>
                      </a:lnTo>
                      <a:lnTo>
                        <a:pt x="731" y="763"/>
                      </a:lnTo>
                      <a:lnTo>
                        <a:pt x="735" y="767"/>
                      </a:lnTo>
                      <a:lnTo>
                        <a:pt x="739" y="769"/>
                      </a:lnTo>
                      <a:lnTo>
                        <a:pt x="744" y="773"/>
                      </a:lnTo>
                      <a:lnTo>
                        <a:pt x="749" y="774"/>
                      </a:lnTo>
                      <a:lnTo>
                        <a:pt x="754" y="776"/>
                      </a:lnTo>
                      <a:lnTo>
                        <a:pt x="759" y="777"/>
                      </a:lnTo>
                      <a:lnTo>
                        <a:pt x="765" y="777"/>
                      </a:lnTo>
                      <a:lnTo>
                        <a:pt x="770" y="779"/>
                      </a:lnTo>
                      <a:lnTo>
                        <a:pt x="775" y="777"/>
                      </a:lnTo>
                      <a:lnTo>
                        <a:pt x="780" y="777"/>
                      </a:lnTo>
                      <a:lnTo>
                        <a:pt x="786" y="776"/>
                      </a:lnTo>
                      <a:lnTo>
                        <a:pt x="791" y="774"/>
                      </a:lnTo>
                      <a:lnTo>
                        <a:pt x="795" y="773"/>
                      </a:lnTo>
                      <a:lnTo>
                        <a:pt x="799" y="769"/>
                      </a:lnTo>
                      <a:lnTo>
                        <a:pt x="804" y="767"/>
                      </a:lnTo>
                      <a:lnTo>
                        <a:pt x="809" y="763"/>
                      </a:lnTo>
                      <a:lnTo>
                        <a:pt x="812" y="759"/>
                      </a:lnTo>
                      <a:lnTo>
                        <a:pt x="816" y="756"/>
                      </a:lnTo>
                      <a:lnTo>
                        <a:pt x="820" y="751"/>
                      </a:lnTo>
                      <a:lnTo>
                        <a:pt x="821" y="747"/>
                      </a:lnTo>
                      <a:lnTo>
                        <a:pt x="825" y="741"/>
                      </a:lnTo>
                      <a:lnTo>
                        <a:pt x="827" y="736"/>
                      </a:lnTo>
                      <a:lnTo>
                        <a:pt x="828" y="731"/>
                      </a:lnTo>
                      <a:lnTo>
                        <a:pt x="830" y="726"/>
                      </a:lnTo>
                      <a:lnTo>
                        <a:pt x="830" y="720"/>
                      </a:lnTo>
                      <a:lnTo>
                        <a:pt x="830" y="714"/>
                      </a:lnTo>
                      <a:lnTo>
                        <a:pt x="830" y="709"/>
                      </a:lnTo>
                      <a:lnTo>
                        <a:pt x="828" y="701"/>
                      </a:lnTo>
                      <a:lnTo>
                        <a:pt x="694" y="76"/>
                      </a:lnTo>
                      <a:lnTo>
                        <a:pt x="690" y="61"/>
                      </a:lnTo>
                      <a:lnTo>
                        <a:pt x="684" y="44"/>
                      </a:lnTo>
                      <a:lnTo>
                        <a:pt x="676" y="32"/>
                      </a:lnTo>
                      <a:lnTo>
                        <a:pt x="670" y="22"/>
                      </a:lnTo>
                      <a:lnTo>
                        <a:pt x="662" y="12"/>
                      </a:lnTo>
                      <a:lnTo>
                        <a:pt x="647" y="4"/>
                      </a:lnTo>
                      <a:lnTo>
                        <a:pt x="640" y="1"/>
                      </a:lnTo>
                      <a:lnTo>
                        <a:pt x="626" y="0"/>
                      </a:lnTo>
                      <a:lnTo>
                        <a:pt x="203" y="0"/>
                      </a:lnTo>
                      <a:lnTo>
                        <a:pt x="190" y="3"/>
                      </a:lnTo>
                      <a:lnTo>
                        <a:pt x="182" y="5"/>
                      </a:lnTo>
                      <a:lnTo>
                        <a:pt x="169" y="14"/>
                      </a:lnTo>
                      <a:lnTo>
                        <a:pt x="160" y="23"/>
                      </a:lnTo>
                      <a:lnTo>
                        <a:pt x="153" y="33"/>
                      </a:lnTo>
                      <a:lnTo>
                        <a:pt x="146" y="46"/>
                      </a:lnTo>
                      <a:lnTo>
                        <a:pt x="141" y="62"/>
                      </a:lnTo>
                      <a:lnTo>
                        <a:pt x="136" y="77"/>
                      </a:lnTo>
                      <a:lnTo>
                        <a:pt x="2" y="702"/>
                      </a:lnTo>
                      <a:lnTo>
                        <a:pt x="0" y="711"/>
                      </a:lnTo>
                      <a:lnTo>
                        <a:pt x="0" y="717"/>
                      </a:lnTo>
                      <a:lnTo>
                        <a:pt x="0" y="722"/>
                      </a:lnTo>
                      <a:lnTo>
                        <a:pt x="1" y="728"/>
                      </a:lnTo>
                      <a:lnTo>
                        <a:pt x="2" y="732"/>
                      </a:lnTo>
                      <a:lnTo>
                        <a:pt x="4" y="737"/>
                      </a:lnTo>
                      <a:lnTo>
                        <a:pt x="6" y="742"/>
                      </a:lnTo>
                      <a:lnTo>
                        <a:pt x="8" y="747"/>
                      </a:lnTo>
                      <a:lnTo>
                        <a:pt x="11" y="752"/>
                      </a:lnTo>
                      <a:lnTo>
                        <a:pt x="14" y="757"/>
                      </a:lnTo>
                      <a:lnTo>
                        <a:pt x="17" y="760"/>
                      </a:lnTo>
                      <a:lnTo>
                        <a:pt x="21" y="764"/>
                      </a:lnTo>
                      <a:lnTo>
                        <a:pt x="25" y="768"/>
                      </a:lnTo>
                      <a:lnTo>
                        <a:pt x="30" y="771"/>
                      </a:lnTo>
                      <a:lnTo>
                        <a:pt x="35" y="774"/>
                      </a:lnTo>
                      <a:lnTo>
                        <a:pt x="40" y="775"/>
                      </a:lnTo>
                      <a:lnTo>
                        <a:pt x="45" y="777"/>
                      </a:lnTo>
                      <a:lnTo>
                        <a:pt x="50" y="779"/>
                      </a:lnTo>
                      <a:lnTo>
                        <a:pt x="56" y="780"/>
                      </a:lnTo>
                      <a:lnTo>
                        <a:pt x="61" y="780"/>
                      </a:lnTo>
                      <a:lnTo>
                        <a:pt x="66" y="780"/>
                      </a:lnTo>
                      <a:lnTo>
                        <a:pt x="70" y="779"/>
                      </a:lnTo>
                      <a:lnTo>
                        <a:pt x="77" y="777"/>
                      </a:lnTo>
                      <a:lnTo>
                        <a:pt x="81" y="775"/>
                      </a:lnTo>
                      <a:lnTo>
                        <a:pt x="86" y="774"/>
                      </a:lnTo>
                      <a:lnTo>
                        <a:pt x="90" y="771"/>
                      </a:lnTo>
                      <a:lnTo>
                        <a:pt x="95" y="768"/>
                      </a:lnTo>
                      <a:lnTo>
                        <a:pt x="100" y="764"/>
                      </a:lnTo>
                      <a:lnTo>
                        <a:pt x="103" y="760"/>
                      </a:lnTo>
                      <a:lnTo>
                        <a:pt x="107" y="757"/>
                      </a:lnTo>
                      <a:lnTo>
                        <a:pt x="109" y="752"/>
                      </a:lnTo>
                      <a:lnTo>
                        <a:pt x="113" y="747"/>
                      </a:lnTo>
                      <a:lnTo>
                        <a:pt x="114" y="742"/>
                      </a:lnTo>
                      <a:lnTo>
                        <a:pt x="117" y="736"/>
                      </a:lnTo>
                      <a:lnTo>
                        <a:pt x="214" y="252"/>
                      </a:lnTo>
                      <a:lnTo>
                        <a:pt x="216" y="245"/>
                      </a:lnTo>
                      <a:lnTo>
                        <a:pt x="221" y="239"/>
                      </a:lnTo>
                      <a:lnTo>
                        <a:pt x="225" y="236"/>
                      </a:lnTo>
                      <a:lnTo>
                        <a:pt x="229" y="236"/>
                      </a:lnTo>
                      <a:lnTo>
                        <a:pt x="233" y="237"/>
                      </a:lnTo>
                      <a:lnTo>
                        <a:pt x="236" y="240"/>
                      </a:lnTo>
                      <a:lnTo>
                        <a:pt x="240" y="252"/>
                      </a:lnTo>
                      <a:lnTo>
                        <a:pt x="280" y="382"/>
                      </a:lnTo>
                      <a:lnTo>
                        <a:pt x="95" y="1039"/>
                      </a:lnTo>
                      <a:lnTo>
                        <a:pt x="246" y="1039"/>
                      </a:lnTo>
                      <a:lnTo>
                        <a:pt x="246" y="1579"/>
                      </a:lnTo>
                      <a:lnTo>
                        <a:pt x="247" y="1586"/>
                      </a:lnTo>
                      <a:lnTo>
                        <a:pt x="249" y="1593"/>
                      </a:lnTo>
                      <a:lnTo>
                        <a:pt x="252" y="1599"/>
                      </a:lnTo>
                      <a:lnTo>
                        <a:pt x="254" y="1605"/>
                      </a:lnTo>
                      <a:lnTo>
                        <a:pt x="258" y="1611"/>
                      </a:lnTo>
                      <a:lnTo>
                        <a:pt x="261" y="1616"/>
                      </a:lnTo>
                      <a:lnTo>
                        <a:pt x="265" y="1621"/>
                      </a:lnTo>
                      <a:lnTo>
                        <a:pt x="270" y="1624"/>
                      </a:lnTo>
                      <a:lnTo>
                        <a:pt x="275" y="1629"/>
                      </a:lnTo>
                      <a:lnTo>
                        <a:pt x="281" y="1633"/>
                      </a:lnTo>
                      <a:lnTo>
                        <a:pt x="287" y="1635"/>
                      </a:lnTo>
                      <a:lnTo>
                        <a:pt x="292" y="1638"/>
                      </a:lnTo>
                      <a:lnTo>
                        <a:pt x="298" y="1640"/>
                      </a:lnTo>
                      <a:lnTo>
                        <a:pt x="304" y="1641"/>
                      </a:lnTo>
                      <a:lnTo>
                        <a:pt x="311" y="1642"/>
                      </a:lnTo>
                      <a:lnTo>
                        <a:pt x="316" y="1642"/>
                      </a:lnTo>
                      <a:lnTo>
                        <a:pt x="323" y="1642"/>
                      </a:lnTo>
                      <a:lnTo>
                        <a:pt x="330" y="1641"/>
                      </a:lnTo>
                      <a:lnTo>
                        <a:pt x="336" y="1640"/>
                      </a:lnTo>
                      <a:lnTo>
                        <a:pt x="342" y="1638"/>
                      </a:lnTo>
                      <a:lnTo>
                        <a:pt x="348" y="1635"/>
                      </a:lnTo>
                      <a:lnTo>
                        <a:pt x="353" y="1633"/>
                      </a:lnTo>
                      <a:lnTo>
                        <a:pt x="359" y="1629"/>
                      </a:lnTo>
                      <a:lnTo>
                        <a:pt x="364" y="1624"/>
                      </a:lnTo>
                      <a:lnTo>
                        <a:pt x="368" y="1621"/>
                      </a:lnTo>
                      <a:lnTo>
                        <a:pt x="372" y="1616"/>
                      </a:lnTo>
                      <a:lnTo>
                        <a:pt x="376" y="1611"/>
                      </a:lnTo>
                      <a:lnTo>
                        <a:pt x="379" y="1605"/>
                      </a:lnTo>
                      <a:lnTo>
                        <a:pt x="383" y="1599"/>
                      </a:lnTo>
                      <a:lnTo>
                        <a:pt x="386" y="1593"/>
                      </a:lnTo>
                      <a:lnTo>
                        <a:pt x="387" y="1586"/>
                      </a:lnTo>
                      <a:lnTo>
                        <a:pt x="389" y="1579"/>
                      </a:lnTo>
                      <a:lnTo>
                        <a:pt x="389" y="1039"/>
                      </a:lnTo>
                      <a:lnTo>
                        <a:pt x="441" y="1039"/>
                      </a:lnTo>
                      <a:close/>
                    </a:path>
                  </a:pathLst>
                </a:custGeom>
                <a:solidFill>
                  <a:schemeClr val="accent2"/>
                </a:solidFill>
                <a:ln w="0">
                  <a:solidFill>
                    <a:srgbClr val="000000"/>
                  </a:solidFill>
                  <a:round/>
                  <a:headEnd/>
                  <a:tailEnd/>
                </a:ln>
              </p:spPr>
              <p:txBody>
                <a:bodyPr/>
                <a:lstStyle/>
                <a:p>
                  <a:endParaRPr lang="en-US" sz="1600"/>
                </a:p>
              </p:txBody>
            </p:sp>
            <p:sp>
              <p:nvSpPr>
                <p:cNvPr id="13" name="Freeform 11"/>
                <p:cNvSpPr>
                  <a:spLocks/>
                </p:cNvSpPr>
                <p:nvPr/>
              </p:nvSpPr>
              <p:spPr bwMode="auto">
                <a:xfrm>
                  <a:off x="4081"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4" y="12"/>
                      </a:lnTo>
                      <a:lnTo>
                        <a:pt x="45" y="46"/>
                      </a:lnTo>
                      <a:lnTo>
                        <a:pt x="12" y="97"/>
                      </a:lnTo>
                      <a:lnTo>
                        <a:pt x="0" y="158"/>
                      </a:lnTo>
                      <a:lnTo>
                        <a:pt x="12" y="220"/>
                      </a:lnTo>
                      <a:lnTo>
                        <a:pt x="45" y="271"/>
                      </a:lnTo>
                      <a:lnTo>
                        <a:pt x="94"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en-US" sz="1600"/>
                </a:p>
              </p:txBody>
            </p:sp>
            <p:sp>
              <p:nvSpPr>
                <p:cNvPr id="14" name="Freeform 12"/>
                <p:cNvSpPr>
                  <a:spLocks/>
                </p:cNvSpPr>
                <p:nvPr/>
              </p:nvSpPr>
              <p:spPr bwMode="auto">
                <a:xfrm>
                  <a:off x="4753" y="2407"/>
                  <a:ext cx="207"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hlink"/>
                </a:solidFill>
                <a:ln w="0">
                  <a:solidFill>
                    <a:srgbClr val="000000"/>
                  </a:solidFill>
                  <a:round/>
                  <a:headEnd/>
                  <a:tailEnd/>
                </a:ln>
              </p:spPr>
              <p:txBody>
                <a:bodyPr/>
                <a:lstStyle/>
                <a:p>
                  <a:endParaRPr lang="en-US" sz="1600"/>
                </a:p>
              </p:txBody>
            </p:sp>
            <p:sp>
              <p:nvSpPr>
                <p:cNvPr id="15" name="Freeform 13"/>
                <p:cNvSpPr>
                  <a:spLocks/>
                </p:cNvSpPr>
                <p:nvPr/>
              </p:nvSpPr>
              <p:spPr bwMode="auto">
                <a:xfrm>
                  <a:off x="4820" y="2317"/>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9"/>
                      </a:moveTo>
                      <a:lnTo>
                        <a:pt x="294" y="98"/>
                      </a:lnTo>
                      <a:lnTo>
                        <a:pt x="261" y="47"/>
                      </a:lnTo>
                      <a:lnTo>
                        <a:pt x="213" y="13"/>
                      </a:lnTo>
                      <a:lnTo>
                        <a:pt x="153" y="0"/>
                      </a:lnTo>
                      <a:lnTo>
                        <a:pt x="94" y="13"/>
                      </a:lnTo>
                      <a:lnTo>
                        <a:pt x="45" y="47"/>
                      </a:lnTo>
                      <a:lnTo>
                        <a:pt x="12" y="98"/>
                      </a:lnTo>
                      <a:lnTo>
                        <a:pt x="0" y="159"/>
                      </a:lnTo>
                      <a:lnTo>
                        <a:pt x="12" y="221"/>
                      </a:lnTo>
                      <a:lnTo>
                        <a:pt x="45" y="272"/>
                      </a:lnTo>
                      <a:lnTo>
                        <a:pt x="94" y="305"/>
                      </a:lnTo>
                      <a:lnTo>
                        <a:pt x="153" y="318"/>
                      </a:lnTo>
                      <a:lnTo>
                        <a:pt x="213" y="305"/>
                      </a:lnTo>
                      <a:lnTo>
                        <a:pt x="261" y="272"/>
                      </a:lnTo>
                      <a:lnTo>
                        <a:pt x="294" y="221"/>
                      </a:lnTo>
                      <a:lnTo>
                        <a:pt x="306" y="159"/>
                      </a:lnTo>
                      <a:close/>
                    </a:path>
                  </a:pathLst>
                </a:custGeom>
                <a:solidFill>
                  <a:schemeClr val="accent2"/>
                </a:solidFill>
                <a:ln w="0">
                  <a:solidFill>
                    <a:srgbClr val="000000"/>
                  </a:solidFill>
                  <a:round/>
                  <a:headEnd/>
                  <a:tailEnd/>
                </a:ln>
              </p:spPr>
              <p:txBody>
                <a:bodyPr/>
                <a:lstStyle/>
                <a:p>
                  <a:endParaRPr lang="en-US" sz="1600"/>
                </a:p>
              </p:txBody>
            </p:sp>
            <p:sp>
              <p:nvSpPr>
                <p:cNvPr id="16" name="Freeform 14"/>
                <p:cNvSpPr>
                  <a:spLocks/>
                </p:cNvSpPr>
                <p:nvPr/>
              </p:nvSpPr>
              <p:spPr bwMode="auto">
                <a:xfrm>
                  <a:off x="4256"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5" y="1578"/>
                      </a:lnTo>
                      <a:lnTo>
                        <a:pt x="585"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1"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1"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4"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4"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accent2"/>
                </a:solidFill>
                <a:ln w="0">
                  <a:solidFill>
                    <a:srgbClr val="000000"/>
                  </a:solidFill>
                  <a:round/>
                  <a:headEnd/>
                  <a:tailEnd/>
                </a:ln>
              </p:spPr>
              <p:txBody>
                <a:bodyPr/>
                <a:lstStyle/>
                <a:p>
                  <a:endParaRPr lang="en-US" sz="1600"/>
                </a:p>
              </p:txBody>
            </p:sp>
            <p:sp>
              <p:nvSpPr>
                <p:cNvPr id="17" name="Freeform 15"/>
                <p:cNvSpPr>
                  <a:spLocks/>
                </p:cNvSpPr>
                <p:nvPr/>
              </p:nvSpPr>
              <p:spPr bwMode="auto">
                <a:xfrm>
                  <a:off x="4317" y="2310"/>
                  <a:ext cx="77" cy="79"/>
                </a:xfrm>
                <a:custGeom>
                  <a:avLst/>
                  <a:gdLst>
                    <a:gd name="T0" fmla="*/ 0 w 306"/>
                    <a:gd name="T1" fmla="*/ 0 h 318"/>
                    <a:gd name="T2" fmla="*/ 0 w 306"/>
                    <a:gd name="T3" fmla="*/ 0 h 318"/>
                    <a:gd name="T4" fmla="*/ 0 w 306"/>
                    <a:gd name="T5" fmla="*/ 0 h 318"/>
                    <a:gd name="T6" fmla="*/ 0 w 306"/>
                    <a:gd name="T7" fmla="*/ 0 h 318"/>
                    <a:gd name="T8" fmla="*/ 0 w 306"/>
                    <a:gd name="T9" fmla="*/ 0 h 318"/>
                    <a:gd name="T10" fmla="*/ 0 w 306"/>
                    <a:gd name="T11" fmla="*/ 0 h 318"/>
                    <a:gd name="T12" fmla="*/ 0 w 306"/>
                    <a:gd name="T13" fmla="*/ 0 h 318"/>
                    <a:gd name="T14" fmla="*/ 0 w 306"/>
                    <a:gd name="T15" fmla="*/ 0 h 318"/>
                    <a:gd name="T16" fmla="*/ 0 w 306"/>
                    <a:gd name="T17" fmla="*/ 0 h 318"/>
                    <a:gd name="T18" fmla="*/ 0 w 306"/>
                    <a:gd name="T19" fmla="*/ 0 h 318"/>
                    <a:gd name="T20" fmla="*/ 0 w 306"/>
                    <a:gd name="T21" fmla="*/ 0 h 318"/>
                    <a:gd name="T22" fmla="*/ 0 w 306"/>
                    <a:gd name="T23" fmla="*/ 0 h 318"/>
                    <a:gd name="T24" fmla="*/ 0 w 306"/>
                    <a:gd name="T25" fmla="*/ 0 h 318"/>
                    <a:gd name="T26" fmla="*/ 0 w 306"/>
                    <a:gd name="T27" fmla="*/ 0 h 318"/>
                    <a:gd name="T28" fmla="*/ 0 w 306"/>
                    <a:gd name="T29" fmla="*/ 0 h 318"/>
                    <a:gd name="T30" fmla="*/ 0 w 306"/>
                    <a:gd name="T31" fmla="*/ 0 h 318"/>
                    <a:gd name="T32" fmla="*/ 0 w 306"/>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6"/>
                    <a:gd name="T52" fmla="*/ 0 h 318"/>
                    <a:gd name="T53" fmla="*/ 306 w 306"/>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6" h="318">
                      <a:moveTo>
                        <a:pt x="306" y="158"/>
                      </a:moveTo>
                      <a:lnTo>
                        <a:pt x="294" y="97"/>
                      </a:lnTo>
                      <a:lnTo>
                        <a:pt x="261" y="46"/>
                      </a:lnTo>
                      <a:lnTo>
                        <a:pt x="213" y="12"/>
                      </a:lnTo>
                      <a:lnTo>
                        <a:pt x="153" y="0"/>
                      </a:lnTo>
                      <a:lnTo>
                        <a:pt x="93" y="12"/>
                      </a:lnTo>
                      <a:lnTo>
                        <a:pt x="45" y="46"/>
                      </a:lnTo>
                      <a:lnTo>
                        <a:pt x="12" y="97"/>
                      </a:lnTo>
                      <a:lnTo>
                        <a:pt x="0" y="158"/>
                      </a:lnTo>
                      <a:lnTo>
                        <a:pt x="12" y="220"/>
                      </a:lnTo>
                      <a:lnTo>
                        <a:pt x="45" y="271"/>
                      </a:lnTo>
                      <a:lnTo>
                        <a:pt x="93" y="304"/>
                      </a:lnTo>
                      <a:lnTo>
                        <a:pt x="153" y="318"/>
                      </a:lnTo>
                      <a:lnTo>
                        <a:pt x="213" y="304"/>
                      </a:lnTo>
                      <a:lnTo>
                        <a:pt x="261" y="271"/>
                      </a:lnTo>
                      <a:lnTo>
                        <a:pt x="294" y="220"/>
                      </a:lnTo>
                      <a:lnTo>
                        <a:pt x="306" y="158"/>
                      </a:lnTo>
                      <a:close/>
                    </a:path>
                  </a:pathLst>
                </a:custGeom>
                <a:solidFill>
                  <a:schemeClr val="accent2"/>
                </a:solidFill>
                <a:ln w="0">
                  <a:solidFill>
                    <a:srgbClr val="000000"/>
                  </a:solidFill>
                  <a:round/>
                  <a:headEnd/>
                  <a:tailEnd/>
                </a:ln>
              </p:spPr>
              <p:txBody>
                <a:bodyPr/>
                <a:lstStyle/>
                <a:p>
                  <a:endParaRPr lang="en-US" sz="1600"/>
                </a:p>
              </p:txBody>
            </p:sp>
            <p:sp>
              <p:nvSpPr>
                <p:cNvPr id="18" name="Freeform 16"/>
                <p:cNvSpPr>
                  <a:spLocks/>
                </p:cNvSpPr>
                <p:nvPr/>
              </p:nvSpPr>
              <p:spPr bwMode="auto">
                <a:xfrm>
                  <a:off x="4512" y="2400"/>
                  <a:ext cx="208"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hlink"/>
                </a:solidFill>
                <a:ln w="0">
                  <a:solidFill>
                    <a:srgbClr val="000000"/>
                  </a:solidFill>
                  <a:round/>
                  <a:headEnd/>
                  <a:tailEnd/>
                </a:ln>
              </p:spPr>
              <p:txBody>
                <a:bodyPr/>
                <a:lstStyle/>
                <a:p>
                  <a:endParaRPr lang="en-US" sz="1600"/>
                </a:p>
              </p:txBody>
            </p:sp>
            <p:sp>
              <p:nvSpPr>
                <p:cNvPr id="19" name="Freeform 17"/>
                <p:cNvSpPr>
                  <a:spLocks/>
                </p:cNvSpPr>
                <p:nvPr/>
              </p:nvSpPr>
              <p:spPr bwMode="auto">
                <a:xfrm>
                  <a:off x="4580" y="2310"/>
                  <a:ext cx="76"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en-US" sz="1600"/>
                </a:p>
              </p:txBody>
            </p:sp>
          </p:grpSp>
          <p:sp>
            <p:nvSpPr>
              <p:cNvPr id="10" name="Freeform 18"/>
              <p:cNvSpPr>
                <a:spLocks/>
              </p:cNvSpPr>
              <p:nvPr/>
            </p:nvSpPr>
            <p:spPr bwMode="auto">
              <a:xfrm>
                <a:off x="3128" y="2661"/>
                <a:ext cx="232" cy="411"/>
              </a:xfrm>
              <a:custGeom>
                <a:avLst/>
                <a:gdLst>
                  <a:gd name="T0" fmla="*/ 0 w 829"/>
                  <a:gd name="T1" fmla="*/ 0 h 1642"/>
                  <a:gd name="T2" fmla="*/ 0 w 829"/>
                  <a:gd name="T3" fmla="*/ 0 h 1642"/>
                  <a:gd name="T4" fmla="*/ 0 w 829"/>
                  <a:gd name="T5" fmla="*/ 0 h 1642"/>
                  <a:gd name="T6" fmla="*/ 0 w 829"/>
                  <a:gd name="T7" fmla="*/ 0 h 1642"/>
                  <a:gd name="T8" fmla="*/ 0 w 829"/>
                  <a:gd name="T9" fmla="*/ 0 h 1642"/>
                  <a:gd name="T10" fmla="*/ 0 w 829"/>
                  <a:gd name="T11" fmla="*/ 0 h 1642"/>
                  <a:gd name="T12" fmla="*/ 0 w 829"/>
                  <a:gd name="T13" fmla="*/ 0 h 1642"/>
                  <a:gd name="T14" fmla="*/ 0 w 829"/>
                  <a:gd name="T15" fmla="*/ 0 h 1642"/>
                  <a:gd name="T16" fmla="*/ 0 w 829"/>
                  <a:gd name="T17" fmla="*/ 0 h 1642"/>
                  <a:gd name="T18" fmla="*/ 0 w 829"/>
                  <a:gd name="T19" fmla="*/ 0 h 1642"/>
                  <a:gd name="T20" fmla="*/ 0 w 829"/>
                  <a:gd name="T21" fmla="*/ 0 h 1642"/>
                  <a:gd name="T22" fmla="*/ 0 w 829"/>
                  <a:gd name="T23" fmla="*/ 0 h 1642"/>
                  <a:gd name="T24" fmla="*/ 0 w 829"/>
                  <a:gd name="T25" fmla="*/ 0 h 1642"/>
                  <a:gd name="T26" fmla="*/ 0 w 829"/>
                  <a:gd name="T27" fmla="*/ 0 h 1642"/>
                  <a:gd name="T28" fmla="*/ 0 w 829"/>
                  <a:gd name="T29" fmla="*/ 0 h 1642"/>
                  <a:gd name="T30" fmla="*/ 0 w 829"/>
                  <a:gd name="T31" fmla="*/ 0 h 1642"/>
                  <a:gd name="T32" fmla="*/ 0 w 829"/>
                  <a:gd name="T33" fmla="*/ 0 h 1642"/>
                  <a:gd name="T34" fmla="*/ 0 w 829"/>
                  <a:gd name="T35" fmla="*/ 0 h 1642"/>
                  <a:gd name="T36" fmla="*/ 0 w 829"/>
                  <a:gd name="T37" fmla="*/ 0 h 1642"/>
                  <a:gd name="T38" fmla="*/ 0 w 829"/>
                  <a:gd name="T39" fmla="*/ 0 h 1642"/>
                  <a:gd name="T40" fmla="*/ 0 w 829"/>
                  <a:gd name="T41" fmla="*/ 0 h 1642"/>
                  <a:gd name="T42" fmla="*/ 0 w 829"/>
                  <a:gd name="T43" fmla="*/ 0 h 1642"/>
                  <a:gd name="T44" fmla="*/ 0 w 829"/>
                  <a:gd name="T45" fmla="*/ 0 h 1642"/>
                  <a:gd name="T46" fmla="*/ 0 w 829"/>
                  <a:gd name="T47" fmla="*/ 0 h 1642"/>
                  <a:gd name="T48" fmla="*/ 0 w 829"/>
                  <a:gd name="T49" fmla="*/ 0 h 1642"/>
                  <a:gd name="T50" fmla="*/ 0 w 829"/>
                  <a:gd name="T51" fmla="*/ 0 h 1642"/>
                  <a:gd name="T52" fmla="*/ 0 w 829"/>
                  <a:gd name="T53" fmla="*/ 0 h 1642"/>
                  <a:gd name="T54" fmla="*/ 0 w 829"/>
                  <a:gd name="T55" fmla="*/ 0 h 1642"/>
                  <a:gd name="T56" fmla="*/ 0 w 829"/>
                  <a:gd name="T57" fmla="*/ 0 h 1642"/>
                  <a:gd name="T58" fmla="*/ 0 w 829"/>
                  <a:gd name="T59" fmla="*/ 0 h 1642"/>
                  <a:gd name="T60" fmla="*/ 0 w 829"/>
                  <a:gd name="T61" fmla="*/ 0 h 1642"/>
                  <a:gd name="T62" fmla="*/ 0 w 829"/>
                  <a:gd name="T63" fmla="*/ 0 h 1642"/>
                  <a:gd name="T64" fmla="*/ 0 w 829"/>
                  <a:gd name="T65" fmla="*/ 0 h 1642"/>
                  <a:gd name="T66" fmla="*/ 0 w 829"/>
                  <a:gd name="T67" fmla="*/ 0 h 1642"/>
                  <a:gd name="T68" fmla="*/ 0 w 829"/>
                  <a:gd name="T69" fmla="*/ 0 h 1642"/>
                  <a:gd name="T70" fmla="*/ 0 w 829"/>
                  <a:gd name="T71" fmla="*/ 0 h 1642"/>
                  <a:gd name="T72" fmla="*/ 0 w 829"/>
                  <a:gd name="T73" fmla="*/ 0 h 1642"/>
                  <a:gd name="T74" fmla="*/ 0 w 829"/>
                  <a:gd name="T75" fmla="*/ 0 h 1642"/>
                  <a:gd name="T76" fmla="*/ 0 w 829"/>
                  <a:gd name="T77" fmla="*/ 0 h 1642"/>
                  <a:gd name="T78" fmla="*/ 0 w 829"/>
                  <a:gd name="T79" fmla="*/ 0 h 1642"/>
                  <a:gd name="T80" fmla="*/ 0 w 829"/>
                  <a:gd name="T81" fmla="*/ 0 h 1642"/>
                  <a:gd name="T82" fmla="*/ 0 w 829"/>
                  <a:gd name="T83" fmla="*/ 0 h 1642"/>
                  <a:gd name="T84" fmla="*/ 0 w 829"/>
                  <a:gd name="T85" fmla="*/ 0 h 1642"/>
                  <a:gd name="T86" fmla="*/ 0 w 829"/>
                  <a:gd name="T87" fmla="*/ 0 h 1642"/>
                  <a:gd name="T88" fmla="*/ 0 w 829"/>
                  <a:gd name="T89" fmla="*/ 0 h 1642"/>
                  <a:gd name="T90" fmla="*/ 0 w 829"/>
                  <a:gd name="T91" fmla="*/ 0 h 1642"/>
                  <a:gd name="T92" fmla="*/ 0 w 829"/>
                  <a:gd name="T93" fmla="*/ 0 h 1642"/>
                  <a:gd name="T94" fmla="*/ 0 w 829"/>
                  <a:gd name="T95" fmla="*/ 0 h 1642"/>
                  <a:gd name="T96" fmla="*/ 0 w 829"/>
                  <a:gd name="T97" fmla="*/ 0 h 1642"/>
                  <a:gd name="T98" fmla="*/ 0 w 829"/>
                  <a:gd name="T99" fmla="*/ 0 h 1642"/>
                  <a:gd name="T100" fmla="*/ 0 w 829"/>
                  <a:gd name="T101" fmla="*/ 0 h 1642"/>
                  <a:gd name="T102" fmla="*/ 0 w 829"/>
                  <a:gd name="T103" fmla="*/ 0 h 1642"/>
                  <a:gd name="T104" fmla="*/ 0 w 829"/>
                  <a:gd name="T105" fmla="*/ 0 h 1642"/>
                  <a:gd name="T106" fmla="*/ 0 w 829"/>
                  <a:gd name="T107" fmla="*/ 0 h 1642"/>
                  <a:gd name="T108" fmla="*/ 0 w 829"/>
                  <a:gd name="T109" fmla="*/ 0 h 1642"/>
                  <a:gd name="T110" fmla="*/ 0 w 829"/>
                  <a:gd name="T111" fmla="*/ 0 h 1642"/>
                  <a:gd name="T112" fmla="*/ 0 w 829"/>
                  <a:gd name="T113" fmla="*/ 0 h 1642"/>
                  <a:gd name="T114" fmla="*/ 0 w 829"/>
                  <a:gd name="T115" fmla="*/ 0 h 1642"/>
                  <a:gd name="T116" fmla="*/ 0 w 829"/>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29"/>
                  <a:gd name="T178" fmla="*/ 0 h 1642"/>
                  <a:gd name="T179" fmla="*/ 829 w 829"/>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29" h="1642">
                    <a:moveTo>
                      <a:pt x="441" y="1039"/>
                    </a:moveTo>
                    <a:lnTo>
                      <a:pt x="441" y="1578"/>
                    </a:lnTo>
                    <a:lnTo>
                      <a:pt x="442" y="1585"/>
                    </a:lnTo>
                    <a:lnTo>
                      <a:pt x="445" y="1591"/>
                    </a:lnTo>
                    <a:lnTo>
                      <a:pt x="447" y="1597"/>
                    </a:lnTo>
                    <a:lnTo>
                      <a:pt x="450" y="1603"/>
                    </a:lnTo>
                    <a:lnTo>
                      <a:pt x="453" y="1608"/>
                    </a:lnTo>
                    <a:lnTo>
                      <a:pt x="457" y="1614"/>
                    </a:lnTo>
                    <a:lnTo>
                      <a:pt x="462" y="1619"/>
                    </a:lnTo>
                    <a:lnTo>
                      <a:pt x="466" y="1623"/>
                    </a:lnTo>
                    <a:lnTo>
                      <a:pt x="470" y="1627"/>
                    </a:lnTo>
                    <a:lnTo>
                      <a:pt x="476" y="1631"/>
                    </a:lnTo>
                    <a:lnTo>
                      <a:pt x="483" y="1634"/>
                    </a:lnTo>
                    <a:lnTo>
                      <a:pt x="489" y="1636"/>
                    </a:lnTo>
                    <a:lnTo>
                      <a:pt x="493" y="1638"/>
                    </a:lnTo>
                    <a:lnTo>
                      <a:pt x="500" y="1640"/>
                    </a:lnTo>
                    <a:lnTo>
                      <a:pt x="507" y="1641"/>
                    </a:lnTo>
                    <a:lnTo>
                      <a:pt x="513" y="1641"/>
                    </a:lnTo>
                    <a:lnTo>
                      <a:pt x="519" y="1641"/>
                    </a:lnTo>
                    <a:lnTo>
                      <a:pt x="525" y="1640"/>
                    </a:lnTo>
                    <a:lnTo>
                      <a:pt x="531" y="1638"/>
                    </a:lnTo>
                    <a:lnTo>
                      <a:pt x="537" y="1636"/>
                    </a:lnTo>
                    <a:lnTo>
                      <a:pt x="543" y="1634"/>
                    </a:lnTo>
                    <a:lnTo>
                      <a:pt x="548" y="1631"/>
                    </a:lnTo>
                    <a:lnTo>
                      <a:pt x="554" y="1627"/>
                    </a:lnTo>
                    <a:lnTo>
                      <a:pt x="559" y="1623"/>
                    </a:lnTo>
                    <a:lnTo>
                      <a:pt x="564" y="1619"/>
                    </a:lnTo>
                    <a:lnTo>
                      <a:pt x="568" y="1614"/>
                    </a:lnTo>
                    <a:lnTo>
                      <a:pt x="571" y="1608"/>
                    </a:lnTo>
                    <a:lnTo>
                      <a:pt x="575" y="1603"/>
                    </a:lnTo>
                    <a:lnTo>
                      <a:pt x="579" y="1597"/>
                    </a:lnTo>
                    <a:lnTo>
                      <a:pt x="581" y="1591"/>
                    </a:lnTo>
                    <a:lnTo>
                      <a:pt x="582" y="1585"/>
                    </a:lnTo>
                    <a:lnTo>
                      <a:pt x="585" y="1578"/>
                    </a:lnTo>
                    <a:lnTo>
                      <a:pt x="585" y="1039"/>
                    </a:lnTo>
                    <a:lnTo>
                      <a:pt x="737" y="1039"/>
                    </a:lnTo>
                    <a:lnTo>
                      <a:pt x="551" y="381"/>
                    </a:lnTo>
                    <a:lnTo>
                      <a:pt x="590" y="249"/>
                    </a:lnTo>
                    <a:lnTo>
                      <a:pt x="594" y="238"/>
                    </a:lnTo>
                    <a:lnTo>
                      <a:pt x="596" y="236"/>
                    </a:lnTo>
                    <a:lnTo>
                      <a:pt x="601" y="233"/>
                    </a:lnTo>
                    <a:lnTo>
                      <a:pt x="604" y="235"/>
                    </a:lnTo>
                    <a:lnTo>
                      <a:pt x="609" y="237"/>
                    </a:lnTo>
                    <a:lnTo>
                      <a:pt x="613" y="243"/>
                    </a:lnTo>
                    <a:lnTo>
                      <a:pt x="615" y="249"/>
                    </a:lnTo>
                    <a:lnTo>
                      <a:pt x="712" y="735"/>
                    </a:lnTo>
                    <a:lnTo>
                      <a:pt x="715" y="741"/>
                    </a:lnTo>
                    <a:lnTo>
                      <a:pt x="717" y="747"/>
                    </a:lnTo>
                    <a:lnTo>
                      <a:pt x="720" y="750"/>
                    </a:lnTo>
                    <a:lnTo>
                      <a:pt x="722" y="755"/>
                    </a:lnTo>
                    <a:lnTo>
                      <a:pt x="726" y="759"/>
                    </a:lnTo>
                    <a:lnTo>
                      <a:pt x="731" y="763"/>
                    </a:lnTo>
                    <a:lnTo>
                      <a:pt x="734" y="766"/>
                    </a:lnTo>
                    <a:lnTo>
                      <a:pt x="739" y="769"/>
                    </a:lnTo>
                    <a:lnTo>
                      <a:pt x="744" y="772"/>
                    </a:lnTo>
                    <a:lnTo>
                      <a:pt x="749" y="773"/>
                    </a:lnTo>
                    <a:lnTo>
                      <a:pt x="754" y="776"/>
                    </a:lnTo>
                    <a:lnTo>
                      <a:pt x="759" y="777"/>
                    </a:lnTo>
                    <a:lnTo>
                      <a:pt x="765" y="777"/>
                    </a:lnTo>
                    <a:lnTo>
                      <a:pt x="770" y="778"/>
                    </a:lnTo>
                    <a:lnTo>
                      <a:pt x="774" y="777"/>
                    </a:lnTo>
                    <a:lnTo>
                      <a:pt x="779" y="777"/>
                    </a:lnTo>
                    <a:lnTo>
                      <a:pt x="785" y="776"/>
                    </a:lnTo>
                    <a:lnTo>
                      <a:pt x="790" y="773"/>
                    </a:lnTo>
                    <a:lnTo>
                      <a:pt x="795" y="772"/>
                    </a:lnTo>
                    <a:lnTo>
                      <a:pt x="799" y="769"/>
                    </a:lnTo>
                    <a:lnTo>
                      <a:pt x="804" y="766"/>
                    </a:lnTo>
                    <a:lnTo>
                      <a:pt x="809" y="763"/>
                    </a:lnTo>
                    <a:lnTo>
                      <a:pt x="812" y="759"/>
                    </a:lnTo>
                    <a:lnTo>
                      <a:pt x="816" y="755"/>
                    </a:lnTo>
                    <a:lnTo>
                      <a:pt x="819" y="750"/>
                    </a:lnTo>
                    <a:lnTo>
                      <a:pt x="821" y="747"/>
                    </a:lnTo>
                    <a:lnTo>
                      <a:pt x="824" y="741"/>
                    </a:lnTo>
                    <a:lnTo>
                      <a:pt x="827" y="736"/>
                    </a:lnTo>
                    <a:lnTo>
                      <a:pt x="828" y="731"/>
                    </a:lnTo>
                    <a:lnTo>
                      <a:pt x="829" y="726"/>
                    </a:lnTo>
                    <a:lnTo>
                      <a:pt x="829" y="720"/>
                    </a:lnTo>
                    <a:lnTo>
                      <a:pt x="829" y="714"/>
                    </a:lnTo>
                    <a:lnTo>
                      <a:pt x="829" y="709"/>
                    </a:lnTo>
                    <a:lnTo>
                      <a:pt x="828" y="700"/>
                    </a:lnTo>
                    <a:lnTo>
                      <a:pt x="694" y="75"/>
                    </a:lnTo>
                    <a:lnTo>
                      <a:pt x="689" y="61"/>
                    </a:lnTo>
                    <a:lnTo>
                      <a:pt x="683" y="44"/>
                    </a:lnTo>
                    <a:lnTo>
                      <a:pt x="676" y="31"/>
                    </a:lnTo>
                    <a:lnTo>
                      <a:pt x="670" y="22"/>
                    </a:lnTo>
                    <a:lnTo>
                      <a:pt x="661" y="12"/>
                    </a:lnTo>
                    <a:lnTo>
                      <a:pt x="647" y="3"/>
                    </a:lnTo>
                    <a:lnTo>
                      <a:pt x="639" y="1"/>
                    </a:lnTo>
                    <a:lnTo>
                      <a:pt x="626" y="0"/>
                    </a:lnTo>
                    <a:lnTo>
                      <a:pt x="203" y="0"/>
                    </a:lnTo>
                    <a:lnTo>
                      <a:pt x="189" y="2"/>
                    </a:lnTo>
                    <a:lnTo>
                      <a:pt x="182" y="5"/>
                    </a:lnTo>
                    <a:lnTo>
                      <a:pt x="169" y="13"/>
                    </a:lnTo>
                    <a:lnTo>
                      <a:pt x="160" y="23"/>
                    </a:lnTo>
                    <a:lnTo>
                      <a:pt x="153" y="33"/>
                    </a:lnTo>
                    <a:lnTo>
                      <a:pt x="146" y="46"/>
                    </a:lnTo>
                    <a:lnTo>
                      <a:pt x="141" y="62"/>
                    </a:lnTo>
                    <a:lnTo>
                      <a:pt x="136" y="76"/>
                    </a:lnTo>
                    <a:lnTo>
                      <a:pt x="2" y="702"/>
                    </a:lnTo>
                    <a:lnTo>
                      <a:pt x="0" y="710"/>
                    </a:lnTo>
                    <a:lnTo>
                      <a:pt x="0" y="716"/>
                    </a:lnTo>
                    <a:lnTo>
                      <a:pt x="0" y="721"/>
                    </a:lnTo>
                    <a:lnTo>
                      <a:pt x="1" y="727"/>
                    </a:lnTo>
                    <a:lnTo>
                      <a:pt x="2" y="732"/>
                    </a:lnTo>
                    <a:lnTo>
                      <a:pt x="3" y="737"/>
                    </a:lnTo>
                    <a:lnTo>
                      <a:pt x="6" y="742"/>
                    </a:lnTo>
                    <a:lnTo>
                      <a:pt x="8" y="747"/>
                    </a:lnTo>
                    <a:lnTo>
                      <a:pt x="11" y="752"/>
                    </a:lnTo>
                    <a:lnTo>
                      <a:pt x="14" y="756"/>
                    </a:lnTo>
                    <a:lnTo>
                      <a:pt x="17" y="760"/>
                    </a:lnTo>
                    <a:lnTo>
                      <a:pt x="20" y="764"/>
                    </a:lnTo>
                    <a:lnTo>
                      <a:pt x="25" y="767"/>
                    </a:lnTo>
                    <a:lnTo>
                      <a:pt x="30" y="771"/>
                    </a:lnTo>
                    <a:lnTo>
                      <a:pt x="35" y="773"/>
                    </a:lnTo>
                    <a:lnTo>
                      <a:pt x="40" y="775"/>
                    </a:lnTo>
                    <a:lnTo>
                      <a:pt x="45" y="777"/>
                    </a:lnTo>
                    <a:lnTo>
                      <a:pt x="49" y="778"/>
                    </a:lnTo>
                    <a:lnTo>
                      <a:pt x="56" y="780"/>
                    </a:lnTo>
                    <a:lnTo>
                      <a:pt x="60" y="780"/>
                    </a:lnTo>
                    <a:lnTo>
                      <a:pt x="65" y="780"/>
                    </a:lnTo>
                    <a:lnTo>
                      <a:pt x="70" y="778"/>
                    </a:lnTo>
                    <a:lnTo>
                      <a:pt x="76" y="777"/>
                    </a:lnTo>
                    <a:lnTo>
                      <a:pt x="81" y="775"/>
                    </a:lnTo>
                    <a:lnTo>
                      <a:pt x="86" y="773"/>
                    </a:lnTo>
                    <a:lnTo>
                      <a:pt x="90" y="771"/>
                    </a:lnTo>
                    <a:lnTo>
                      <a:pt x="94" y="767"/>
                    </a:lnTo>
                    <a:lnTo>
                      <a:pt x="99" y="764"/>
                    </a:lnTo>
                    <a:lnTo>
                      <a:pt x="103" y="760"/>
                    </a:lnTo>
                    <a:lnTo>
                      <a:pt x="107" y="756"/>
                    </a:lnTo>
                    <a:lnTo>
                      <a:pt x="109" y="752"/>
                    </a:lnTo>
                    <a:lnTo>
                      <a:pt x="113" y="747"/>
                    </a:lnTo>
                    <a:lnTo>
                      <a:pt x="114" y="742"/>
                    </a:lnTo>
                    <a:lnTo>
                      <a:pt x="116" y="736"/>
                    </a:lnTo>
                    <a:lnTo>
                      <a:pt x="214" y="252"/>
                    </a:lnTo>
                    <a:lnTo>
                      <a:pt x="216" y="244"/>
                    </a:lnTo>
                    <a:lnTo>
                      <a:pt x="221" y="238"/>
                    </a:lnTo>
                    <a:lnTo>
                      <a:pt x="225" y="236"/>
                    </a:lnTo>
                    <a:lnTo>
                      <a:pt x="228" y="236"/>
                    </a:lnTo>
                    <a:lnTo>
                      <a:pt x="233" y="237"/>
                    </a:lnTo>
                    <a:lnTo>
                      <a:pt x="236" y="239"/>
                    </a:lnTo>
                    <a:lnTo>
                      <a:pt x="239" y="252"/>
                    </a:lnTo>
                    <a:lnTo>
                      <a:pt x="279" y="382"/>
                    </a:lnTo>
                    <a:lnTo>
                      <a:pt x="94" y="1039"/>
                    </a:lnTo>
                    <a:lnTo>
                      <a:pt x="245" y="1039"/>
                    </a:lnTo>
                    <a:lnTo>
                      <a:pt x="245" y="1579"/>
                    </a:lnTo>
                    <a:lnTo>
                      <a:pt x="247" y="1586"/>
                    </a:lnTo>
                    <a:lnTo>
                      <a:pt x="249" y="1592"/>
                    </a:lnTo>
                    <a:lnTo>
                      <a:pt x="251" y="1598"/>
                    </a:lnTo>
                    <a:lnTo>
                      <a:pt x="254" y="1604"/>
                    </a:lnTo>
                    <a:lnTo>
                      <a:pt x="258" y="1610"/>
                    </a:lnTo>
                    <a:lnTo>
                      <a:pt x="261" y="1615"/>
                    </a:lnTo>
                    <a:lnTo>
                      <a:pt x="265" y="1620"/>
                    </a:lnTo>
                    <a:lnTo>
                      <a:pt x="270" y="1624"/>
                    </a:lnTo>
                    <a:lnTo>
                      <a:pt x="275" y="1629"/>
                    </a:lnTo>
                    <a:lnTo>
                      <a:pt x="281" y="1632"/>
                    </a:lnTo>
                    <a:lnTo>
                      <a:pt x="287" y="1635"/>
                    </a:lnTo>
                    <a:lnTo>
                      <a:pt x="292" y="1637"/>
                    </a:lnTo>
                    <a:lnTo>
                      <a:pt x="298" y="1640"/>
                    </a:lnTo>
                    <a:lnTo>
                      <a:pt x="304" y="1641"/>
                    </a:lnTo>
                    <a:lnTo>
                      <a:pt x="311" y="1642"/>
                    </a:lnTo>
                    <a:lnTo>
                      <a:pt x="316" y="1642"/>
                    </a:lnTo>
                    <a:lnTo>
                      <a:pt x="323" y="1642"/>
                    </a:lnTo>
                    <a:lnTo>
                      <a:pt x="329" y="1641"/>
                    </a:lnTo>
                    <a:lnTo>
                      <a:pt x="335" y="1640"/>
                    </a:lnTo>
                    <a:lnTo>
                      <a:pt x="341" y="1637"/>
                    </a:lnTo>
                    <a:lnTo>
                      <a:pt x="348" y="1635"/>
                    </a:lnTo>
                    <a:lnTo>
                      <a:pt x="352" y="1632"/>
                    </a:lnTo>
                    <a:lnTo>
                      <a:pt x="358" y="1629"/>
                    </a:lnTo>
                    <a:lnTo>
                      <a:pt x="363" y="1624"/>
                    </a:lnTo>
                    <a:lnTo>
                      <a:pt x="368" y="1620"/>
                    </a:lnTo>
                    <a:lnTo>
                      <a:pt x="372" y="1615"/>
                    </a:lnTo>
                    <a:lnTo>
                      <a:pt x="375" y="1610"/>
                    </a:lnTo>
                    <a:lnTo>
                      <a:pt x="379" y="1604"/>
                    </a:lnTo>
                    <a:lnTo>
                      <a:pt x="383" y="1598"/>
                    </a:lnTo>
                    <a:lnTo>
                      <a:pt x="385" y="1592"/>
                    </a:lnTo>
                    <a:lnTo>
                      <a:pt x="386" y="1586"/>
                    </a:lnTo>
                    <a:lnTo>
                      <a:pt x="389" y="1579"/>
                    </a:lnTo>
                    <a:lnTo>
                      <a:pt x="389" y="1039"/>
                    </a:lnTo>
                    <a:lnTo>
                      <a:pt x="441" y="1039"/>
                    </a:lnTo>
                    <a:close/>
                  </a:path>
                </a:pathLst>
              </a:custGeom>
              <a:solidFill>
                <a:schemeClr val="hlink"/>
              </a:solidFill>
              <a:ln w="0">
                <a:solidFill>
                  <a:srgbClr val="000000"/>
                </a:solidFill>
                <a:round/>
                <a:headEnd/>
                <a:tailEnd/>
              </a:ln>
            </p:spPr>
            <p:txBody>
              <a:bodyPr/>
              <a:lstStyle/>
              <a:p>
                <a:endParaRPr lang="en-US" sz="1600"/>
              </a:p>
            </p:txBody>
          </p:sp>
          <p:sp>
            <p:nvSpPr>
              <p:cNvPr id="11" name="Freeform 19"/>
              <p:cNvSpPr>
                <a:spLocks/>
              </p:cNvSpPr>
              <p:nvPr/>
            </p:nvSpPr>
            <p:spPr bwMode="auto">
              <a:xfrm>
                <a:off x="2856" y="2654"/>
                <a:ext cx="234" cy="410"/>
              </a:xfrm>
              <a:custGeom>
                <a:avLst/>
                <a:gdLst>
                  <a:gd name="T0" fmla="*/ 0 w 830"/>
                  <a:gd name="T1" fmla="*/ 0 h 1642"/>
                  <a:gd name="T2" fmla="*/ 0 w 830"/>
                  <a:gd name="T3" fmla="*/ 0 h 1642"/>
                  <a:gd name="T4" fmla="*/ 0 w 830"/>
                  <a:gd name="T5" fmla="*/ 0 h 1642"/>
                  <a:gd name="T6" fmla="*/ 0 w 830"/>
                  <a:gd name="T7" fmla="*/ 0 h 1642"/>
                  <a:gd name="T8" fmla="*/ 0 w 830"/>
                  <a:gd name="T9" fmla="*/ 0 h 1642"/>
                  <a:gd name="T10" fmla="*/ 0 w 830"/>
                  <a:gd name="T11" fmla="*/ 0 h 1642"/>
                  <a:gd name="T12" fmla="*/ 0 w 830"/>
                  <a:gd name="T13" fmla="*/ 0 h 1642"/>
                  <a:gd name="T14" fmla="*/ 0 w 830"/>
                  <a:gd name="T15" fmla="*/ 0 h 1642"/>
                  <a:gd name="T16" fmla="*/ 0 w 830"/>
                  <a:gd name="T17" fmla="*/ 0 h 1642"/>
                  <a:gd name="T18" fmla="*/ 0 w 830"/>
                  <a:gd name="T19" fmla="*/ 0 h 1642"/>
                  <a:gd name="T20" fmla="*/ 0 w 830"/>
                  <a:gd name="T21" fmla="*/ 0 h 1642"/>
                  <a:gd name="T22" fmla="*/ 0 w 830"/>
                  <a:gd name="T23" fmla="*/ 0 h 1642"/>
                  <a:gd name="T24" fmla="*/ 0 w 830"/>
                  <a:gd name="T25" fmla="*/ 0 h 1642"/>
                  <a:gd name="T26" fmla="*/ 0 w 830"/>
                  <a:gd name="T27" fmla="*/ 0 h 1642"/>
                  <a:gd name="T28" fmla="*/ 0 w 830"/>
                  <a:gd name="T29" fmla="*/ 0 h 1642"/>
                  <a:gd name="T30" fmla="*/ 0 w 830"/>
                  <a:gd name="T31" fmla="*/ 0 h 1642"/>
                  <a:gd name="T32" fmla="*/ 0 w 830"/>
                  <a:gd name="T33" fmla="*/ 0 h 1642"/>
                  <a:gd name="T34" fmla="*/ 0 w 830"/>
                  <a:gd name="T35" fmla="*/ 0 h 1642"/>
                  <a:gd name="T36" fmla="*/ 0 w 830"/>
                  <a:gd name="T37" fmla="*/ 0 h 1642"/>
                  <a:gd name="T38" fmla="*/ 0 w 830"/>
                  <a:gd name="T39" fmla="*/ 0 h 1642"/>
                  <a:gd name="T40" fmla="*/ 0 w 830"/>
                  <a:gd name="T41" fmla="*/ 0 h 1642"/>
                  <a:gd name="T42" fmla="*/ 0 w 830"/>
                  <a:gd name="T43" fmla="*/ 0 h 1642"/>
                  <a:gd name="T44" fmla="*/ 0 w 830"/>
                  <a:gd name="T45" fmla="*/ 0 h 1642"/>
                  <a:gd name="T46" fmla="*/ 0 w 830"/>
                  <a:gd name="T47" fmla="*/ 0 h 1642"/>
                  <a:gd name="T48" fmla="*/ 0 w 830"/>
                  <a:gd name="T49" fmla="*/ 0 h 1642"/>
                  <a:gd name="T50" fmla="*/ 0 w 830"/>
                  <a:gd name="T51" fmla="*/ 0 h 1642"/>
                  <a:gd name="T52" fmla="*/ 0 w 830"/>
                  <a:gd name="T53" fmla="*/ 0 h 1642"/>
                  <a:gd name="T54" fmla="*/ 0 w 830"/>
                  <a:gd name="T55" fmla="*/ 0 h 1642"/>
                  <a:gd name="T56" fmla="*/ 0 w 830"/>
                  <a:gd name="T57" fmla="*/ 0 h 1642"/>
                  <a:gd name="T58" fmla="*/ 0 w 830"/>
                  <a:gd name="T59" fmla="*/ 0 h 1642"/>
                  <a:gd name="T60" fmla="*/ 0 w 830"/>
                  <a:gd name="T61" fmla="*/ 0 h 1642"/>
                  <a:gd name="T62" fmla="*/ 0 w 830"/>
                  <a:gd name="T63" fmla="*/ 0 h 1642"/>
                  <a:gd name="T64" fmla="*/ 0 w 830"/>
                  <a:gd name="T65" fmla="*/ 0 h 1642"/>
                  <a:gd name="T66" fmla="*/ 0 w 830"/>
                  <a:gd name="T67" fmla="*/ 0 h 1642"/>
                  <a:gd name="T68" fmla="*/ 0 w 830"/>
                  <a:gd name="T69" fmla="*/ 0 h 1642"/>
                  <a:gd name="T70" fmla="*/ 0 w 830"/>
                  <a:gd name="T71" fmla="*/ 0 h 1642"/>
                  <a:gd name="T72" fmla="*/ 0 w 830"/>
                  <a:gd name="T73" fmla="*/ 0 h 1642"/>
                  <a:gd name="T74" fmla="*/ 0 w 830"/>
                  <a:gd name="T75" fmla="*/ 0 h 1642"/>
                  <a:gd name="T76" fmla="*/ 0 w 830"/>
                  <a:gd name="T77" fmla="*/ 0 h 1642"/>
                  <a:gd name="T78" fmla="*/ 0 w 830"/>
                  <a:gd name="T79" fmla="*/ 0 h 1642"/>
                  <a:gd name="T80" fmla="*/ 0 w 830"/>
                  <a:gd name="T81" fmla="*/ 0 h 1642"/>
                  <a:gd name="T82" fmla="*/ 0 w 830"/>
                  <a:gd name="T83" fmla="*/ 0 h 1642"/>
                  <a:gd name="T84" fmla="*/ 0 w 830"/>
                  <a:gd name="T85" fmla="*/ 0 h 1642"/>
                  <a:gd name="T86" fmla="*/ 0 w 830"/>
                  <a:gd name="T87" fmla="*/ 0 h 1642"/>
                  <a:gd name="T88" fmla="*/ 0 w 830"/>
                  <a:gd name="T89" fmla="*/ 0 h 1642"/>
                  <a:gd name="T90" fmla="*/ 0 w 830"/>
                  <a:gd name="T91" fmla="*/ 0 h 1642"/>
                  <a:gd name="T92" fmla="*/ 0 w 830"/>
                  <a:gd name="T93" fmla="*/ 0 h 1642"/>
                  <a:gd name="T94" fmla="*/ 0 w 830"/>
                  <a:gd name="T95" fmla="*/ 0 h 1642"/>
                  <a:gd name="T96" fmla="*/ 0 w 830"/>
                  <a:gd name="T97" fmla="*/ 0 h 1642"/>
                  <a:gd name="T98" fmla="*/ 0 w 830"/>
                  <a:gd name="T99" fmla="*/ 0 h 1642"/>
                  <a:gd name="T100" fmla="*/ 0 w 830"/>
                  <a:gd name="T101" fmla="*/ 0 h 1642"/>
                  <a:gd name="T102" fmla="*/ 0 w 830"/>
                  <a:gd name="T103" fmla="*/ 0 h 1642"/>
                  <a:gd name="T104" fmla="*/ 0 w 830"/>
                  <a:gd name="T105" fmla="*/ 0 h 1642"/>
                  <a:gd name="T106" fmla="*/ 0 w 830"/>
                  <a:gd name="T107" fmla="*/ 0 h 1642"/>
                  <a:gd name="T108" fmla="*/ 0 w 830"/>
                  <a:gd name="T109" fmla="*/ 0 h 1642"/>
                  <a:gd name="T110" fmla="*/ 0 w 830"/>
                  <a:gd name="T111" fmla="*/ 0 h 1642"/>
                  <a:gd name="T112" fmla="*/ 0 w 830"/>
                  <a:gd name="T113" fmla="*/ 0 h 1642"/>
                  <a:gd name="T114" fmla="*/ 0 w 830"/>
                  <a:gd name="T115" fmla="*/ 0 h 1642"/>
                  <a:gd name="T116" fmla="*/ 0 w 830"/>
                  <a:gd name="T117" fmla="*/ 0 h 164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30"/>
                  <a:gd name="T178" fmla="*/ 0 h 1642"/>
                  <a:gd name="T179" fmla="*/ 830 w 830"/>
                  <a:gd name="T180" fmla="*/ 1642 h 1642"/>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30" h="1642">
                    <a:moveTo>
                      <a:pt x="442" y="1039"/>
                    </a:moveTo>
                    <a:lnTo>
                      <a:pt x="442" y="1578"/>
                    </a:lnTo>
                    <a:lnTo>
                      <a:pt x="443" y="1585"/>
                    </a:lnTo>
                    <a:lnTo>
                      <a:pt x="446" y="1591"/>
                    </a:lnTo>
                    <a:lnTo>
                      <a:pt x="448" y="1597"/>
                    </a:lnTo>
                    <a:lnTo>
                      <a:pt x="450" y="1603"/>
                    </a:lnTo>
                    <a:lnTo>
                      <a:pt x="454" y="1608"/>
                    </a:lnTo>
                    <a:lnTo>
                      <a:pt x="458" y="1614"/>
                    </a:lnTo>
                    <a:lnTo>
                      <a:pt x="463" y="1619"/>
                    </a:lnTo>
                    <a:lnTo>
                      <a:pt x="466" y="1623"/>
                    </a:lnTo>
                    <a:lnTo>
                      <a:pt x="471" y="1628"/>
                    </a:lnTo>
                    <a:lnTo>
                      <a:pt x="477" y="1631"/>
                    </a:lnTo>
                    <a:lnTo>
                      <a:pt x="483" y="1634"/>
                    </a:lnTo>
                    <a:lnTo>
                      <a:pt x="489" y="1636"/>
                    </a:lnTo>
                    <a:lnTo>
                      <a:pt x="494" y="1639"/>
                    </a:lnTo>
                    <a:lnTo>
                      <a:pt x="500" y="1640"/>
                    </a:lnTo>
                    <a:lnTo>
                      <a:pt x="508" y="1641"/>
                    </a:lnTo>
                    <a:lnTo>
                      <a:pt x="514" y="1641"/>
                    </a:lnTo>
                    <a:lnTo>
                      <a:pt x="520" y="1641"/>
                    </a:lnTo>
                    <a:lnTo>
                      <a:pt x="526" y="1640"/>
                    </a:lnTo>
                    <a:lnTo>
                      <a:pt x="532" y="1639"/>
                    </a:lnTo>
                    <a:lnTo>
                      <a:pt x="538" y="1636"/>
                    </a:lnTo>
                    <a:lnTo>
                      <a:pt x="544" y="1634"/>
                    </a:lnTo>
                    <a:lnTo>
                      <a:pt x="549" y="1631"/>
                    </a:lnTo>
                    <a:lnTo>
                      <a:pt x="555" y="1628"/>
                    </a:lnTo>
                    <a:lnTo>
                      <a:pt x="560" y="1623"/>
                    </a:lnTo>
                    <a:lnTo>
                      <a:pt x="565" y="1619"/>
                    </a:lnTo>
                    <a:lnTo>
                      <a:pt x="568" y="1614"/>
                    </a:lnTo>
                    <a:lnTo>
                      <a:pt x="572" y="1608"/>
                    </a:lnTo>
                    <a:lnTo>
                      <a:pt x="576" y="1603"/>
                    </a:lnTo>
                    <a:lnTo>
                      <a:pt x="579" y="1597"/>
                    </a:lnTo>
                    <a:lnTo>
                      <a:pt x="582" y="1591"/>
                    </a:lnTo>
                    <a:lnTo>
                      <a:pt x="583" y="1585"/>
                    </a:lnTo>
                    <a:lnTo>
                      <a:pt x="586" y="1578"/>
                    </a:lnTo>
                    <a:lnTo>
                      <a:pt x="586" y="1039"/>
                    </a:lnTo>
                    <a:lnTo>
                      <a:pt x="738" y="1039"/>
                    </a:lnTo>
                    <a:lnTo>
                      <a:pt x="551" y="381"/>
                    </a:lnTo>
                    <a:lnTo>
                      <a:pt x="590" y="250"/>
                    </a:lnTo>
                    <a:lnTo>
                      <a:pt x="595" y="239"/>
                    </a:lnTo>
                    <a:lnTo>
                      <a:pt x="596" y="236"/>
                    </a:lnTo>
                    <a:lnTo>
                      <a:pt x="601" y="234"/>
                    </a:lnTo>
                    <a:lnTo>
                      <a:pt x="605" y="235"/>
                    </a:lnTo>
                    <a:lnTo>
                      <a:pt x="610" y="237"/>
                    </a:lnTo>
                    <a:lnTo>
                      <a:pt x="613" y="243"/>
                    </a:lnTo>
                    <a:lnTo>
                      <a:pt x="616" y="250"/>
                    </a:lnTo>
                    <a:lnTo>
                      <a:pt x="713" y="735"/>
                    </a:lnTo>
                    <a:lnTo>
                      <a:pt x="716" y="741"/>
                    </a:lnTo>
                    <a:lnTo>
                      <a:pt x="718" y="747"/>
                    </a:lnTo>
                    <a:lnTo>
                      <a:pt x="721" y="751"/>
                    </a:lnTo>
                    <a:lnTo>
                      <a:pt x="723" y="756"/>
                    </a:lnTo>
                    <a:lnTo>
                      <a:pt x="727" y="759"/>
                    </a:lnTo>
                    <a:lnTo>
                      <a:pt x="731" y="763"/>
                    </a:lnTo>
                    <a:lnTo>
                      <a:pt x="735" y="767"/>
                    </a:lnTo>
                    <a:lnTo>
                      <a:pt x="740" y="769"/>
                    </a:lnTo>
                    <a:lnTo>
                      <a:pt x="745" y="773"/>
                    </a:lnTo>
                    <a:lnTo>
                      <a:pt x="750" y="774"/>
                    </a:lnTo>
                    <a:lnTo>
                      <a:pt x="755" y="776"/>
                    </a:lnTo>
                    <a:lnTo>
                      <a:pt x="759" y="777"/>
                    </a:lnTo>
                    <a:lnTo>
                      <a:pt x="766" y="777"/>
                    </a:lnTo>
                    <a:lnTo>
                      <a:pt x="770" y="779"/>
                    </a:lnTo>
                    <a:lnTo>
                      <a:pt x="775" y="777"/>
                    </a:lnTo>
                    <a:lnTo>
                      <a:pt x="780" y="777"/>
                    </a:lnTo>
                    <a:lnTo>
                      <a:pt x="786" y="776"/>
                    </a:lnTo>
                    <a:lnTo>
                      <a:pt x="791" y="774"/>
                    </a:lnTo>
                    <a:lnTo>
                      <a:pt x="796" y="773"/>
                    </a:lnTo>
                    <a:lnTo>
                      <a:pt x="800" y="769"/>
                    </a:lnTo>
                    <a:lnTo>
                      <a:pt x="804" y="767"/>
                    </a:lnTo>
                    <a:lnTo>
                      <a:pt x="809" y="763"/>
                    </a:lnTo>
                    <a:lnTo>
                      <a:pt x="813" y="759"/>
                    </a:lnTo>
                    <a:lnTo>
                      <a:pt x="817" y="756"/>
                    </a:lnTo>
                    <a:lnTo>
                      <a:pt x="820" y="751"/>
                    </a:lnTo>
                    <a:lnTo>
                      <a:pt x="822" y="747"/>
                    </a:lnTo>
                    <a:lnTo>
                      <a:pt x="825" y="741"/>
                    </a:lnTo>
                    <a:lnTo>
                      <a:pt x="828" y="736"/>
                    </a:lnTo>
                    <a:lnTo>
                      <a:pt x="829" y="731"/>
                    </a:lnTo>
                    <a:lnTo>
                      <a:pt x="830" y="726"/>
                    </a:lnTo>
                    <a:lnTo>
                      <a:pt x="830" y="720"/>
                    </a:lnTo>
                    <a:lnTo>
                      <a:pt x="830" y="714"/>
                    </a:lnTo>
                    <a:lnTo>
                      <a:pt x="830" y="709"/>
                    </a:lnTo>
                    <a:lnTo>
                      <a:pt x="829" y="701"/>
                    </a:lnTo>
                    <a:lnTo>
                      <a:pt x="695" y="76"/>
                    </a:lnTo>
                    <a:lnTo>
                      <a:pt x="690" y="61"/>
                    </a:lnTo>
                    <a:lnTo>
                      <a:pt x="684" y="44"/>
                    </a:lnTo>
                    <a:lnTo>
                      <a:pt x="677" y="32"/>
                    </a:lnTo>
                    <a:lnTo>
                      <a:pt x="671" y="22"/>
                    </a:lnTo>
                    <a:lnTo>
                      <a:pt x="662" y="12"/>
                    </a:lnTo>
                    <a:lnTo>
                      <a:pt x="648" y="4"/>
                    </a:lnTo>
                    <a:lnTo>
                      <a:pt x="640" y="1"/>
                    </a:lnTo>
                    <a:lnTo>
                      <a:pt x="627" y="0"/>
                    </a:lnTo>
                    <a:lnTo>
                      <a:pt x="204" y="0"/>
                    </a:lnTo>
                    <a:lnTo>
                      <a:pt x="190" y="3"/>
                    </a:lnTo>
                    <a:lnTo>
                      <a:pt x="183" y="5"/>
                    </a:lnTo>
                    <a:lnTo>
                      <a:pt x="169" y="14"/>
                    </a:lnTo>
                    <a:lnTo>
                      <a:pt x="161" y="23"/>
                    </a:lnTo>
                    <a:lnTo>
                      <a:pt x="154" y="33"/>
                    </a:lnTo>
                    <a:lnTo>
                      <a:pt x="146" y="46"/>
                    </a:lnTo>
                    <a:lnTo>
                      <a:pt x="142" y="62"/>
                    </a:lnTo>
                    <a:lnTo>
                      <a:pt x="137" y="77"/>
                    </a:lnTo>
                    <a:lnTo>
                      <a:pt x="3" y="702"/>
                    </a:lnTo>
                    <a:lnTo>
                      <a:pt x="0" y="711"/>
                    </a:lnTo>
                    <a:lnTo>
                      <a:pt x="0" y="717"/>
                    </a:lnTo>
                    <a:lnTo>
                      <a:pt x="0" y="722"/>
                    </a:lnTo>
                    <a:lnTo>
                      <a:pt x="2" y="728"/>
                    </a:lnTo>
                    <a:lnTo>
                      <a:pt x="3" y="732"/>
                    </a:lnTo>
                    <a:lnTo>
                      <a:pt x="4" y="737"/>
                    </a:lnTo>
                    <a:lnTo>
                      <a:pt x="6" y="742"/>
                    </a:lnTo>
                    <a:lnTo>
                      <a:pt x="9" y="747"/>
                    </a:lnTo>
                    <a:lnTo>
                      <a:pt x="11" y="752"/>
                    </a:lnTo>
                    <a:lnTo>
                      <a:pt x="15" y="757"/>
                    </a:lnTo>
                    <a:lnTo>
                      <a:pt x="17" y="760"/>
                    </a:lnTo>
                    <a:lnTo>
                      <a:pt x="21" y="764"/>
                    </a:lnTo>
                    <a:lnTo>
                      <a:pt x="26" y="768"/>
                    </a:lnTo>
                    <a:lnTo>
                      <a:pt x="31" y="771"/>
                    </a:lnTo>
                    <a:lnTo>
                      <a:pt x="36" y="774"/>
                    </a:lnTo>
                    <a:lnTo>
                      <a:pt x="41" y="775"/>
                    </a:lnTo>
                    <a:lnTo>
                      <a:pt x="45" y="777"/>
                    </a:lnTo>
                    <a:lnTo>
                      <a:pt x="50" y="779"/>
                    </a:lnTo>
                    <a:lnTo>
                      <a:pt x="56" y="780"/>
                    </a:lnTo>
                    <a:lnTo>
                      <a:pt x="61" y="780"/>
                    </a:lnTo>
                    <a:lnTo>
                      <a:pt x="66" y="780"/>
                    </a:lnTo>
                    <a:lnTo>
                      <a:pt x="71" y="779"/>
                    </a:lnTo>
                    <a:lnTo>
                      <a:pt x="77" y="777"/>
                    </a:lnTo>
                    <a:lnTo>
                      <a:pt x="82" y="775"/>
                    </a:lnTo>
                    <a:lnTo>
                      <a:pt x="87" y="774"/>
                    </a:lnTo>
                    <a:lnTo>
                      <a:pt x="90" y="771"/>
                    </a:lnTo>
                    <a:lnTo>
                      <a:pt x="95" y="768"/>
                    </a:lnTo>
                    <a:lnTo>
                      <a:pt x="100" y="764"/>
                    </a:lnTo>
                    <a:lnTo>
                      <a:pt x="104" y="760"/>
                    </a:lnTo>
                    <a:lnTo>
                      <a:pt x="107" y="757"/>
                    </a:lnTo>
                    <a:lnTo>
                      <a:pt x="110" y="752"/>
                    </a:lnTo>
                    <a:lnTo>
                      <a:pt x="114" y="747"/>
                    </a:lnTo>
                    <a:lnTo>
                      <a:pt x="115" y="742"/>
                    </a:lnTo>
                    <a:lnTo>
                      <a:pt x="117" y="736"/>
                    </a:lnTo>
                    <a:lnTo>
                      <a:pt x="215" y="252"/>
                    </a:lnTo>
                    <a:lnTo>
                      <a:pt x="217" y="245"/>
                    </a:lnTo>
                    <a:lnTo>
                      <a:pt x="222" y="239"/>
                    </a:lnTo>
                    <a:lnTo>
                      <a:pt x="225" y="236"/>
                    </a:lnTo>
                    <a:lnTo>
                      <a:pt x="229" y="236"/>
                    </a:lnTo>
                    <a:lnTo>
                      <a:pt x="234" y="237"/>
                    </a:lnTo>
                    <a:lnTo>
                      <a:pt x="236" y="240"/>
                    </a:lnTo>
                    <a:lnTo>
                      <a:pt x="240" y="252"/>
                    </a:lnTo>
                    <a:lnTo>
                      <a:pt x="280" y="382"/>
                    </a:lnTo>
                    <a:lnTo>
                      <a:pt x="95" y="1039"/>
                    </a:lnTo>
                    <a:lnTo>
                      <a:pt x="246" y="1039"/>
                    </a:lnTo>
                    <a:lnTo>
                      <a:pt x="246" y="1579"/>
                    </a:lnTo>
                    <a:lnTo>
                      <a:pt x="247" y="1586"/>
                    </a:lnTo>
                    <a:lnTo>
                      <a:pt x="250" y="1593"/>
                    </a:lnTo>
                    <a:lnTo>
                      <a:pt x="252" y="1599"/>
                    </a:lnTo>
                    <a:lnTo>
                      <a:pt x="255" y="1605"/>
                    </a:lnTo>
                    <a:lnTo>
                      <a:pt x="258" y="1611"/>
                    </a:lnTo>
                    <a:lnTo>
                      <a:pt x="262" y="1616"/>
                    </a:lnTo>
                    <a:lnTo>
                      <a:pt x="266" y="1621"/>
                    </a:lnTo>
                    <a:lnTo>
                      <a:pt x="270" y="1624"/>
                    </a:lnTo>
                    <a:lnTo>
                      <a:pt x="275" y="1629"/>
                    </a:lnTo>
                    <a:lnTo>
                      <a:pt x="281" y="1633"/>
                    </a:lnTo>
                    <a:lnTo>
                      <a:pt x="287" y="1635"/>
                    </a:lnTo>
                    <a:lnTo>
                      <a:pt x="292" y="1638"/>
                    </a:lnTo>
                    <a:lnTo>
                      <a:pt x="298" y="1640"/>
                    </a:lnTo>
                    <a:lnTo>
                      <a:pt x="305" y="1641"/>
                    </a:lnTo>
                    <a:lnTo>
                      <a:pt x="312" y="1642"/>
                    </a:lnTo>
                    <a:lnTo>
                      <a:pt x="317" y="1642"/>
                    </a:lnTo>
                    <a:lnTo>
                      <a:pt x="324" y="1642"/>
                    </a:lnTo>
                    <a:lnTo>
                      <a:pt x="330" y="1641"/>
                    </a:lnTo>
                    <a:lnTo>
                      <a:pt x="336" y="1640"/>
                    </a:lnTo>
                    <a:lnTo>
                      <a:pt x="342" y="1638"/>
                    </a:lnTo>
                    <a:lnTo>
                      <a:pt x="348" y="1635"/>
                    </a:lnTo>
                    <a:lnTo>
                      <a:pt x="353" y="1633"/>
                    </a:lnTo>
                    <a:lnTo>
                      <a:pt x="359" y="1629"/>
                    </a:lnTo>
                    <a:lnTo>
                      <a:pt x="364" y="1624"/>
                    </a:lnTo>
                    <a:lnTo>
                      <a:pt x="369" y="1621"/>
                    </a:lnTo>
                    <a:lnTo>
                      <a:pt x="373" y="1616"/>
                    </a:lnTo>
                    <a:lnTo>
                      <a:pt x="376" y="1611"/>
                    </a:lnTo>
                    <a:lnTo>
                      <a:pt x="380" y="1605"/>
                    </a:lnTo>
                    <a:lnTo>
                      <a:pt x="384" y="1599"/>
                    </a:lnTo>
                    <a:lnTo>
                      <a:pt x="386" y="1593"/>
                    </a:lnTo>
                    <a:lnTo>
                      <a:pt x="387" y="1586"/>
                    </a:lnTo>
                    <a:lnTo>
                      <a:pt x="390" y="1579"/>
                    </a:lnTo>
                    <a:lnTo>
                      <a:pt x="390" y="1039"/>
                    </a:lnTo>
                    <a:lnTo>
                      <a:pt x="442" y="1039"/>
                    </a:lnTo>
                    <a:close/>
                  </a:path>
                </a:pathLst>
              </a:custGeom>
              <a:solidFill>
                <a:schemeClr val="hlink"/>
              </a:solidFill>
              <a:ln w="0">
                <a:solidFill>
                  <a:srgbClr val="000000"/>
                </a:solidFill>
                <a:round/>
                <a:headEnd/>
                <a:tailEnd/>
              </a:ln>
            </p:spPr>
            <p:txBody>
              <a:bodyPr/>
              <a:lstStyle/>
              <a:p>
                <a:endParaRPr lang="en-US" sz="1600"/>
              </a:p>
            </p:txBody>
          </p:sp>
        </p:grpSp>
        <p:sp>
          <p:nvSpPr>
            <p:cNvPr id="7" name="Freeform 20"/>
            <p:cNvSpPr>
              <a:spLocks/>
            </p:cNvSpPr>
            <p:nvPr/>
          </p:nvSpPr>
          <p:spPr bwMode="auto">
            <a:xfrm>
              <a:off x="2933" y="2564"/>
              <a:ext cx="85" cy="79"/>
            </a:xfrm>
            <a:custGeom>
              <a:avLst/>
              <a:gdLst>
                <a:gd name="T0" fmla="*/ 0 w 307"/>
                <a:gd name="T1" fmla="*/ 0 h 318"/>
                <a:gd name="T2" fmla="*/ 0 w 307"/>
                <a:gd name="T3" fmla="*/ 0 h 318"/>
                <a:gd name="T4" fmla="*/ 0 w 307"/>
                <a:gd name="T5" fmla="*/ 0 h 318"/>
                <a:gd name="T6" fmla="*/ 0 w 307"/>
                <a:gd name="T7" fmla="*/ 0 h 318"/>
                <a:gd name="T8" fmla="*/ 0 w 307"/>
                <a:gd name="T9" fmla="*/ 0 h 318"/>
                <a:gd name="T10" fmla="*/ 0 w 307"/>
                <a:gd name="T11" fmla="*/ 0 h 318"/>
                <a:gd name="T12" fmla="*/ 0 w 307"/>
                <a:gd name="T13" fmla="*/ 0 h 318"/>
                <a:gd name="T14" fmla="*/ 0 w 307"/>
                <a:gd name="T15" fmla="*/ 0 h 318"/>
                <a:gd name="T16" fmla="*/ 0 w 307"/>
                <a:gd name="T17" fmla="*/ 0 h 318"/>
                <a:gd name="T18" fmla="*/ 0 w 307"/>
                <a:gd name="T19" fmla="*/ 0 h 318"/>
                <a:gd name="T20" fmla="*/ 0 w 307"/>
                <a:gd name="T21" fmla="*/ 0 h 318"/>
                <a:gd name="T22" fmla="*/ 0 w 307"/>
                <a:gd name="T23" fmla="*/ 0 h 318"/>
                <a:gd name="T24" fmla="*/ 0 w 307"/>
                <a:gd name="T25" fmla="*/ 0 h 318"/>
                <a:gd name="T26" fmla="*/ 0 w 307"/>
                <a:gd name="T27" fmla="*/ 0 h 318"/>
                <a:gd name="T28" fmla="*/ 0 w 307"/>
                <a:gd name="T29" fmla="*/ 0 h 318"/>
                <a:gd name="T30" fmla="*/ 0 w 307"/>
                <a:gd name="T31" fmla="*/ 0 h 318"/>
                <a:gd name="T32" fmla="*/ 0 w 307"/>
                <a:gd name="T33" fmla="*/ 0 h 3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7"/>
                <a:gd name="T52" fmla="*/ 0 h 318"/>
                <a:gd name="T53" fmla="*/ 307 w 307"/>
                <a:gd name="T54" fmla="*/ 318 h 3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7" h="318">
                  <a:moveTo>
                    <a:pt x="307" y="158"/>
                  </a:moveTo>
                  <a:lnTo>
                    <a:pt x="295" y="97"/>
                  </a:lnTo>
                  <a:lnTo>
                    <a:pt x="262" y="46"/>
                  </a:lnTo>
                  <a:lnTo>
                    <a:pt x="213" y="12"/>
                  </a:lnTo>
                  <a:lnTo>
                    <a:pt x="154" y="0"/>
                  </a:lnTo>
                  <a:lnTo>
                    <a:pt x="94" y="12"/>
                  </a:lnTo>
                  <a:lnTo>
                    <a:pt x="45" y="46"/>
                  </a:lnTo>
                  <a:lnTo>
                    <a:pt x="13" y="97"/>
                  </a:lnTo>
                  <a:lnTo>
                    <a:pt x="0" y="158"/>
                  </a:lnTo>
                  <a:lnTo>
                    <a:pt x="13" y="220"/>
                  </a:lnTo>
                  <a:lnTo>
                    <a:pt x="45" y="271"/>
                  </a:lnTo>
                  <a:lnTo>
                    <a:pt x="94" y="304"/>
                  </a:lnTo>
                  <a:lnTo>
                    <a:pt x="154" y="318"/>
                  </a:lnTo>
                  <a:lnTo>
                    <a:pt x="213" y="304"/>
                  </a:lnTo>
                  <a:lnTo>
                    <a:pt x="262" y="271"/>
                  </a:lnTo>
                  <a:lnTo>
                    <a:pt x="295" y="220"/>
                  </a:lnTo>
                  <a:lnTo>
                    <a:pt x="307" y="158"/>
                  </a:lnTo>
                  <a:close/>
                </a:path>
              </a:pathLst>
            </a:custGeom>
            <a:solidFill>
              <a:schemeClr val="accent2"/>
            </a:solidFill>
            <a:ln w="0">
              <a:solidFill>
                <a:srgbClr val="000000"/>
              </a:solidFill>
              <a:round/>
              <a:headEnd/>
              <a:tailEnd/>
            </a:ln>
          </p:spPr>
          <p:txBody>
            <a:bodyPr/>
            <a:lstStyle/>
            <a:p>
              <a:endParaRPr lang="en-US" sz="1600"/>
            </a:p>
          </p:txBody>
        </p:sp>
      </p:grpSp>
    </p:spTree>
    <p:extLst>
      <p:ext uri="{BB962C8B-B14F-4D97-AF65-F5344CB8AC3E}">
        <p14:creationId xmlns:p14="http://schemas.microsoft.com/office/powerpoint/2010/main" val="22281713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Goals of analytic epidemiology</a:t>
            </a:r>
          </a:p>
        </p:txBody>
      </p:sp>
      <p:sp>
        <p:nvSpPr>
          <p:cNvPr id="3" name="Content Placeholder 2"/>
          <p:cNvSpPr>
            <a:spLocks noGrp="1"/>
          </p:cNvSpPr>
          <p:nvPr>
            <p:ph idx="1"/>
          </p:nvPr>
        </p:nvSpPr>
        <p:spPr/>
        <p:txBody>
          <a:bodyPr/>
          <a:lstStyle/>
          <a:p>
            <a:pPr>
              <a:spcAft>
                <a:spcPts val="600"/>
              </a:spcAft>
            </a:pPr>
            <a:r>
              <a:rPr lang="en-US" u="sng" dirty="0">
                <a:solidFill>
                  <a:srgbClr val="464A44"/>
                </a:solidFill>
              </a:rPr>
              <a:t>Measures</a:t>
            </a:r>
            <a:r>
              <a:rPr lang="en-US" dirty="0">
                <a:solidFill>
                  <a:srgbClr val="464A44"/>
                </a:solidFill>
              </a:rPr>
              <a:t> the relationship between different exposures (a disease, environmental exposure, treatment, behavior) and outcomes (a disease or condition)</a:t>
            </a:r>
          </a:p>
          <a:p>
            <a:pPr lvl="1">
              <a:spcAft>
                <a:spcPts val="600"/>
              </a:spcAft>
            </a:pPr>
            <a:r>
              <a:rPr lang="en-US" dirty="0">
                <a:solidFill>
                  <a:srgbClr val="464A44"/>
                </a:solidFill>
              </a:rPr>
              <a:t>Provides inferences as to the cause of a disease or condition (Why does the disease occur?)</a:t>
            </a:r>
          </a:p>
          <a:p>
            <a:pPr lvl="1">
              <a:spcAft>
                <a:spcPts val="600"/>
              </a:spcAft>
            </a:pPr>
            <a:r>
              <a:rPr lang="en-US" dirty="0">
                <a:solidFill>
                  <a:srgbClr val="464A44"/>
                </a:solidFill>
              </a:rPr>
              <a:t>Does so by testing a specific hypothesis:</a:t>
            </a:r>
          </a:p>
          <a:p>
            <a:pPr marL="0" indent="0">
              <a:spcAft>
                <a:spcPts val="600"/>
              </a:spcAft>
              <a:buNone/>
            </a:pPr>
            <a:r>
              <a:rPr lang="en-US" sz="2800" b="1" dirty="0">
                <a:solidFill>
                  <a:srgbClr val="464A44"/>
                </a:solidFill>
              </a:rPr>
              <a:t>	Does exposure A lead to outcome B?</a:t>
            </a:r>
          </a:p>
        </p:txBody>
      </p:sp>
    </p:spTree>
    <p:extLst>
      <p:ext uri="{BB962C8B-B14F-4D97-AF65-F5344CB8AC3E}">
        <p14:creationId xmlns:p14="http://schemas.microsoft.com/office/powerpoint/2010/main" val="4289586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measure an outcome?</a:t>
            </a:r>
          </a:p>
        </p:txBody>
      </p:sp>
      <p:sp>
        <p:nvSpPr>
          <p:cNvPr id="3" name="Content Placeholder 2"/>
          <p:cNvSpPr>
            <a:spLocks noGrp="1"/>
          </p:cNvSpPr>
          <p:nvPr>
            <p:ph idx="1"/>
          </p:nvPr>
        </p:nvSpPr>
        <p:spPr>
          <a:xfrm>
            <a:off x="457200" y="1600200"/>
            <a:ext cx="8686800" cy="4530725"/>
          </a:xfrm>
        </p:spPr>
        <p:txBody>
          <a:bodyPr/>
          <a:lstStyle/>
          <a:p>
            <a:pPr marL="0" indent="0">
              <a:buNone/>
            </a:pPr>
            <a:r>
              <a:rPr lang="en-US" dirty="0">
                <a:solidFill>
                  <a:srgbClr val="464A44"/>
                </a:solidFill>
              </a:rPr>
              <a:t>Several ways to convey the number of instances of an outcome, taking into account the size of the population in which they occurred:</a:t>
            </a:r>
          </a:p>
          <a:p>
            <a:r>
              <a:rPr lang="en-US" sz="2800" u="sng" dirty="0"/>
              <a:t>Proportion</a:t>
            </a:r>
            <a:r>
              <a:rPr lang="en-US" sz="2800" dirty="0"/>
              <a:t> = # with outcome/total</a:t>
            </a:r>
          </a:p>
          <a:p>
            <a:pPr marL="457200" lvl="1" indent="0">
              <a:buNone/>
            </a:pPr>
            <a:r>
              <a:rPr lang="en-US" sz="2400" dirty="0"/>
              <a:t>3 out of 10 with the outcome = 0.3 or 30%</a:t>
            </a:r>
          </a:p>
          <a:p>
            <a:pPr marL="457200" lvl="1" indent="0">
              <a:buNone/>
            </a:pPr>
            <a:r>
              <a:rPr lang="en-US" sz="2400" dirty="0"/>
              <a:t>(</a:t>
            </a:r>
            <a:r>
              <a:rPr lang="en-US" sz="2400" u="sng" dirty="0"/>
              <a:t>risk</a:t>
            </a:r>
            <a:r>
              <a:rPr lang="en-US" sz="2400" dirty="0"/>
              <a:t> is a proportion)</a:t>
            </a:r>
          </a:p>
          <a:p>
            <a:r>
              <a:rPr lang="en-US" sz="2800" u="sng" dirty="0"/>
              <a:t>Odds</a:t>
            </a:r>
            <a:r>
              <a:rPr lang="en-US" sz="2800" dirty="0"/>
              <a:t> = # with outcome/# without outcome</a:t>
            </a:r>
          </a:p>
          <a:p>
            <a:pPr marL="457200" lvl="1" indent="0">
              <a:buNone/>
            </a:pPr>
            <a:r>
              <a:rPr lang="en-US" sz="2400" dirty="0"/>
              <a:t>3 with the outcome/7 without the outcome = 0.43</a:t>
            </a:r>
          </a:p>
          <a:p>
            <a:r>
              <a:rPr lang="en-US" sz="2800" u="sng" dirty="0"/>
              <a:t>Rate</a:t>
            </a:r>
            <a:r>
              <a:rPr lang="en-US" sz="2800" dirty="0"/>
              <a:t> = # with outcome/total in a defined time period</a:t>
            </a:r>
          </a:p>
          <a:p>
            <a:pPr marL="457200" lvl="1" indent="0">
              <a:buNone/>
            </a:pPr>
            <a:r>
              <a:rPr lang="en-US" sz="2400" dirty="0"/>
              <a:t>3 out of 10 with the outcome = 0.3 or 30%  over 1 month</a:t>
            </a:r>
          </a:p>
        </p:txBody>
      </p:sp>
      <p:grpSp>
        <p:nvGrpSpPr>
          <p:cNvPr id="17" name="Group 16"/>
          <p:cNvGrpSpPr/>
          <p:nvPr/>
        </p:nvGrpSpPr>
        <p:grpSpPr>
          <a:xfrm>
            <a:off x="7183204" y="2975041"/>
            <a:ext cx="1816218" cy="1599710"/>
            <a:chOff x="1780926" y="3514725"/>
            <a:chExt cx="3629025" cy="3228975"/>
          </a:xfrm>
        </p:grpSpPr>
        <p:sp>
          <p:nvSpPr>
            <p:cNvPr id="5" name="Oval 4"/>
            <p:cNvSpPr/>
            <p:nvPr/>
          </p:nvSpPr>
          <p:spPr bwMode="auto">
            <a:xfrm>
              <a:off x="1780926" y="3514725"/>
              <a:ext cx="3629025" cy="3228975"/>
            </a:xfrm>
            <a:prstGeom prst="ellipse">
              <a:avLst/>
            </a:prstGeom>
            <a:solidFill>
              <a:schemeClr val="accent1">
                <a:alpha val="19000"/>
              </a:schemeClr>
            </a:solidFill>
            <a:ln w="28575" cap="flat" cmpd="sng" algn="ctr">
              <a:solidFill>
                <a:schemeClr val="accent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grpSp>
          <p:nvGrpSpPr>
            <p:cNvPr id="16" name="Group 15"/>
            <p:cNvGrpSpPr/>
            <p:nvPr/>
          </p:nvGrpSpPr>
          <p:grpSpPr>
            <a:xfrm>
              <a:off x="2095608" y="3763722"/>
              <a:ext cx="2577702" cy="2466659"/>
              <a:chOff x="2095608" y="3763722"/>
              <a:chExt cx="2577702" cy="2466659"/>
            </a:xfrm>
          </p:grpSpPr>
          <p:pic>
            <p:nvPicPr>
              <p:cNvPr id="6" name="Picture 5"/>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82972" y="5092901"/>
                <a:ext cx="731520" cy="73152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30519" y="5289440"/>
                <a:ext cx="731520" cy="731520"/>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095608" y="4472462"/>
                <a:ext cx="731520" cy="731520"/>
              </a:xfrm>
              <a:prstGeom prst="rect">
                <a:avLst/>
              </a:prstGeom>
            </p:spPr>
          </p:pic>
          <p:pic>
            <p:nvPicPr>
              <p:cNvPr id="10" name="Picture 9"/>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0303" y="3938053"/>
                <a:ext cx="731520" cy="731520"/>
              </a:xfrm>
              <a:prstGeom prst="rect">
                <a:avLst/>
              </a:prstGeom>
            </p:spPr>
          </p:pic>
          <p:pic>
            <p:nvPicPr>
              <p:cNvPr id="11" name="Picture 10"/>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894101" y="3763722"/>
                <a:ext cx="731520" cy="731520"/>
              </a:xfrm>
              <a:prstGeom prst="rect">
                <a:avLst/>
              </a:prstGeom>
            </p:spPr>
          </p:pic>
          <p:pic>
            <p:nvPicPr>
              <p:cNvPr id="12" name="Picture 11"/>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41790" y="5498861"/>
                <a:ext cx="731520" cy="731520"/>
              </a:xfrm>
              <a:prstGeom prst="rect">
                <a:avLst/>
              </a:prstGeom>
            </p:spPr>
          </p:pic>
          <p:pic>
            <p:nvPicPr>
              <p:cNvPr id="13" name="Picture 1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395949" y="4312530"/>
                <a:ext cx="731520" cy="731520"/>
              </a:xfrm>
              <a:prstGeom prst="rect">
                <a:avLst/>
              </a:prstGeom>
            </p:spPr>
          </p:pic>
        </p:grpSp>
      </p:grpSp>
      <p:pic>
        <p:nvPicPr>
          <p:cNvPr id="4" name="Picture 3"/>
          <p:cNvPicPr>
            <a:picLocks noChangeAspect="1"/>
          </p:cNvPicPr>
          <p:nvPr/>
        </p:nvPicPr>
        <p:blipFill>
          <a:blip r:embed="rId4"/>
          <a:stretch>
            <a:fillRect/>
          </a:stretch>
        </p:blipFill>
        <p:spPr>
          <a:xfrm>
            <a:off x="7872548" y="4024540"/>
            <a:ext cx="147951" cy="295901"/>
          </a:xfrm>
          <a:prstGeom prst="rect">
            <a:avLst/>
          </a:prstGeom>
        </p:spPr>
      </p:pic>
      <p:pic>
        <p:nvPicPr>
          <p:cNvPr id="18" name="Picture 17"/>
          <p:cNvPicPr>
            <a:picLocks noChangeAspect="1"/>
          </p:cNvPicPr>
          <p:nvPr/>
        </p:nvPicPr>
        <p:blipFill>
          <a:blip r:embed="rId4"/>
          <a:stretch>
            <a:fillRect/>
          </a:stretch>
        </p:blipFill>
        <p:spPr>
          <a:xfrm>
            <a:off x="7744134" y="3547180"/>
            <a:ext cx="147951" cy="295901"/>
          </a:xfrm>
          <a:prstGeom prst="rect">
            <a:avLst/>
          </a:prstGeom>
        </p:spPr>
      </p:pic>
      <p:pic>
        <p:nvPicPr>
          <p:cNvPr id="19" name="Picture 18"/>
          <p:cNvPicPr>
            <a:picLocks noChangeAspect="1"/>
          </p:cNvPicPr>
          <p:nvPr/>
        </p:nvPicPr>
        <p:blipFill>
          <a:blip r:embed="rId4"/>
          <a:stretch>
            <a:fillRect/>
          </a:stretch>
        </p:blipFill>
        <p:spPr>
          <a:xfrm>
            <a:off x="8598862" y="3732704"/>
            <a:ext cx="167364" cy="334727"/>
          </a:xfrm>
          <a:prstGeom prst="rect">
            <a:avLst/>
          </a:prstGeom>
        </p:spPr>
      </p:pic>
    </p:spTree>
    <p:extLst>
      <p:ext uri="{BB962C8B-B14F-4D97-AF65-F5344CB8AC3E}">
        <p14:creationId xmlns:p14="http://schemas.microsoft.com/office/powerpoint/2010/main" val="1137469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vs. odds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10743119"/>
              </p:ext>
            </p:extLst>
          </p:nvPr>
        </p:nvGraphicFramePr>
        <p:xfrm>
          <a:off x="1339991" y="1727777"/>
          <a:ext cx="6455274" cy="4013351"/>
        </p:xfrm>
        <a:graphic>
          <a:graphicData uri="http://schemas.openxmlformats.org/drawingml/2006/table">
            <a:tbl>
              <a:tblPr firstRow="1" bandRow="1">
                <a:tableStyleId>{2D5ABB26-0587-4C30-8999-92F81FD0307C}</a:tableStyleId>
              </a:tblPr>
              <a:tblGrid>
                <a:gridCol w="3227637">
                  <a:extLst>
                    <a:ext uri="{9D8B030D-6E8A-4147-A177-3AD203B41FA5}">
                      <a16:colId xmlns:a16="http://schemas.microsoft.com/office/drawing/2014/main" val="20000"/>
                    </a:ext>
                  </a:extLst>
                </a:gridCol>
                <a:gridCol w="3227637">
                  <a:extLst>
                    <a:ext uri="{9D8B030D-6E8A-4147-A177-3AD203B41FA5}">
                      <a16:colId xmlns:a16="http://schemas.microsoft.com/office/drawing/2014/main" val="20001"/>
                    </a:ext>
                  </a:extLst>
                </a:gridCol>
              </a:tblGrid>
              <a:tr h="567447">
                <a:tc>
                  <a:txBody>
                    <a:bodyPr/>
                    <a:lstStyle/>
                    <a:p>
                      <a:pPr algn="ctr"/>
                      <a:r>
                        <a:rPr lang="en-US" b="1" dirty="0"/>
                        <a:t>If the risk is</a:t>
                      </a:r>
                      <a:r>
                        <a:rPr lang="is-IS" b="1" dirty="0"/>
                        <a:t>…</a:t>
                      </a:r>
                      <a:endParaRPr lang="en-US" b="1"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b="1" dirty="0"/>
                        <a:t>Then the odds are</a:t>
                      </a:r>
                      <a:r>
                        <a:rPr lang="is-IS" b="1" dirty="0"/>
                        <a:t>…</a:t>
                      </a:r>
                      <a:endParaRPr lang="en-US" b="1" dirty="0"/>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861476">
                <a:tc>
                  <a:txBody>
                    <a:bodyPr/>
                    <a:lstStyle/>
                    <a:p>
                      <a:pPr algn="ctr"/>
                      <a:r>
                        <a:rPr lang="en-US" dirty="0"/>
                        <a:t>½ (50%)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1:1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861476">
                <a:tc>
                  <a:txBody>
                    <a:bodyPr/>
                    <a:lstStyle/>
                    <a:p>
                      <a:pPr algn="ctr"/>
                      <a:r>
                        <a:rPr lang="en-US" dirty="0"/>
                        <a:t>¼ (25%)</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1:3</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861476">
                <a:tc>
                  <a:txBody>
                    <a:bodyPr/>
                    <a:lstStyle/>
                    <a:p>
                      <a:pPr algn="ctr"/>
                      <a:r>
                        <a:rPr lang="en-US" dirty="0"/>
                        <a:t>1/10 (10%)</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1:9</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861476">
                <a:tc>
                  <a:txBody>
                    <a:bodyPr/>
                    <a:lstStyle/>
                    <a:p>
                      <a:pPr algn="ctr"/>
                      <a:r>
                        <a:rPr lang="en-US" dirty="0"/>
                        <a:t>1/100 (1%)</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dirty="0"/>
                        <a:t>1:99</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361853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Measures of disease frequency</a:t>
            </a:r>
          </a:p>
        </p:txBody>
      </p:sp>
      <p:sp>
        <p:nvSpPr>
          <p:cNvPr id="3" name="Content Placeholder 2"/>
          <p:cNvSpPr>
            <a:spLocks noGrp="1"/>
          </p:cNvSpPr>
          <p:nvPr>
            <p:ph idx="1"/>
          </p:nvPr>
        </p:nvSpPr>
        <p:spPr/>
        <p:txBody>
          <a:bodyPr/>
          <a:lstStyle/>
          <a:p>
            <a:r>
              <a:rPr lang="en-US" dirty="0"/>
              <a:t>Two basic categories of disease frequency:</a:t>
            </a:r>
          </a:p>
          <a:p>
            <a:endParaRPr lang="en-US" sz="1000" dirty="0"/>
          </a:p>
          <a:p>
            <a:pPr lvl="1"/>
            <a:endParaRPr lang="en-US" sz="1000" dirty="0"/>
          </a:p>
          <a:p>
            <a:pPr lvl="1"/>
            <a:r>
              <a:rPr lang="en-US" u="sng" dirty="0"/>
              <a:t>Prevalence</a:t>
            </a:r>
            <a:r>
              <a:rPr lang="en-US" dirty="0"/>
              <a:t>: measures the presence of existing cases of the disease (old and new) at a specific point in time (a “snapshot”)</a:t>
            </a:r>
          </a:p>
          <a:p>
            <a:pPr lvl="1"/>
            <a:endParaRPr lang="en-US" sz="1000" dirty="0"/>
          </a:p>
          <a:p>
            <a:pPr lvl="1"/>
            <a:r>
              <a:rPr lang="en-US" u="sng" dirty="0"/>
              <a:t>Incidence</a:t>
            </a:r>
            <a:r>
              <a:rPr lang="en-US" dirty="0"/>
              <a:t>: measures the occurrence of new cases of the disease over a certain period of time</a:t>
            </a:r>
          </a:p>
          <a:p>
            <a:pPr lvl="1"/>
            <a:endParaRPr lang="en-US" dirty="0"/>
          </a:p>
        </p:txBody>
      </p:sp>
    </p:spTree>
    <p:extLst>
      <p:ext uri="{BB962C8B-B14F-4D97-AF65-F5344CB8AC3E}">
        <p14:creationId xmlns:p14="http://schemas.microsoft.com/office/powerpoint/2010/main" val="2389103965"/>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40857</TotalTime>
  <Words>6557</Words>
  <Application>Microsoft Office PowerPoint</Application>
  <PresentationFormat>On-screen Show (4:3)</PresentationFormat>
  <Paragraphs>843</Paragraphs>
  <Slides>55</Slides>
  <Notes>55</Notes>
  <HiddenSlides>0</HiddenSlides>
  <MMClips>0</MMClips>
  <ScaleCrop>false</ScaleCrop>
  <HeadingPairs>
    <vt:vector size="6" baseType="variant">
      <vt:variant>
        <vt:lpstr>Fonts Used</vt:lpstr>
      </vt:variant>
      <vt:variant>
        <vt:i4>14</vt:i4>
      </vt:variant>
      <vt:variant>
        <vt:lpstr>Theme</vt:lpstr>
      </vt:variant>
      <vt:variant>
        <vt:i4>2</vt:i4>
      </vt:variant>
      <vt:variant>
        <vt:lpstr>Slide Titles</vt:lpstr>
      </vt:variant>
      <vt:variant>
        <vt:i4>55</vt:i4>
      </vt:variant>
    </vt:vector>
  </HeadingPairs>
  <TitlesOfParts>
    <vt:vector size="71" baseType="lpstr">
      <vt:lpstr>ＭＳ Ｐゴシック</vt:lpstr>
      <vt:lpstr>ＭＳ Ｐゴシック</vt:lpstr>
      <vt:lpstr>Arial</vt:lpstr>
      <vt:lpstr>Arial Black</vt:lpstr>
      <vt:lpstr>Arial,Sans-Serif</vt:lpstr>
      <vt:lpstr>Avenir Book</vt:lpstr>
      <vt:lpstr>Calibri</vt:lpstr>
      <vt:lpstr>Calibri (Body)</vt:lpstr>
      <vt:lpstr>Courier New</vt:lpstr>
      <vt:lpstr>Garamond</vt:lpstr>
      <vt:lpstr>Symbol</vt:lpstr>
      <vt:lpstr>Times New Roman</vt:lpstr>
      <vt:lpstr>Verdana</vt:lpstr>
      <vt:lpstr>Wingdings</vt:lpstr>
      <vt:lpstr>CDC OR Style options 1 and 2</vt:lpstr>
      <vt:lpstr>Custom Design</vt:lpstr>
      <vt:lpstr>Epidemiology: Basic Concepts &amp; Tools</vt:lpstr>
      <vt:lpstr>Outline</vt:lpstr>
      <vt:lpstr>What is epidemiology?</vt:lpstr>
      <vt:lpstr>Two types of research</vt:lpstr>
      <vt:lpstr>Goals of descriptive epidemiology</vt:lpstr>
      <vt:lpstr>Goals of analytic epidemiology</vt:lpstr>
      <vt:lpstr>How to measure an outcome?</vt:lpstr>
      <vt:lpstr>Risk vs. odds</vt:lpstr>
      <vt:lpstr>Measures of disease frequency</vt:lpstr>
      <vt:lpstr>Prevalence</vt:lpstr>
      <vt:lpstr>Measuring prevalence</vt:lpstr>
      <vt:lpstr>Example of prevalence</vt:lpstr>
      <vt:lpstr>Incidence</vt:lpstr>
      <vt:lpstr>Measuring incidence</vt:lpstr>
      <vt:lpstr>Example of incidence</vt:lpstr>
      <vt:lpstr>Incidence and prevalence</vt:lpstr>
      <vt:lpstr>Incidence and prevalence</vt:lpstr>
      <vt:lpstr>Comparing disease frequency</vt:lpstr>
      <vt:lpstr>Measures of association</vt:lpstr>
      <vt:lpstr>Key tool: The 2 x 2 table</vt:lpstr>
      <vt:lpstr>Expanded: The R x C table</vt:lpstr>
      <vt:lpstr>The 2 x 2 table: An example</vt:lpstr>
      <vt:lpstr>The 2 x 2 table: An example</vt:lpstr>
      <vt:lpstr>Prevalence ratio (PR)</vt:lpstr>
      <vt:lpstr>Calculating prevalence ratio</vt:lpstr>
      <vt:lpstr>Prevalence ratio 2 x 2 table</vt:lpstr>
      <vt:lpstr>Relative risk (RR) </vt:lpstr>
      <vt:lpstr>Relative risk in a cohort study</vt:lpstr>
      <vt:lpstr>Calculating relative risk</vt:lpstr>
      <vt:lpstr>Relative risk 2 x 2 table</vt:lpstr>
      <vt:lpstr>Odds ratio (OR)</vt:lpstr>
      <vt:lpstr>Odds ratio in case-control study</vt:lpstr>
      <vt:lpstr>Calculating odds ratio</vt:lpstr>
      <vt:lpstr>Odds ratio 2 x 2 table</vt:lpstr>
      <vt:lpstr>How to interpret an odds ratio?</vt:lpstr>
      <vt:lpstr>Interpretation of ratios</vt:lpstr>
      <vt:lpstr>Interpretation of ratios</vt:lpstr>
      <vt:lpstr>Template for describing results</vt:lpstr>
      <vt:lpstr>Example – describing relative risk</vt:lpstr>
      <vt:lpstr>Template for describing OR</vt:lpstr>
      <vt:lpstr>Example – describing odds ratio</vt:lpstr>
      <vt:lpstr>Remember…</vt:lpstr>
      <vt:lpstr>Additional slides</vt:lpstr>
      <vt:lpstr>Ratio</vt:lpstr>
      <vt:lpstr>Ratio example</vt:lpstr>
      <vt:lpstr>Ratio example (2)</vt:lpstr>
      <vt:lpstr>Proportion</vt:lpstr>
      <vt:lpstr>Proportion example</vt:lpstr>
      <vt:lpstr>Proportion example (2)</vt:lpstr>
      <vt:lpstr>Odds</vt:lpstr>
      <vt:lpstr>Odds example</vt:lpstr>
      <vt:lpstr>Odds example (2)</vt:lpstr>
      <vt:lpstr>Rate</vt:lpstr>
      <vt:lpstr>Rate example</vt:lpstr>
      <vt:lpstr>Questions?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844</cp:revision>
  <dcterms:created xsi:type="dcterms:W3CDTF">2016-12-10T01:14:11Z</dcterms:created>
  <dcterms:modified xsi:type="dcterms:W3CDTF">2019-01-18T17:13:17Z</dcterms:modified>
</cp:coreProperties>
</file>