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9"/>
  </p:notesMasterIdLst>
  <p:handoutMasterIdLst>
    <p:handoutMasterId r:id="rId60"/>
  </p:handoutMasterIdLst>
  <p:sldIdLst>
    <p:sldId id="256" r:id="rId2"/>
    <p:sldId id="299" r:id="rId3"/>
    <p:sldId id="296" r:id="rId4"/>
    <p:sldId id="297" r:id="rId5"/>
    <p:sldId id="276" r:id="rId6"/>
    <p:sldId id="298" r:id="rId7"/>
    <p:sldId id="301" r:id="rId8"/>
    <p:sldId id="300" r:id="rId9"/>
    <p:sldId id="302" r:id="rId10"/>
    <p:sldId id="280" r:id="rId11"/>
    <p:sldId id="279" r:id="rId12"/>
    <p:sldId id="281" r:id="rId13"/>
    <p:sldId id="282" r:id="rId14"/>
    <p:sldId id="293" r:id="rId15"/>
    <p:sldId id="303" r:id="rId16"/>
    <p:sldId id="304" r:id="rId17"/>
    <p:sldId id="275" r:id="rId18"/>
    <p:sldId id="305" r:id="rId19"/>
    <p:sldId id="306" r:id="rId20"/>
    <p:sldId id="339" r:id="rId21"/>
    <p:sldId id="307" r:id="rId22"/>
    <p:sldId id="308" r:id="rId23"/>
    <p:sldId id="341" r:id="rId24"/>
    <p:sldId id="344" r:id="rId25"/>
    <p:sldId id="345" r:id="rId26"/>
    <p:sldId id="346" r:id="rId27"/>
    <p:sldId id="347" r:id="rId28"/>
    <p:sldId id="348" r:id="rId29"/>
    <p:sldId id="314" r:id="rId30"/>
    <p:sldId id="315" r:id="rId31"/>
    <p:sldId id="317" r:id="rId32"/>
    <p:sldId id="318" r:id="rId33"/>
    <p:sldId id="319" r:id="rId34"/>
    <p:sldId id="320" r:id="rId35"/>
    <p:sldId id="321" r:id="rId36"/>
    <p:sldId id="322" r:id="rId37"/>
    <p:sldId id="323" r:id="rId38"/>
    <p:sldId id="324" r:id="rId39"/>
    <p:sldId id="326" r:id="rId40"/>
    <p:sldId id="327" r:id="rId41"/>
    <p:sldId id="328" r:id="rId42"/>
    <p:sldId id="329" r:id="rId43"/>
    <p:sldId id="349" r:id="rId44"/>
    <p:sldId id="350" r:id="rId45"/>
    <p:sldId id="351" r:id="rId46"/>
    <p:sldId id="352" r:id="rId47"/>
    <p:sldId id="353" r:id="rId48"/>
    <p:sldId id="354" r:id="rId49"/>
    <p:sldId id="355" r:id="rId50"/>
    <p:sldId id="356" r:id="rId51"/>
    <p:sldId id="330" r:id="rId52"/>
    <p:sldId id="331" r:id="rId53"/>
    <p:sldId id="332" r:id="rId54"/>
    <p:sldId id="333" r:id="rId55"/>
    <p:sldId id="357" r:id="rId56"/>
    <p:sldId id="358" r:id="rId57"/>
    <p:sldId id="359" r:id="rId5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ecily Miller"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3D07"/>
    <a:srgbClr val="7E9632"/>
    <a:srgbClr val="585C56"/>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19" autoAdjust="0"/>
    <p:restoredTop sz="65457" autoAdjust="0"/>
  </p:normalViewPr>
  <p:slideViewPr>
    <p:cSldViewPr snapToGrid="0" snapToObjects="1">
      <p:cViewPr varScale="1">
        <p:scale>
          <a:sx n="48" d="100"/>
          <a:sy n="48" d="100"/>
        </p:scale>
        <p:origin x="48" y="396"/>
      </p:cViewPr>
      <p:guideLst>
        <p:guide orient="horz" pos="2160"/>
        <p:guide pos="2880"/>
      </p:guideLst>
    </p:cSldViewPr>
  </p:slideViewPr>
  <p:notesTextViewPr>
    <p:cViewPr>
      <p:scale>
        <a:sx n="100" d="100"/>
        <a:sy n="100" d="100"/>
      </p:scale>
      <p:origin x="0" y="0"/>
    </p:cViewPr>
  </p:notesTextViewPr>
  <p:sorterViewPr>
    <p:cViewPr>
      <p:scale>
        <a:sx n="167" d="100"/>
        <a:sy n="167" d="100"/>
      </p:scale>
      <p:origin x="0" y="3511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microsoft.com/office/2016/11/relationships/changesInfo" Target="changesInfos/changesInfo1.xml"/><Relationship Id="rId5" Type="http://schemas.openxmlformats.org/officeDocument/2006/relationships/slide" Target="slides/slide4.xml"/><Relationship Id="rId61"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DD34DC90-1D83-4807-AF89-F514169803E3}"/>
    <pc:docChg chg="modSld">
      <pc:chgData name="" userId="" providerId="" clId="Web-{DD34DC90-1D83-4807-AF89-F514169803E3}" dt="2018-12-18T18:31:10.038" v="22"/>
      <pc:docMkLst>
        <pc:docMk/>
      </pc:docMkLst>
      <pc:sldChg chg="modNotes">
        <pc:chgData name="" userId="" providerId="" clId="Web-{DD34DC90-1D83-4807-AF89-F514169803E3}" dt="2018-12-18T18:24:46.363" v="1"/>
        <pc:sldMkLst>
          <pc:docMk/>
          <pc:sldMk cId="1746828133" sldId="256"/>
        </pc:sldMkLst>
      </pc:sldChg>
      <pc:sldChg chg="modSp">
        <pc:chgData name="" userId="" providerId="" clId="Web-{DD34DC90-1D83-4807-AF89-F514169803E3}" dt="2018-12-18T18:27:39.692" v="2" actId="1076"/>
        <pc:sldMkLst>
          <pc:docMk/>
          <pc:sldMk cId="1178613627" sldId="346"/>
        </pc:sldMkLst>
        <pc:spChg chg="mod">
          <ac:chgData name="" userId="" providerId="" clId="Web-{DD34DC90-1D83-4807-AF89-F514169803E3}" dt="2018-12-18T18:27:39.692" v="2" actId="1076"/>
          <ac:spMkLst>
            <pc:docMk/>
            <pc:sldMk cId="1178613627" sldId="346"/>
            <ac:spMk id="449538" creationId="{00000000-0000-0000-0000-000000000000}"/>
          </ac:spMkLst>
        </pc:spChg>
      </pc:sldChg>
      <pc:sldChg chg="modSp">
        <pc:chgData name="" userId="" providerId="" clId="Web-{DD34DC90-1D83-4807-AF89-F514169803E3}" dt="2018-12-18T18:27:55.239" v="3" actId="1076"/>
        <pc:sldMkLst>
          <pc:docMk/>
          <pc:sldMk cId="140339569" sldId="347"/>
        </pc:sldMkLst>
        <pc:spChg chg="mod">
          <ac:chgData name="" userId="" providerId="" clId="Web-{DD34DC90-1D83-4807-AF89-F514169803E3}" dt="2018-12-18T18:27:55.239" v="3" actId="1076"/>
          <ac:spMkLst>
            <pc:docMk/>
            <pc:sldMk cId="140339569" sldId="347"/>
            <ac:spMk id="450562" creationId="{00000000-0000-0000-0000-000000000000}"/>
          </ac:spMkLst>
        </pc:spChg>
      </pc:sldChg>
      <pc:sldChg chg="modNotes">
        <pc:chgData name="" userId="" providerId="" clId="Web-{DD34DC90-1D83-4807-AF89-F514169803E3}" dt="2018-12-18T18:30:35.022" v="17"/>
        <pc:sldMkLst>
          <pc:docMk/>
          <pc:sldMk cId="1463817532" sldId="354"/>
        </pc:sldMkLst>
      </pc:sldChg>
      <pc:sldChg chg="modNotes">
        <pc:chgData name="" userId="" providerId="" clId="Web-{DD34DC90-1D83-4807-AF89-F514169803E3}" dt="2018-12-18T18:31:10.038" v="22"/>
        <pc:sldMkLst>
          <pc:docMk/>
          <pc:sldMk cId="4134731407" sldId="35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011F1B5-B4CC-D741-AE03-6D79D5953F63}" type="datetimeFigureOut">
              <a:rPr lang="en-US" smtClean="0"/>
              <a:pPr/>
              <a:t>1/17/2019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061E336-047F-CF46-9BCE-F9270FA1C89C}" type="slidenum">
              <a:rPr lang="en-US" smtClean="0"/>
              <a:pPr/>
              <a:t>‹#›</a:t>
            </a:fld>
            <a:endParaRPr lang="en-US"/>
          </a:p>
        </p:txBody>
      </p:sp>
    </p:spTree>
    <p:extLst>
      <p:ext uri="{BB962C8B-B14F-4D97-AF65-F5344CB8AC3E}">
        <p14:creationId xmlns:p14="http://schemas.microsoft.com/office/powerpoint/2010/main" val="1864699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pPr/>
              <a:t>1/17/2019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pPr/>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Title: W1L2 Overview: Operations Research + Examples</a:t>
            </a:r>
          </a:p>
          <a:p>
            <a:r>
              <a:rPr lang="en-US" b="1" baseline="0" dirty="0"/>
              <a:t>Time: 60 minutes (30 min lecture/discussion + 30 min for examples); (57 slides)</a:t>
            </a:r>
            <a:endParaRPr lang="en-US" b="1" dirty="0"/>
          </a:p>
          <a:p>
            <a:r>
              <a:rPr lang="en-US" b="0" i="1" baseline="0" dirty="0"/>
              <a:t>Note: Multiple examples given as options </a:t>
            </a:r>
            <a:r>
              <a:rPr lang="mr-IN" b="0" i="1" baseline="0" dirty="0"/>
              <a:t>–</a:t>
            </a:r>
            <a:r>
              <a:rPr lang="en-US" b="0" i="1" baseline="0" dirty="0"/>
              <a:t> consider which examples to use based on audience to fit time slot.</a:t>
            </a:r>
            <a:endParaRPr lang="en-US" i="1" dirty="0"/>
          </a:p>
          <a:p>
            <a:r>
              <a:rPr lang="en-US" b="1" baseline="0" dirty="0"/>
              <a:t>Reading: None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a:t>
            </a:fld>
            <a:endParaRPr lang="en-US" dirty="0"/>
          </a:p>
        </p:txBody>
      </p:sp>
    </p:spTree>
    <p:extLst>
      <p:ext uri="{BB962C8B-B14F-4D97-AF65-F5344CB8AC3E}">
        <p14:creationId xmlns:p14="http://schemas.microsoft.com/office/powerpoint/2010/main" val="4258195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indent="-171450">
              <a:buFont typeface="Arial"/>
              <a:buChar char="•"/>
            </a:pPr>
            <a:r>
              <a:rPr lang="en-US" dirty="0">
                <a:latin typeface="+mn-lt"/>
              </a:rPr>
              <a:t>Reminder:</a:t>
            </a:r>
            <a:r>
              <a:rPr lang="en-US" baseline="0" dirty="0">
                <a:latin typeface="+mn-lt"/>
              </a:rPr>
              <a:t> this talk is a “big picture” overview of how all the pieces fit together.  The steps will be covered in detail (and through participants’ own projects) throughout this week for the first 3 steps (and more work on final steps in next two weeks of this course).</a:t>
            </a:r>
          </a:p>
          <a:p>
            <a:pPr marL="171450" indent="-171450">
              <a:buFont typeface="Arial"/>
              <a:buChar char="•"/>
            </a:pP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666050FB-CDEA-E841-A26A-49184043DF26}" type="slidenum">
              <a:rPr lang="en-US" sz="1100"/>
              <a:pPr/>
              <a:t>11</a:t>
            </a:fld>
            <a:endParaRPr lang="en-US" sz="110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cs typeface="Lucida Sans"/>
              </a:rPr>
              <a:t>[Review</a:t>
            </a:r>
            <a:r>
              <a:rPr lang="en-US" i="1" baseline="0" dirty="0">
                <a:latin typeface="+mn-lt"/>
                <a:cs typeface="Lucida Sans"/>
              </a:rPr>
              <a:t> slide content]</a:t>
            </a:r>
            <a:endParaRPr lang="en-US" i="1" dirty="0">
              <a:latin typeface="+mn-lt"/>
              <a:cs typeface="Lucida San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cs typeface="Lucida Sans"/>
              </a:rPr>
              <a:t>[Review</a:t>
            </a:r>
            <a:r>
              <a:rPr lang="en-US" i="1" baseline="0" dirty="0">
                <a:latin typeface="+mn-lt"/>
                <a:cs typeface="Lucida Sans"/>
              </a:rPr>
              <a:t> slide content]</a:t>
            </a:r>
            <a:endParaRPr lang="en-US" i="1" dirty="0">
              <a:latin typeface="+mn-lt"/>
              <a:cs typeface="Lucida Sans"/>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12</a:t>
            </a:fld>
            <a:endParaRPr lang="en-US"/>
          </a:p>
        </p:txBody>
      </p:sp>
    </p:spTree>
    <p:extLst>
      <p:ext uri="{BB962C8B-B14F-4D97-AF65-F5344CB8AC3E}">
        <p14:creationId xmlns:p14="http://schemas.microsoft.com/office/powerpoint/2010/main" val="30037170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cs typeface="Lucida Sans"/>
              </a:rPr>
              <a:t>[Review</a:t>
            </a:r>
            <a:r>
              <a:rPr lang="en-US" i="1" baseline="0" dirty="0">
                <a:latin typeface="+mn-lt"/>
                <a:cs typeface="Lucida Sans"/>
              </a:rPr>
              <a:t> slide content]</a:t>
            </a:r>
            <a:endParaRPr lang="en-US" i="1" dirty="0">
              <a:latin typeface="+mn-lt"/>
              <a:cs typeface="Lucida Sans"/>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13</a:t>
            </a:fld>
            <a:endParaRPr lang="en-US"/>
          </a:p>
        </p:txBody>
      </p:sp>
    </p:spTree>
    <p:extLst>
      <p:ext uri="{BB962C8B-B14F-4D97-AF65-F5344CB8AC3E}">
        <p14:creationId xmlns:p14="http://schemas.microsoft.com/office/powerpoint/2010/main" val="3229836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0" dirty="0">
                <a:latin typeface="+mn-lt"/>
                <a:cs typeface="Lucida Sans"/>
              </a:rPr>
              <a:t>Pulling all</a:t>
            </a:r>
            <a:r>
              <a:rPr lang="en-US" i="0" baseline="0" dirty="0">
                <a:latin typeface="+mn-lt"/>
                <a:cs typeface="Lucida Sans"/>
              </a:rPr>
              <a:t> of the final OR research work into a format to share and disseminate will be the focus of the final Week 3 of this course.</a:t>
            </a:r>
            <a:endParaRPr lang="en-US" i="0" dirty="0">
              <a:latin typeface="+mn-lt"/>
              <a:cs typeface="Lucida Sans"/>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cs typeface="Lucida Sans"/>
              </a:rPr>
              <a:t>[Review</a:t>
            </a:r>
            <a:r>
              <a:rPr lang="en-US" i="1" baseline="0" dirty="0">
                <a:latin typeface="+mn-lt"/>
                <a:cs typeface="Lucida Sans"/>
              </a:rPr>
              <a:t> slide content]</a:t>
            </a:r>
            <a:endParaRPr lang="en-US" i="1" dirty="0">
              <a:latin typeface="+mn-lt"/>
              <a:cs typeface="Lucida Sans"/>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14</a:t>
            </a:fld>
            <a:endParaRPr lang="en-US"/>
          </a:p>
        </p:txBody>
      </p:sp>
    </p:spTree>
    <p:extLst>
      <p:ext uri="{BB962C8B-B14F-4D97-AF65-F5344CB8AC3E}">
        <p14:creationId xmlns:p14="http://schemas.microsoft.com/office/powerpoint/2010/main" val="308674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mn-lt"/>
                <a:cs typeface="Lucida Sans"/>
              </a:rPr>
              <a:t>[Review</a:t>
            </a:r>
            <a:r>
              <a:rPr lang="en-US" i="1" baseline="0" dirty="0">
                <a:latin typeface="+mn-lt"/>
                <a:cs typeface="Lucida Sans"/>
              </a:rPr>
              <a:t> slide content]</a:t>
            </a:r>
          </a:p>
          <a:p>
            <a:pPr marL="171450" indent="-171450">
              <a:buFont typeface="Arial"/>
              <a:buChar char="•"/>
            </a:pPr>
            <a:r>
              <a:rPr lang="en-US" i="0" baseline="0" dirty="0">
                <a:latin typeface="+mn-lt"/>
                <a:cs typeface="Lucida Sans"/>
              </a:rPr>
              <a:t>Need for research (and in particular OR) has repeatedly been cited as a primary pillar within both the STOP TB strategy (2006) and the END TB strategy (2014) put forth by WHO.</a:t>
            </a:r>
            <a:endParaRPr lang="en-US" i="0"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15</a:t>
            </a:fld>
            <a:endParaRPr lang="en-US"/>
          </a:p>
        </p:txBody>
      </p:sp>
    </p:spTree>
    <p:extLst>
      <p:ext uri="{BB962C8B-B14F-4D97-AF65-F5344CB8AC3E}">
        <p14:creationId xmlns:p14="http://schemas.microsoft.com/office/powerpoint/2010/main" val="31939062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16</a:t>
            </a:fld>
            <a:endParaRPr lang="en-US"/>
          </a:p>
        </p:txBody>
      </p:sp>
    </p:spTree>
    <p:extLst>
      <p:ext uri="{BB962C8B-B14F-4D97-AF65-F5344CB8AC3E}">
        <p14:creationId xmlns:p14="http://schemas.microsoft.com/office/powerpoint/2010/main" val="14401105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[Open up group discussion]</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17</a:t>
            </a:fld>
            <a:endParaRPr lang="en-US"/>
          </a:p>
        </p:txBody>
      </p:sp>
    </p:spTree>
    <p:extLst>
      <p:ext uri="{BB962C8B-B14F-4D97-AF65-F5344CB8AC3E}">
        <p14:creationId xmlns:p14="http://schemas.microsoft.com/office/powerpoint/2010/main" val="4195858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baseline="0" dirty="0"/>
              <a:t>[Examples of OR: </a:t>
            </a:r>
            <a:r>
              <a:rPr lang="en-US" b="0" i="1" baseline="0" dirty="0"/>
              <a:t>Three examples are found here – but the lecturer should consider as optional and choose based on preference and timing]</a:t>
            </a:r>
            <a:endParaRPr lang="en-US" b="1" i="1"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18</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7DEBDEB0-AE66-884E-975A-2AD8231A0F71}" type="slidenum">
              <a:rPr lang="en-US" sz="1100"/>
              <a:pPr/>
              <a:t>19</a:t>
            </a:fld>
            <a:endParaRPr lang="en-US" sz="110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[Open with an informal Q &amp; A of class on their ideas of what Operations</a:t>
            </a:r>
            <a:r>
              <a:rPr lang="en-US" i="1" baseline="0" dirty="0"/>
              <a:t> Research is.]</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a:t>
            </a:fld>
            <a:endParaRPr lang="en-US" dirty="0"/>
          </a:p>
        </p:txBody>
      </p:sp>
    </p:spTree>
    <p:extLst>
      <p:ext uri="{BB962C8B-B14F-4D97-AF65-F5344CB8AC3E}">
        <p14:creationId xmlns:p14="http://schemas.microsoft.com/office/powerpoint/2010/main" val="1292534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20</a:t>
            </a:fld>
            <a:endParaRPr lang="en-US"/>
          </a:p>
        </p:txBody>
      </p:sp>
    </p:spTree>
    <p:extLst>
      <p:ext uri="{BB962C8B-B14F-4D97-AF65-F5344CB8AC3E}">
        <p14:creationId xmlns:p14="http://schemas.microsoft.com/office/powerpoint/2010/main" val="7541853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051787AB-A0A6-2245-A1F1-D6EF9B5F8838}" type="slidenum">
              <a:rPr lang="en-US" sz="1100"/>
              <a:pPr/>
              <a:t>21</a:t>
            </a:fld>
            <a:endParaRPr lang="en-US" sz="110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22</a:t>
            </a:fld>
            <a:endParaRPr lang="en-US"/>
          </a:p>
        </p:txBody>
      </p:sp>
    </p:spTree>
    <p:extLst>
      <p:ext uri="{BB962C8B-B14F-4D97-AF65-F5344CB8AC3E}">
        <p14:creationId xmlns:p14="http://schemas.microsoft.com/office/powerpoint/2010/main" val="22289190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a:p>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23</a:t>
            </a:fld>
            <a:endParaRPr lang="en-US"/>
          </a:p>
        </p:txBody>
      </p:sp>
    </p:spTree>
    <p:extLst>
      <p:ext uri="{BB962C8B-B14F-4D97-AF65-F5344CB8AC3E}">
        <p14:creationId xmlns:p14="http://schemas.microsoft.com/office/powerpoint/2010/main" val="19767204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24</a:t>
            </a:fld>
            <a:endParaRPr lang="en-US"/>
          </a:p>
        </p:txBody>
      </p:sp>
    </p:spTree>
    <p:extLst>
      <p:ext uri="{BB962C8B-B14F-4D97-AF65-F5344CB8AC3E}">
        <p14:creationId xmlns:p14="http://schemas.microsoft.com/office/powerpoint/2010/main" val="19002837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25</a:t>
            </a:fld>
            <a:endParaRPr lang="en-US"/>
          </a:p>
        </p:txBody>
      </p:sp>
    </p:spTree>
    <p:extLst>
      <p:ext uri="{BB962C8B-B14F-4D97-AF65-F5344CB8AC3E}">
        <p14:creationId xmlns:p14="http://schemas.microsoft.com/office/powerpoint/2010/main" val="21452021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26</a:t>
            </a:fld>
            <a:endParaRPr lang="en-US"/>
          </a:p>
        </p:txBody>
      </p:sp>
    </p:spTree>
    <p:extLst>
      <p:ext uri="{BB962C8B-B14F-4D97-AF65-F5344CB8AC3E}">
        <p14:creationId xmlns:p14="http://schemas.microsoft.com/office/powerpoint/2010/main" val="24993537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27</a:t>
            </a:fld>
            <a:endParaRPr lang="en-US"/>
          </a:p>
        </p:txBody>
      </p:sp>
    </p:spTree>
    <p:extLst>
      <p:ext uri="{BB962C8B-B14F-4D97-AF65-F5344CB8AC3E}">
        <p14:creationId xmlns:p14="http://schemas.microsoft.com/office/powerpoint/2010/main" val="26517039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28</a:t>
            </a:fld>
            <a:endParaRPr lang="en-US"/>
          </a:p>
        </p:txBody>
      </p:sp>
    </p:spTree>
    <p:extLst>
      <p:ext uri="{BB962C8B-B14F-4D97-AF65-F5344CB8AC3E}">
        <p14:creationId xmlns:p14="http://schemas.microsoft.com/office/powerpoint/2010/main" val="12674036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F4C20CD7-1E4A-494A-8ACA-49F76512AFDD}" type="slidenum">
              <a:rPr lang="en-US" sz="1100"/>
              <a:pPr/>
              <a:t>29</a:t>
            </a:fld>
            <a:endParaRPr lang="en-US" sz="1100"/>
          </a:p>
        </p:txBody>
      </p:sp>
      <p:sp>
        <p:nvSpPr>
          <p:cNvPr id="93187" name="Rectangle 2"/>
          <p:cNvSpPr>
            <a:spLocks noGrp="1" noRot="1" noChangeAspect="1" noChangeArrowheads="1" noTextEdit="1"/>
          </p:cNvSpPr>
          <p:nvPr>
            <p:ph type="sldImg"/>
          </p:nvPr>
        </p:nvSpPr>
        <p:spPr>
          <a:xfrm>
            <a:off x="1143000" y="684213"/>
            <a:ext cx="4572000" cy="3429000"/>
          </a:xfrm>
          <a:ln/>
        </p:spPr>
      </p:sp>
      <p:sp>
        <p:nvSpPr>
          <p:cNvPr id="93188" name="Rectangle 3"/>
          <p:cNvSpPr>
            <a:spLocks noGrp="1" noChangeArrowheads="1"/>
          </p:cNvSpPr>
          <p:nvPr>
            <p:ph type="body" idx="1"/>
          </p:nvPr>
        </p:nvSpPr>
        <p:spPr>
          <a:xfrm>
            <a:off x="686098" y="4343703"/>
            <a:ext cx="5485805" cy="411540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cs typeface="Lucida Sans"/>
              </a:rPr>
              <a:t>[Review</a:t>
            </a:r>
            <a:r>
              <a:rPr lang="en-US" i="1" baseline="0" dirty="0">
                <a:latin typeface="+mn-lt"/>
                <a:cs typeface="Lucida Sans"/>
              </a:rPr>
              <a:t>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a:t>
            </a:fld>
            <a:endParaRPr lang="en-US" dirty="0"/>
          </a:p>
        </p:txBody>
      </p:sp>
    </p:spTree>
    <p:extLst>
      <p:ext uri="{BB962C8B-B14F-4D97-AF65-F5344CB8AC3E}">
        <p14:creationId xmlns:p14="http://schemas.microsoft.com/office/powerpoint/2010/main" val="33012278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82A21A12-2F69-EB46-9780-B5D462865F55}" type="slidenum">
              <a:rPr lang="en-US" sz="1100"/>
              <a:pPr/>
              <a:t>30</a:t>
            </a:fld>
            <a:endParaRPr lang="en-US" sz="1100" dirty="0"/>
          </a:p>
        </p:txBody>
      </p:sp>
      <p:sp>
        <p:nvSpPr>
          <p:cNvPr id="94211" name="Rectangle 2"/>
          <p:cNvSpPr>
            <a:spLocks noGrp="1" noRot="1" noChangeAspect="1" noChangeArrowheads="1" noTextEdit="1"/>
          </p:cNvSpPr>
          <p:nvPr>
            <p:ph type="sldImg"/>
          </p:nvPr>
        </p:nvSpPr>
        <p:spPr>
          <a:xfrm>
            <a:off x="1143000" y="684213"/>
            <a:ext cx="4575175" cy="3430587"/>
          </a:xfrm>
          <a:ln/>
        </p:spPr>
      </p:sp>
      <p:sp>
        <p:nvSpPr>
          <p:cNvPr id="94212" name="Rectangle 3"/>
          <p:cNvSpPr>
            <a:spLocks noGrp="1" noChangeArrowheads="1"/>
          </p:cNvSpPr>
          <p:nvPr>
            <p:ph type="body" idx="1"/>
          </p:nvPr>
        </p:nvSpPr>
        <p:spPr>
          <a:xfrm>
            <a:off x="686098" y="4345214"/>
            <a:ext cx="5485805" cy="411389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31</a:t>
            </a:fld>
            <a:endParaRPr lang="en-US" dirty="0"/>
          </a:p>
        </p:txBody>
      </p:sp>
    </p:spTree>
    <p:extLst>
      <p:ext uri="{BB962C8B-B14F-4D97-AF65-F5344CB8AC3E}">
        <p14:creationId xmlns:p14="http://schemas.microsoft.com/office/powerpoint/2010/main" val="9604112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F7A3054E-D84E-E443-81E6-7DF077FB245C}" type="slidenum">
              <a:rPr lang="en-US" sz="1100"/>
              <a:pPr/>
              <a:t>32</a:t>
            </a:fld>
            <a:endParaRPr lang="en-US" sz="1100" dirty="0"/>
          </a:p>
        </p:txBody>
      </p:sp>
      <p:sp>
        <p:nvSpPr>
          <p:cNvPr id="95235" name="Rectangle 2"/>
          <p:cNvSpPr>
            <a:spLocks noGrp="1" noRot="1" noChangeAspect="1" noChangeArrowheads="1" noTextEdit="1"/>
          </p:cNvSpPr>
          <p:nvPr>
            <p:ph type="sldImg"/>
          </p:nvPr>
        </p:nvSpPr>
        <p:spPr>
          <a:xfrm>
            <a:off x="1143000" y="684213"/>
            <a:ext cx="4575175" cy="3430587"/>
          </a:xfrm>
          <a:ln/>
        </p:spPr>
      </p:sp>
      <p:sp>
        <p:nvSpPr>
          <p:cNvPr id="95236" name="Rectangle 3"/>
          <p:cNvSpPr>
            <a:spLocks noGrp="1" noChangeArrowheads="1"/>
          </p:cNvSpPr>
          <p:nvPr>
            <p:ph type="body" idx="1"/>
          </p:nvPr>
        </p:nvSpPr>
        <p:spPr>
          <a:xfrm>
            <a:off x="686098" y="4345214"/>
            <a:ext cx="5485805" cy="411389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33</a:t>
            </a:fld>
            <a:endParaRPr lang="en-US" dirty="0"/>
          </a:p>
        </p:txBody>
      </p:sp>
    </p:spTree>
    <p:extLst>
      <p:ext uri="{BB962C8B-B14F-4D97-AF65-F5344CB8AC3E}">
        <p14:creationId xmlns:p14="http://schemas.microsoft.com/office/powerpoint/2010/main" val="40747388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64743E2C-9616-DA46-9BC5-BEF56D68D04E}" type="slidenum">
              <a:rPr lang="en-US" sz="1100"/>
              <a:pPr/>
              <a:t>34</a:t>
            </a:fld>
            <a:endParaRPr lang="en-US" sz="1100" dirty="0"/>
          </a:p>
        </p:txBody>
      </p:sp>
      <p:sp>
        <p:nvSpPr>
          <p:cNvPr id="97283" name="Rectangle 2"/>
          <p:cNvSpPr>
            <a:spLocks noGrp="1" noRot="1" noChangeAspect="1" noChangeArrowheads="1" noTextEdit="1"/>
          </p:cNvSpPr>
          <p:nvPr>
            <p:ph type="sldImg"/>
          </p:nvPr>
        </p:nvSpPr>
        <p:spPr>
          <a:xfrm>
            <a:off x="1143000" y="682625"/>
            <a:ext cx="4576763" cy="3432175"/>
          </a:xfrm>
          <a:ln/>
        </p:spPr>
      </p:sp>
      <p:sp>
        <p:nvSpPr>
          <p:cNvPr id="97284" name="Rectangle 3"/>
          <p:cNvSpPr>
            <a:spLocks noGrp="1" noChangeArrowheads="1"/>
          </p:cNvSpPr>
          <p:nvPr>
            <p:ph type="body" idx="1"/>
          </p:nvPr>
        </p:nvSpPr>
        <p:spPr>
          <a:xfrm>
            <a:off x="686098" y="4345215"/>
            <a:ext cx="5485805" cy="411540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CD073C6A-3411-A64B-8E9F-9FD5DA6C1001}" type="slidenum">
              <a:rPr lang="en-US" sz="1100"/>
              <a:pPr/>
              <a:t>35</a:t>
            </a:fld>
            <a:endParaRPr lang="en-US" sz="1100" dirty="0"/>
          </a:p>
        </p:txBody>
      </p:sp>
      <p:sp>
        <p:nvSpPr>
          <p:cNvPr id="98307" name="Rectangle 2"/>
          <p:cNvSpPr>
            <a:spLocks noGrp="1" noRot="1" noChangeAspect="1" noChangeArrowheads="1" noTextEdit="1"/>
          </p:cNvSpPr>
          <p:nvPr>
            <p:ph type="sldImg"/>
          </p:nvPr>
        </p:nvSpPr>
        <p:spPr>
          <a:xfrm>
            <a:off x="1143000" y="682625"/>
            <a:ext cx="4576763" cy="3432175"/>
          </a:xfrm>
          <a:ln/>
        </p:spPr>
      </p:sp>
      <p:sp>
        <p:nvSpPr>
          <p:cNvPr id="98308" name="Rectangle 3"/>
          <p:cNvSpPr>
            <a:spLocks noGrp="1" noChangeArrowheads="1"/>
          </p:cNvSpPr>
          <p:nvPr>
            <p:ph type="body" idx="1"/>
          </p:nvPr>
        </p:nvSpPr>
        <p:spPr>
          <a:xfrm>
            <a:off x="686098" y="4345215"/>
            <a:ext cx="5485805" cy="411540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E784EA23-1039-FF45-A932-445171713311}" type="slidenum">
              <a:rPr lang="en-US" sz="1100"/>
              <a:pPr/>
              <a:t>36</a:t>
            </a:fld>
            <a:endParaRPr lang="en-US" sz="1100" dirty="0"/>
          </a:p>
        </p:txBody>
      </p:sp>
      <p:sp>
        <p:nvSpPr>
          <p:cNvPr id="100355" name="Rectangle 2"/>
          <p:cNvSpPr>
            <a:spLocks noGrp="1" noRot="1" noChangeAspect="1" noChangeArrowheads="1" noTextEdit="1"/>
          </p:cNvSpPr>
          <p:nvPr>
            <p:ph type="sldImg"/>
          </p:nvPr>
        </p:nvSpPr>
        <p:spPr>
          <a:xfrm>
            <a:off x="1141413" y="684213"/>
            <a:ext cx="4575175" cy="3430587"/>
          </a:xfrm>
          <a:ln/>
        </p:spPr>
      </p:sp>
      <p:sp>
        <p:nvSpPr>
          <p:cNvPr id="100356" name="Rectangle 3"/>
          <p:cNvSpPr>
            <a:spLocks noGrp="1" noChangeArrowheads="1"/>
          </p:cNvSpPr>
          <p:nvPr>
            <p:ph type="body" idx="1"/>
          </p:nvPr>
        </p:nvSpPr>
        <p:spPr>
          <a:xfrm>
            <a:off x="684610" y="4343703"/>
            <a:ext cx="5488781" cy="411540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37</a:t>
            </a:fld>
            <a:endParaRPr lang="en-US" dirty="0"/>
          </a:p>
        </p:txBody>
      </p:sp>
    </p:spTree>
    <p:extLst>
      <p:ext uri="{BB962C8B-B14F-4D97-AF65-F5344CB8AC3E}">
        <p14:creationId xmlns:p14="http://schemas.microsoft.com/office/powerpoint/2010/main" val="295068851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63BB1669-EB64-B34A-8EA1-6711276641E1}" type="slidenum">
              <a:rPr lang="en-US" sz="1100"/>
              <a:pPr/>
              <a:t>38</a:t>
            </a:fld>
            <a:endParaRPr lang="en-US" sz="1100" dirty="0"/>
          </a:p>
        </p:txBody>
      </p:sp>
      <p:sp>
        <p:nvSpPr>
          <p:cNvPr id="101379" name="Rectangle 2"/>
          <p:cNvSpPr>
            <a:spLocks noGrp="1" noRot="1" noChangeAspect="1" noChangeArrowheads="1" noTextEdit="1"/>
          </p:cNvSpPr>
          <p:nvPr>
            <p:ph type="sldImg"/>
          </p:nvPr>
        </p:nvSpPr>
        <p:spPr>
          <a:xfrm>
            <a:off x="1143000" y="684213"/>
            <a:ext cx="4575175" cy="3430587"/>
          </a:xfrm>
          <a:ln/>
        </p:spPr>
      </p:sp>
      <p:sp>
        <p:nvSpPr>
          <p:cNvPr id="101380" name="Rectangle 3"/>
          <p:cNvSpPr>
            <a:spLocks noGrp="1" noChangeArrowheads="1"/>
          </p:cNvSpPr>
          <p:nvPr>
            <p:ph type="body" idx="1"/>
          </p:nvPr>
        </p:nvSpPr>
        <p:spPr>
          <a:xfrm>
            <a:off x="686098" y="4345214"/>
            <a:ext cx="5485805" cy="411389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8CB6C386-BB2E-3E45-8FA7-6050F9D86251}" type="slidenum">
              <a:rPr lang="en-US" sz="1100"/>
              <a:pPr/>
              <a:t>39</a:t>
            </a:fld>
            <a:endParaRPr lang="en-US" sz="1100" dirty="0"/>
          </a:p>
        </p:txBody>
      </p:sp>
      <p:sp>
        <p:nvSpPr>
          <p:cNvPr id="103427" name="Rectangle 2"/>
          <p:cNvSpPr>
            <a:spLocks noGrp="1" noRot="1" noChangeAspect="1" noChangeArrowheads="1" noTextEdit="1"/>
          </p:cNvSpPr>
          <p:nvPr>
            <p:ph type="sldImg"/>
          </p:nvPr>
        </p:nvSpPr>
        <p:spPr>
          <a:xfrm>
            <a:off x="1143000" y="684213"/>
            <a:ext cx="4575175" cy="3430587"/>
          </a:xfrm>
          <a:ln/>
        </p:spPr>
      </p:sp>
      <p:sp>
        <p:nvSpPr>
          <p:cNvPr id="103428" name="Rectangle 3"/>
          <p:cNvSpPr>
            <a:spLocks noGrp="1" noChangeArrowheads="1"/>
          </p:cNvSpPr>
          <p:nvPr>
            <p:ph type="body" idx="1"/>
          </p:nvPr>
        </p:nvSpPr>
        <p:spPr>
          <a:xfrm>
            <a:off x="686098" y="4345214"/>
            <a:ext cx="5485805" cy="411389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Body)"/>
              </a:rPr>
              <a:t>[</a:t>
            </a:r>
            <a:r>
              <a:rPr lang="en-US" i="1" dirty="0">
                <a:latin typeface="Calibri (Body)"/>
                <a:cs typeface="Lucida Sans"/>
              </a:rPr>
              <a:t>Review</a:t>
            </a:r>
            <a:r>
              <a:rPr lang="en-US" i="1" baseline="0" dirty="0">
                <a:latin typeface="Calibri (Body)"/>
                <a:cs typeface="Lucida Sans"/>
              </a:rPr>
              <a:t> slide content]</a:t>
            </a:r>
            <a:endParaRPr lang="en-US" dirty="0">
              <a:latin typeface="Calibri (Body)"/>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dirty="0">
                <a:latin typeface="+mn-lt"/>
              </a:rPr>
              <a:t>Introduced to improve</a:t>
            </a:r>
            <a:r>
              <a:rPr lang="en-US" sz="1200" baseline="0" dirty="0">
                <a:latin typeface="+mn-lt"/>
              </a:rPr>
              <a:t> military performance in WWII.</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baseline="0" dirty="0">
                <a:latin typeface="+mn-lt"/>
              </a:rPr>
              <a:t>Intended to provide quick feedback on specific goal-directed activities.</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baseline="0" dirty="0">
                <a:latin typeface="+mn-lt"/>
              </a:rPr>
              <a:t>Became increasingly popular in commercial industry to maximize efficiency, performance and </a:t>
            </a:r>
            <a:r>
              <a:rPr lang="en-US" sz="1200" baseline="0">
                <a:latin typeface="+mn-lt"/>
              </a:rPr>
              <a:t>profits.</a:t>
            </a:r>
          </a:p>
          <a:p>
            <a:pPr marL="0" marR="0" indent="0" algn="l" defTabSz="457200" rtl="0" eaLnBrk="1" fontAlgn="auto" latinLnBrk="0" hangingPunct="1">
              <a:lnSpc>
                <a:spcPct val="100000"/>
              </a:lnSpc>
              <a:spcBef>
                <a:spcPts val="0"/>
              </a:spcBef>
              <a:spcAft>
                <a:spcPts val="0"/>
              </a:spcAft>
              <a:buClrTx/>
              <a:buSzTx/>
              <a:buFont typeface="Arial"/>
              <a:buNone/>
              <a:tabLst/>
              <a:defRPr/>
            </a:pPr>
            <a:endParaRPr lang="en-US" sz="1200" baseline="0" dirty="0">
              <a:latin typeface="+mn-lt"/>
            </a:endParaRPr>
          </a:p>
          <a:p>
            <a:pPr marL="0" lvl="0" indent="0">
              <a:buFont typeface="Arial" pitchFamily="34" charset="0"/>
              <a:buNone/>
            </a:pPr>
            <a:r>
              <a:rPr lang="en-US" sz="1200" i="1" kern="1200" dirty="0">
                <a:solidFill>
                  <a:schemeClr val="tx1"/>
                </a:solidFill>
                <a:latin typeface="+mn-lt"/>
                <a:ea typeface="+mn-ea"/>
                <a:cs typeface="+mn-cs"/>
              </a:rPr>
              <a:t>Source: </a:t>
            </a:r>
            <a:r>
              <a:rPr lang="en-US" sz="1200" kern="1200" dirty="0">
                <a:solidFill>
                  <a:schemeClr val="tx1"/>
                </a:solidFill>
                <a:latin typeface="+mn-lt"/>
                <a:ea typeface="+mn-ea"/>
                <a:cs typeface="+mn-cs"/>
              </a:rPr>
              <a:t>Zachariah, R. et al. (2009). Operational research in low-income countries: What, why, and how? </a:t>
            </a:r>
            <a:r>
              <a:rPr lang="en-US" sz="1200" i="1" kern="1200" dirty="0">
                <a:solidFill>
                  <a:schemeClr val="tx1"/>
                </a:solidFill>
                <a:latin typeface="+mn-lt"/>
                <a:ea typeface="+mn-ea"/>
                <a:cs typeface="+mn-cs"/>
              </a:rPr>
              <a:t>The Lancet Infectious Diseases, 9(11)</a:t>
            </a:r>
            <a:r>
              <a:rPr lang="en-US" sz="1200" kern="1200" dirty="0">
                <a:solidFill>
                  <a:schemeClr val="tx1"/>
                </a:solidFill>
                <a:latin typeface="+mn-lt"/>
                <a:ea typeface="+mn-ea"/>
                <a:cs typeface="+mn-cs"/>
              </a:rPr>
              <a:t>, 711-717.</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a:t>
            </a:fld>
            <a:endParaRPr lang="en-US"/>
          </a:p>
        </p:txBody>
      </p:sp>
    </p:spTree>
    <p:extLst>
      <p:ext uri="{BB962C8B-B14F-4D97-AF65-F5344CB8AC3E}">
        <p14:creationId xmlns:p14="http://schemas.microsoft.com/office/powerpoint/2010/main" val="277008385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D4110240-0E55-8649-9FED-FEF7BD73EC64}" type="slidenum">
              <a:rPr lang="en-US" sz="1100"/>
              <a:pPr/>
              <a:t>40</a:t>
            </a:fld>
            <a:endParaRPr lang="en-US" sz="1100" dirty="0"/>
          </a:p>
        </p:txBody>
      </p:sp>
      <p:sp>
        <p:nvSpPr>
          <p:cNvPr id="104451" name="Rectangle 2"/>
          <p:cNvSpPr>
            <a:spLocks noGrp="1" noRot="1" noChangeAspect="1" noChangeArrowheads="1" noTextEdit="1"/>
          </p:cNvSpPr>
          <p:nvPr>
            <p:ph type="sldImg"/>
          </p:nvPr>
        </p:nvSpPr>
        <p:spPr>
          <a:xfrm>
            <a:off x="1143000" y="684213"/>
            <a:ext cx="4575175" cy="3430587"/>
          </a:xfrm>
          <a:ln/>
        </p:spPr>
      </p:sp>
      <p:sp>
        <p:nvSpPr>
          <p:cNvPr id="104452" name="Rectangle 3"/>
          <p:cNvSpPr>
            <a:spLocks noGrp="1" noChangeArrowheads="1"/>
          </p:cNvSpPr>
          <p:nvPr>
            <p:ph type="body" idx="1"/>
          </p:nvPr>
        </p:nvSpPr>
        <p:spPr>
          <a:xfrm>
            <a:off x="686098" y="4345214"/>
            <a:ext cx="5485805" cy="411389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Body)"/>
              </a:rPr>
              <a:t>[</a:t>
            </a:r>
            <a:r>
              <a:rPr lang="en-US" i="1" dirty="0">
                <a:latin typeface="Calibri (Body)"/>
                <a:cs typeface="Lucida Sans"/>
              </a:rPr>
              <a:t>Review</a:t>
            </a:r>
            <a:r>
              <a:rPr lang="en-US" i="1" baseline="0" dirty="0">
                <a:latin typeface="Calibri (Body)"/>
                <a:cs typeface="Lucida Sans"/>
              </a:rPr>
              <a:t> slide content]</a:t>
            </a:r>
            <a:endParaRPr lang="en-US" dirty="0">
              <a:latin typeface="Calibri (Body)"/>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50DA25D7-6ADD-924A-B106-159072DBA39C}" type="slidenum">
              <a:rPr lang="en-US" sz="1100"/>
              <a:pPr/>
              <a:t>41</a:t>
            </a:fld>
            <a:endParaRPr lang="en-US" sz="1100" dirty="0"/>
          </a:p>
        </p:txBody>
      </p:sp>
      <p:sp>
        <p:nvSpPr>
          <p:cNvPr id="105475" name="Rectangle 2"/>
          <p:cNvSpPr>
            <a:spLocks noGrp="1" noRot="1" noChangeAspect="1" noChangeArrowheads="1" noTextEdit="1"/>
          </p:cNvSpPr>
          <p:nvPr>
            <p:ph type="sldImg"/>
          </p:nvPr>
        </p:nvSpPr>
        <p:spPr>
          <a:xfrm>
            <a:off x="1143000" y="684213"/>
            <a:ext cx="4575175" cy="3430587"/>
          </a:xfrm>
          <a:ln/>
        </p:spPr>
      </p:sp>
      <p:sp>
        <p:nvSpPr>
          <p:cNvPr id="105476" name="Rectangle 3"/>
          <p:cNvSpPr>
            <a:spLocks noGrp="1" noChangeArrowheads="1"/>
          </p:cNvSpPr>
          <p:nvPr>
            <p:ph type="body" idx="1"/>
          </p:nvPr>
        </p:nvSpPr>
        <p:spPr>
          <a:xfrm>
            <a:off x="686098" y="4345214"/>
            <a:ext cx="5485805" cy="4113893"/>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Body)"/>
              </a:rPr>
              <a:t>[</a:t>
            </a:r>
            <a:r>
              <a:rPr lang="en-US" i="1" dirty="0">
                <a:latin typeface="Calibri (Body)"/>
                <a:cs typeface="Lucida Sans"/>
              </a:rPr>
              <a:t>Review</a:t>
            </a:r>
            <a:r>
              <a:rPr lang="en-US" i="1" baseline="0" dirty="0">
                <a:latin typeface="Calibri (Body)"/>
                <a:cs typeface="Lucida Sans"/>
              </a:rPr>
              <a:t> slide content]</a:t>
            </a:r>
            <a:endParaRPr lang="en-US" dirty="0">
              <a:latin typeface="Calibri (Body)"/>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4C32D11A-C950-2C43-A521-E49508FC5DF6}" type="slidenum">
              <a:rPr lang="en-US" sz="1100"/>
              <a:pPr/>
              <a:t>42</a:t>
            </a:fld>
            <a:endParaRPr lang="en-US" sz="1100" dirty="0"/>
          </a:p>
        </p:txBody>
      </p:sp>
      <p:sp>
        <p:nvSpPr>
          <p:cNvPr id="106499" name="Rectangle 2"/>
          <p:cNvSpPr>
            <a:spLocks noGrp="1" noRot="1" noChangeAspect="1" noChangeArrowheads="1" noTextEdit="1"/>
          </p:cNvSpPr>
          <p:nvPr>
            <p:ph type="sldImg"/>
          </p:nvPr>
        </p:nvSpPr>
        <p:spPr>
          <a:xfrm>
            <a:off x="1141413" y="684213"/>
            <a:ext cx="4575175" cy="3430587"/>
          </a:xfrm>
          <a:ln/>
        </p:spPr>
      </p:sp>
      <p:sp>
        <p:nvSpPr>
          <p:cNvPr id="106500" name="Rectangle 3"/>
          <p:cNvSpPr>
            <a:spLocks noGrp="1" noChangeArrowheads="1"/>
          </p:cNvSpPr>
          <p:nvPr>
            <p:ph type="body" idx="1"/>
          </p:nvPr>
        </p:nvSpPr>
        <p:spPr>
          <a:xfrm>
            <a:off x="684610" y="4343703"/>
            <a:ext cx="5488781" cy="411540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7DEBDEB0-AE66-884E-975A-2AD8231A0F71}" type="slidenum">
              <a:rPr lang="en-US" sz="1100"/>
              <a:pPr/>
              <a:t>43</a:t>
            </a:fld>
            <a:endParaRPr lang="en-US" sz="1100" dirty="0"/>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extLst>
      <p:ext uri="{BB962C8B-B14F-4D97-AF65-F5344CB8AC3E}">
        <p14:creationId xmlns:p14="http://schemas.microsoft.com/office/powerpoint/2010/main" val="63212820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051787AB-A0A6-2245-A1F1-D6EF9B5F8838}" type="slidenum">
              <a:rPr lang="en-US" sz="1100"/>
              <a:pPr/>
              <a:t>44</a:t>
            </a:fld>
            <a:endParaRPr lang="en-US" sz="1100" dirty="0"/>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extLst>
      <p:ext uri="{BB962C8B-B14F-4D97-AF65-F5344CB8AC3E}">
        <p14:creationId xmlns:p14="http://schemas.microsoft.com/office/powerpoint/2010/main" val="3687987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45</a:t>
            </a:fld>
            <a:endParaRPr lang="en-US" dirty="0"/>
          </a:p>
        </p:txBody>
      </p:sp>
    </p:spTree>
    <p:extLst>
      <p:ext uri="{BB962C8B-B14F-4D97-AF65-F5344CB8AC3E}">
        <p14:creationId xmlns:p14="http://schemas.microsoft.com/office/powerpoint/2010/main" val="404625104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0722AECA-FAE0-D542-9AF0-35DCCECA66FE}" type="slidenum">
              <a:rPr lang="en-US" sz="1100"/>
              <a:pPr/>
              <a:t>46</a:t>
            </a:fld>
            <a:endParaRPr lang="en-US" sz="1100" dirty="0"/>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extLst>
      <p:ext uri="{BB962C8B-B14F-4D97-AF65-F5344CB8AC3E}">
        <p14:creationId xmlns:p14="http://schemas.microsoft.com/office/powerpoint/2010/main" val="18491502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47</a:t>
            </a:fld>
            <a:endParaRPr lang="en-US" dirty="0"/>
          </a:p>
        </p:txBody>
      </p:sp>
    </p:spTree>
    <p:extLst>
      <p:ext uri="{BB962C8B-B14F-4D97-AF65-F5344CB8AC3E}">
        <p14:creationId xmlns:p14="http://schemas.microsoft.com/office/powerpoint/2010/main" val="415377216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E55CB475-117B-0643-83AA-953363F8C730}" type="slidenum">
              <a:rPr lang="en-US" sz="1100"/>
              <a:pPr/>
              <a:t>48</a:t>
            </a:fld>
            <a:endParaRPr lang="en-US" sz="1100" dirty="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i="1" dirty="0"/>
              <a:t>[Review slide content]</a:t>
            </a:r>
            <a:endParaRPr lang="en-US" dirty="0">
              <a:cs typeface="Calibri"/>
            </a:endParaRPr>
          </a:p>
        </p:txBody>
      </p:sp>
    </p:spTree>
    <p:extLst>
      <p:ext uri="{BB962C8B-B14F-4D97-AF65-F5344CB8AC3E}">
        <p14:creationId xmlns:p14="http://schemas.microsoft.com/office/powerpoint/2010/main" val="356863895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915865ED-B23E-EF4D-AF2E-BBEC352F14CD}" type="slidenum">
              <a:rPr lang="en-US" sz="1100"/>
              <a:pPr/>
              <a:t>49</a:t>
            </a:fld>
            <a:endParaRPr lang="en-US" sz="1100" dirty="0"/>
          </a:p>
        </p:txBody>
      </p:sp>
      <p:sp>
        <p:nvSpPr>
          <p:cNvPr id="90115" name="Rectangle 2"/>
          <p:cNvSpPr>
            <a:spLocks noGrp="1" noRot="1" noChangeAspect="1" noChangeArrowheads="1" noTextEdit="1"/>
          </p:cNvSpPr>
          <p:nvPr>
            <p:ph type="sldImg"/>
          </p:nvPr>
        </p:nvSpPr>
        <p:spPr>
          <a:xfrm>
            <a:off x="1143000" y="684213"/>
            <a:ext cx="4572000" cy="3429000"/>
          </a:xfrm>
          <a:ln/>
        </p:spPr>
      </p:sp>
      <p:sp>
        <p:nvSpPr>
          <p:cNvPr id="90116" name="Rectangle 3"/>
          <p:cNvSpPr>
            <a:spLocks noGrp="1" noChangeArrowheads="1"/>
          </p:cNvSpPr>
          <p:nvPr>
            <p:ph type="body" idx="1"/>
          </p:nvPr>
        </p:nvSpPr>
        <p:spPr>
          <a:xfrm>
            <a:off x="686098" y="4343703"/>
            <a:ext cx="5485805" cy="4115405"/>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i="1" dirty="0"/>
              <a:t>[Review slide content]</a:t>
            </a:r>
            <a:endParaRPr lang="en-US" dirty="0">
              <a:cs typeface="Calibri"/>
            </a:endParaRPr>
          </a:p>
        </p:txBody>
      </p:sp>
    </p:spTree>
    <p:extLst>
      <p:ext uri="{BB962C8B-B14F-4D97-AF65-F5344CB8AC3E}">
        <p14:creationId xmlns:p14="http://schemas.microsoft.com/office/powerpoint/2010/main" val="17377811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mn-lt"/>
                <a:cs typeface="Lucida Sans"/>
              </a:rPr>
              <a:t>[Review</a:t>
            </a:r>
            <a:r>
              <a:rPr lang="en-US" i="1" baseline="0" dirty="0">
                <a:latin typeface="+mn-lt"/>
                <a:cs typeface="Lucida Sans"/>
              </a:rPr>
              <a:t> slide content]</a:t>
            </a:r>
            <a:endParaRPr lang="en-US" i="1" dirty="0">
              <a:latin typeface="+mn-lt"/>
              <a:cs typeface="Lucida Sans"/>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5</a:t>
            </a:fld>
            <a:endParaRPr lang="en-US"/>
          </a:p>
        </p:txBody>
      </p:sp>
    </p:spTree>
    <p:extLst>
      <p:ext uri="{BB962C8B-B14F-4D97-AF65-F5344CB8AC3E}">
        <p14:creationId xmlns:p14="http://schemas.microsoft.com/office/powerpoint/2010/main" val="38313908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000">
                <a:solidFill>
                  <a:schemeClr val="tx1"/>
                </a:solidFill>
                <a:latin typeface="Arial" charset="0"/>
                <a:ea typeface="ＭＳ Ｐゴシック" charset="0"/>
              </a:defRPr>
            </a:lvl1pPr>
            <a:lvl2pPr marL="728284" indent="-279301">
              <a:defRPr sz="3000">
                <a:solidFill>
                  <a:schemeClr val="tx1"/>
                </a:solidFill>
                <a:latin typeface="Arial" charset="0"/>
                <a:ea typeface="ＭＳ Ｐゴシック" charset="0"/>
              </a:defRPr>
            </a:lvl2pPr>
            <a:lvl3pPr marL="1120206" indent="-223741">
              <a:defRPr sz="3000">
                <a:solidFill>
                  <a:schemeClr val="tx1"/>
                </a:solidFill>
                <a:latin typeface="Arial" charset="0"/>
                <a:ea typeface="ＭＳ Ｐゴシック" charset="0"/>
              </a:defRPr>
            </a:lvl3pPr>
            <a:lvl4pPr marL="1569189" indent="-223741">
              <a:defRPr sz="3000">
                <a:solidFill>
                  <a:schemeClr val="tx1"/>
                </a:solidFill>
                <a:latin typeface="Arial" charset="0"/>
                <a:ea typeface="ＭＳ Ｐゴシック" charset="0"/>
              </a:defRPr>
            </a:lvl4pPr>
            <a:lvl5pPr marL="2018172" indent="-223741">
              <a:defRPr sz="3000">
                <a:solidFill>
                  <a:schemeClr val="tx1"/>
                </a:solidFill>
                <a:latin typeface="Arial" charset="0"/>
                <a:ea typeface="ＭＳ Ｐゴシック" charset="0"/>
              </a:defRPr>
            </a:lvl5pPr>
            <a:lvl6pPr marL="2450638" indent="-223741" eaLnBrk="0" fontAlgn="base" hangingPunct="0">
              <a:spcBef>
                <a:spcPct val="0"/>
              </a:spcBef>
              <a:spcAft>
                <a:spcPct val="0"/>
              </a:spcAft>
              <a:defRPr sz="3000">
                <a:solidFill>
                  <a:schemeClr val="tx1"/>
                </a:solidFill>
                <a:latin typeface="Arial" charset="0"/>
                <a:ea typeface="ＭＳ Ｐゴシック" charset="0"/>
              </a:defRPr>
            </a:lvl6pPr>
            <a:lvl7pPr marL="2883103" indent="-223741" eaLnBrk="0" fontAlgn="base" hangingPunct="0">
              <a:spcBef>
                <a:spcPct val="0"/>
              </a:spcBef>
              <a:spcAft>
                <a:spcPct val="0"/>
              </a:spcAft>
              <a:defRPr sz="3000">
                <a:solidFill>
                  <a:schemeClr val="tx1"/>
                </a:solidFill>
                <a:latin typeface="Arial" charset="0"/>
                <a:ea typeface="ＭＳ Ｐゴシック" charset="0"/>
              </a:defRPr>
            </a:lvl7pPr>
            <a:lvl8pPr marL="3315569" indent="-223741" eaLnBrk="0" fontAlgn="base" hangingPunct="0">
              <a:spcBef>
                <a:spcPct val="0"/>
              </a:spcBef>
              <a:spcAft>
                <a:spcPct val="0"/>
              </a:spcAft>
              <a:defRPr sz="3000">
                <a:solidFill>
                  <a:schemeClr val="tx1"/>
                </a:solidFill>
                <a:latin typeface="Arial" charset="0"/>
                <a:ea typeface="ＭＳ Ｐゴシック" charset="0"/>
              </a:defRPr>
            </a:lvl8pPr>
            <a:lvl9pPr marL="3748034" indent="-223741" eaLnBrk="0" fontAlgn="base" hangingPunct="0">
              <a:spcBef>
                <a:spcPct val="0"/>
              </a:spcBef>
              <a:spcAft>
                <a:spcPct val="0"/>
              </a:spcAft>
              <a:defRPr sz="3000">
                <a:solidFill>
                  <a:schemeClr val="tx1"/>
                </a:solidFill>
                <a:latin typeface="Arial" charset="0"/>
                <a:ea typeface="ＭＳ Ｐゴシック" charset="0"/>
              </a:defRPr>
            </a:lvl9pPr>
          </a:lstStyle>
          <a:p>
            <a:fld id="{476B6BAD-249A-7E4F-B5C2-04E406EC1EFE}" type="slidenum">
              <a:rPr lang="en-US" sz="1100"/>
              <a:pPr/>
              <a:t>50</a:t>
            </a:fld>
            <a:endParaRPr lang="en-US" sz="1100" dirty="0"/>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a:latin typeface="+mn-lt"/>
              </a:rPr>
              <a:t> </a:t>
            </a: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Tree>
    <p:extLst>
      <p:ext uri="{BB962C8B-B14F-4D97-AF65-F5344CB8AC3E}">
        <p14:creationId xmlns:p14="http://schemas.microsoft.com/office/powerpoint/2010/main" val="22582493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51</a:t>
            </a:fld>
            <a:endParaRPr lang="en-US" dirty="0"/>
          </a:p>
        </p:txBody>
      </p:sp>
    </p:spTree>
    <p:extLst>
      <p:ext uri="{BB962C8B-B14F-4D97-AF65-F5344CB8AC3E}">
        <p14:creationId xmlns:p14="http://schemas.microsoft.com/office/powerpoint/2010/main" val="27993035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Body)"/>
              </a:rPr>
              <a:t>[</a:t>
            </a:r>
            <a:r>
              <a:rPr lang="en-US" i="1" dirty="0">
                <a:latin typeface="Calibri (Body)"/>
                <a:cs typeface="Lucida Sans"/>
              </a:rPr>
              <a:t>Review</a:t>
            </a:r>
            <a:r>
              <a:rPr lang="en-US" i="1" baseline="0" dirty="0">
                <a:latin typeface="Calibri (Body)"/>
                <a:cs typeface="Lucida Sans"/>
              </a:rPr>
              <a:t>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52</a:t>
            </a:fld>
            <a:endParaRPr lang="en-US"/>
          </a:p>
        </p:txBody>
      </p:sp>
    </p:spTree>
    <p:extLst>
      <p:ext uri="{BB962C8B-B14F-4D97-AF65-F5344CB8AC3E}">
        <p14:creationId xmlns:p14="http://schemas.microsoft.com/office/powerpoint/2010/main" val="376154795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Body)"/>
              </a:rPr>
              <a:t>[</a:t>
            </a:r>
            <a:r>
              <a:rPr lang="en-US" i="1" dirty="0">
                <a:latin typeface="Calibri (Body)"/>
                <a:cs typeface="Lucida Sans"/>
              </a:rPr>
              <a:t>Review</a:t>
            </a:r>
            <a:r>
              <a:rPr lang="en-US" i="1" baseline="0" dirty="0">
                <a:latin typeface="Calibri (Body)"/>
                <a:cs typeface="Lucida Sans"/>
              </a:rPr>
              <a:t>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53</a:t>
            </a:fld>
            <a:endParaRPr lang="en-US"/>
          </a:p>
        </p:txBody>
      </p:sp>
    </p:spTree>
    <p:extLst>
      <p:ext uri="{BB962C8B-B14F-4D97-AF65-F5344CB8AC3E}">
        <p14:creationId xmlns:p14="http://schemas.microsoft.com/office/powerpoint/2010/main" val="63482271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Calibri (Body)"/>
              </a:rPr>
              <a:t>[</a:t>
            </a:r>
            <a:r>
              <a:rPr lang="en-US" i="1" dirty="0">
                <a:latin typeface="Calibri (Body)"/>
                <a:cs typeface="Lucida Sans"/>
              </a:rPr>
              <a:t>Review</a:t>
            </a:r>
            <a:r>
              <a:rPr lang="en-US" i="1" baseline="0" dirty="0">
                <a:latin typeface="Calibri (Body)"/>
                <a:cs typeface="Lucida Sans"/>
              </a:rPr>
              <a:t>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1" i="1" baseline="0" dirty="0">
                <a:latin typeface="Calibri (Body)"/>
                <a:cs typeface="Lucida Sans"/>
              </a:rPr>
              <a:t>End of examples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54</a:t>
            </a:fld>
            <a:endParaRPr lang="en-US"/>
          </a:p>
        </p:txBody>
      </p:sp>
    </p:spTree>
    <p:extLst>
      <p:ext uri="{BB962C8B-B14F-4D97-AF65-F5344CB8AC3E}">
        <p14:creationId xmlns:p14="http://schemas.microsoft.com/office/powerpoint/2010/main" val="19396436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55</a:t>
            </a:fld>
            <a:endParaRPr lang="en-US"/>
          </a:p>
        </p:txBody>
      </p:sp>
    </p:spTree>
    <p:extLst>
      <p:ext uri="{BB962C8B-B14F-4D97-AF65-F5344CB8AC3E}">
        <p14:creationId xmlns:p14="http://schemas.microsoft.com/office/powerpoint/2010/main" val="85480108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endParaRPr lang="en-US" dirty="0">
              <a:latin typeface="+mn-lt"/>
            </a:endParaRPr>
          </a:p>
          <a:p>
            <a:pPr marL="0" indent="0">
              <a:buFont typeface="Arial"/>
              <a:buNone/>
            </a:pP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56</a:t>
            </a:fld>
            <a:endParaRPr lang="en-US"/>
          </a:p>
        </p:txBody>
      </p:sp>
    </p:spTree>
    <p:extLst>
      <p:ext uri="{BB962C8B-B14F-4D97-AF65-F5344CB8AC3E}">
        <p14:creationId xmlns:p14="http://schemas.microsoft.com/office/powerpoint/2010/main" val="183825136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a:t>
            </a:r>
            <a:r>
              <a:rPr lang="en-US" i="1" dirty="0">
                <a:latin typeface="+mn-lt"/>
                <a:cs typeface="Lucida Sans"/>
              </a:rPr>
              <a:t>Review</a:t>
            </a:r>
            <a:r>
              <a:rPr lang="en-US" i="1" baseline="0" dirty="0">
                <a:latin typeface="+mn-lt"/>
                <a:cs typeface="Lucida Sans"/>
              </a:rPr>
              <a:t>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kern="1200">
                <a:solidFill>
                  <a:schemeClr val="tx1"/>
                </a:solidFill>
                <a:effectLst/>
                <a:latin typeface="+mn-lt"/>
                <a:ea typeface="+mn-ea"/>
                <a:cs typeface="+mn-cs"/>
              </a:rPr>
              <a:t>[END]</a:t>
            </a:r>
            <a:endParaRPr lang="en-US">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57</a:t>
            </a:fld>
            <a:endParaRPr lang="en-US"/>
          </a:p>
        </p:txBody>
      </p:sp>
    </p:spTree>
    <p:extLst>
      <p:ext uri="{BB962C8B-B14F-4D97-AF65-F5344CB8AC3E}">
        <p14:creationId xmlns:p14="http://schemas.microsoft.com/office/powerpoint/2010/main" val="687759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1" dirty="0"/>
              <a:t>[Brief discussion: </a:t>
            </a:r>
            <a:r>
              <a:rPr lang="en-US" b="0" i="1" dirty="0"/>
              <a:t>Ask</a:t>
            </a:r>
            <a:r>
              <a:rPr lang="en-US" b="0" i="1" baseline="0" dirty="0"/>
              <a:t> </a:t>
            </a:r>
            <a:r>
              <a:rPr lang="en-US" b="0" i="1" dirty="0"/>
              <a:t>for a few participants to volunteer</a:t>
            </a:r>
            <a:r>
              <a:rPr lang="en-US" b="0" i="1" baseline="0" dirty="0"/>
              <a:t> a short one-line description of their potential research project and share how it fits the definition of OR  (reinforce the program-centered focus of OR for practical application)]</a:t>
            </a:r>
            <a:endParaRPr lang="en-US" b="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6</a:t>
            </a:fld>
            <a:endParaRPr lang="en-US"/>
          </a:p>
        </p:txBody>
      </p:sp>
    </p:spTree>
    <p:extLst>
      <p:ext uri="{BB962C8B-B14F-4D97-AF65-F5344CB8AC3E}">
        <p14:creationId xmlns:p14="http://schemas.microsoft.com/office/powerpoint/2010/main" val="208680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7</a:t>
            </a:fld>
            <a:endParaRPr lang="en-US"/>
          </a:p>
        </p:txBody>
      </p:sp>
    </p:spTree>
    <p:extLst>
      <p:ext uri="{BB962C8B-B14F-4D97-AF65-F5344CB8AC3E}">
        <p14:creationId xmlns:p14="http://schemas.microsoft.com/office/powerpoint/2010/main" val="11124022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8</a:t>
            </a:fld>
            <a:endParaRPr lang="en-US"/>
          </a:p>
        </p:txBody>
      </p:sp>
    </p:spTree>
    <p:extLst>
      <p:ext uri="{BB962C8B-B14F-4D97-AF65-F5344CB8AC3E}">
        <p14:creationId xmlns:p14="http://schemas.microsoft.com/office/powerpoint/2010/main" val="1114015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mn-lt"/>
              </a:rPr>
              <a:t>Ideally, a strong OR project touches upon all aspects depicted</a:t>
            </a:r>
            <a:r>
              <a:rPr lang="en-US" baseline="0" dirty="0">
                <a:latin typeface="+mn-lt"/>
              </a:rPr>
              <a:t> here that investigate an identified program challenge.</a:t>
            </a:r>
          </a:p>
          <a:p>
            <a:pPr marL="171450" indent="-171450">
              <a:buFont typeface="Arial"/>
              <a:buChar char="•"/>
            </a:pPr>
            <a:r>
              <a:rPr lang="en-US" i="1" dirty="0">
                <a:latin typeface="+mn-lt"/>
                <a:cs typeface="Lucida Sans"/>
              </a:rPr>
              <a:t>[Review</a:t>
            </a:r>
            <a:r>
              <a:rPr lang="en-US" i="1" baseline="0" dirty="0">
                <a:latin typeface="+mn-lt"/>
                <a:cs typeface="Lucida Sans"/>
              </a:rPr>
              <a:t> slide content]</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9</a:t>
            </a:fld>
            <a:endParaRPr lang="en-US"/>
          </a:p>
        </p:txBody>
      </p:sp>
    </p:spTree>
    <p:extLst>
      <p:ext uri="{BB962C8B-B14F-4D97-AF65-F5344CB8AC3E}">
        <p14:creationId xmlns:p14="http://schemas.microsoft.com/office/powerpoint/2010/main" val="37994125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77333" y="228600"/>
            <a:ext cx="7772400" cy="914400"/>
          </a:xfrm>
        </p:spPr>
        <p:txBody>
          <a:bodyPr/>
          <a:lstStyle/>
          <a:p>
            <a:r>
              <a:rPr lang="en-US"/>
              <a:t>Click to edit Master title style</a:t>
            </a:r>
          </a:p>
        </p:txBody>
      </p:sp>
      <p:sp>
        <p:nvSpPr>
          <p:cNvPr id="3" name="Table Placeholder 2"/>
          <p:cNvSpPr>
            <a:spLocks noGrp="1"/>
          </p:cNvSpPr>
          <p:nvPr>
            <p:ph type="tbl" idx="1"/>
          </p:nvPr>
        </p:nvSpPr>
        <p:spPr>
          <a:xfrm>
            <a:off x="685800" y="1295400"/>
            <a:ext cx="7772400" cy="5410200"/>
          </a:xfrm>
        </p:spPr>
        <p:txBody>
          <a:bodyPr/>
          <a:lstStyle/>
          <a:p>
            <a:pPr lvl="0"/>
            <a:endParaRPr lang="en-US" noProof="0"/>
          </a:p>
        </p:txBody>
      </p:sp>
      <p:sp>
        <p:nvSpPr>
          <p:cNvPr id="4" name="Rectangle 5"/>
          <p:cNvSpPr>
            <a:spLocks noGrp="1" noChangeArrowheads="1"/>
          </p:cNvSpPr>
          <p:nvPr>
            <p:ph type="ftr" sz="quarter" idx="10"/>
          </p:nvPr>
        </p:nvSpPr>
        <p:spPr>
          <a:xfrm>
            <a:off x="3124200" y="6248400"/>
            <a:ext cx="2895600" cy="457200"/>
          </a:xfrm>
          <a:prstGeom prst="rect">
            <a:avLst/>
          </a:prstGeom>
        </p:spPr>
        <p:txBody>
          <a:bodyPr/>
          <a:lstStyle>
            <a:lvl1pPr>
              <a:defRPr>
                <a:ea typeface="+mn-ea"/>
              </a:defRPr>
            </a:lvl1pPr>
          </a:lstStyle>
          <a:p>
            <a:pPr>
              <a:defRPr/>
            </a:pPr>
            <a:endParaRPr lang="en-US"/>
          </a:p>
        </p:txBody>
      </p:sp>
      <p:sp>
        <p:nvSpPr>
          <p:cNvPr id="5" name="Rectangle 6"/>
          <p:cNvSpPr>
            <a:spLocks noGrp="1" noChangeArrowheads="1"/>
          </p:cNvSpPr>
          <p:nvPr>
            <p:ph type="sldNum" sz="quarter" idx="11"/>
          </p:nvPr>
        </p:nvSpPr>
        <p:spPr>
          <a:xfrm>
            <a:off x="6299200" y="5867400"/>
            <a:ext cx="2209800" cy="838200"/>
          </a:xfrm>
          <a:prstGeom prst="rect">
            <a:avLst/>
          </a:prstGeom>
        </p:spPr>
        <p:txBody>
          <a:bodyPr vert="horz" wrap="square" lIns="91440" tIns="45720" rIns="91440" bIns="45720" numCol="1" anchor="t" anchorCtr="0" compatLnSpc="1">
            <a:prstTxWarp prst="textNoShape">
              <a:avLst/>
            </a:prstTxWarp>
          </a:bodyPr>
          <a:lstStyle>
            <a:lvl1pPr>
              <a:defRPr/>
            </a:lvl1pPr>
          </a:lstStyle>
          <a:p>
            <a:fld id="{02154ECC-898D-984A-B88A-B9AF0EE984CD}" type="slidenum">
              <a:rPr lang="en-US"/>
              <a:pPr/>
              <a:t>‹#›</a:t>
            </a:fld>
            <a:endParaRPr lang="en-US"/>
          </a:p>
        </p:txBody>
      </p:sp>
      <p:sp>
        <p:nvSpPr>
          <p:cNvPr id="6" name="Rectangle 18"/>
          <p:cNvSpPr>
            <a:spLocks noGrp="1" noChangeArrowheads="1"/>
          </p:cNvSpPr>
          <p:nvPr>
            <p:ph type="dt" sz="half" idx="12"/>
          </p:nvPr>
        </p:nvSpPr>
        <p:spPr>
          <a:xfrm>
            <a:off x="203200" y="6324600"/>
            <a:ext cx="4368800" cy="457200"/>
          </a:xfrm>
          <a:prstGeom prst="rect">
            <a:avLst/>
          </a:prstGeom>
        </p:spPr>
        <p:txBody>
          <a:bodyPr vert="horz" wrap="square" lIns="91440" tIns="45720" rIns="91440" bIns="45720" numCol="1" anchor="t" anchorCtr="0" compatLnSpc="1">
            <a:prstTxWarp prst="textNoShape">
              <a:avLst/>
            </a:prstTxWarp>
          </a:bodyPr>
          <a:lstStyle>
            <a:lvl1pPr>
              <a:defRPr/>
            </a:lvl1pPr>
          </a:lstStyle>
          <a:p>
            <a:r>
              <a:rPr lang="en-US"/>
              <a:t>Operations Research for Managers of Reproductive Health Programs</a:t>
            </a:r>
          </a:p>
          <a:p>
            <a:r>
              <a:rPr lang="en-US"/>
              <a:t>© 2008 The Population Council, Inc.</a:t>
            </a:r>
          </a:p>
        </p:txBody>
      </p:sp>
    </p:spTree>
    <p:extLst>
      <p:ext uri="{BB962C8B-B14F-4D97-AF65-F5344CB8AC3E}">
        <p14:creationId xmlns:p14="http://schemas.microsoft.com/office/powerpoint/2010/main" val="4713947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87"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0.jpeg"/><Relationship Id="rId5" Type="http://schemas.openxmlformats.org/officeDocument/2006/relationships/image" Target="../media/image9.wmf"/><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hyperlink" Target="http://upload.wikimedia.org/wikipedia/commons/d/d2/90mm_M1_AAgun_CFB_Borden.jpg" TargetMode="External"/><Relationship Id="rId7"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hyperlink" Target="http://209.85.229.132/translate_c?hl=fr&amp;langpair=en|fr&amp;u=http://en.wikipedia.org/wiki/File:Donald_Duck1.gif&amp;prev=/translate_s?hl=fr&amp;q=donald+the+duck&amp;sl=fr&amp;tl=en&amp;rurl=translate.google.lu&amp;usg=ALkJrhglK2DldY5R_JalyufRO4LkKW8TEQ" TargetMode="External"/><Relationship Id="rId5" Type="http://schemas.openxmlformats.org/officeDocument/2006/relationships/image" Target="../media/image3.jpeg"/><Relationship Id="rId4" Type="http://schemas.openxmlformats.org/officeDocument/2006/relationships/image" Target="../media/image2.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798"/>
            <a:ext cx="7772400" cy="2130552"/>
          </a:xfrm>
        </p:spPr>
        <p:txBody>
          <a:bodyPr>
            <a:normAutofit/>
          </a:bodyPr>
          <a:lstStyle/>
          <a:p>
            <a:r>
              <a:rPr lang="en-US" sz="5400" dirty="0"/>
              <a:t>Overview: Operations Research and Examples</a:t>
            </a:r>
          </a:p>
        </p:txBody>
      </p:sp>
      <p:sp>
        <p:nvSpPr>
          <p:cNvPr id="3" name="Subtitle 2"/>
          <p:cNvSpPr>
            <a:spLocks noGrp="1"/>
          </p:cNvSpPr>
          <p:nvPr>
            <p:ph type="subTitle" idx="1"/>
          </p:nvPr>
        </p:nvSpPr>
        <p:spPr>
          <a:xfrm>
            <a:off x="1371600" y="3653692"/>
            <a:ext cx="6400800" cy="1826357"/>
          </a:xfrm>
        </p:spPr>
        <p:txBody>
          <a:bodyPr>
            <a:normAutofit/>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680094" y="548104"/>
            <a:ext cx="5636712" cy="1534471"/>
          </a:xfrm>
        </p:spPr>
        <p:txBody>
          <a:bodyPr/>
          <a:lstStyle/>
          <a:p>
            <a:r>
              <a:rPr lang="en-US" dirty="0"/>
              <a:t>Steps in the </a:t>
            </a:r>
            <a:br>
              <a:rPr lang="en-US" dirty="0"/>
            </a:br>
            <a:r>
              <a:rPr lang="en-US" dirty="0"/>
              <a:t>process</a:t>
            </a:r>
          </a:p>
        </p:txBody>
      </p:sp>
      <p:sp>
        <p:nvSpPr>
          <p:cNvPr id="33806" name="Text Box 14"/>
          <p:cNvSpPr txBox="1">
            <a:spLocks noChangeArrowheads="1"/>
          </p:cNvSpPr>
          <p:nvPr/>
        </p:nvSpPr>
        <p:spPr bwMode="auto">
          <a:xfrm>
            <a:off x="422219" y="5674507"/>
            <a:ext cx="1813239" cy="830997"/>
          </a:xfrm>
          <a:prstGeom prst="rect">
            <a:avLst/>
          </a:prstGeom>
          <a:solidFill>
            <a:srgbClr val="A23D07">
              <a:alpha val="55000"/>
            </a:srgbClr>
          </a:solidFill>
          <a:ln>
            <a:noFill/>
          </a:ln>
        </p:spPr>
        <p:txBody>
          <a:bodyPr wrap="square" anchor="ctr" anchorCtr="0">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marL="342900" indent="-342900">
              <a:buFontTx/>
              <a:buAutoNum type="arabicPeriod"/>
            </a:pPr>
            <a:r>
              <a:rPr lang="en-US" sz="2400" dirty="0">
                <a:latin typeface="Calibri"/>
                <a:cs typeface="Calibri"/>
              </a:rPr>
              <a:t>Identify problem</a:t>
            </a:r>
          </a:p>
        </p:txBody>
      </p:sp>
      <p:sp>
        <p:nvSpPr>
          <p:cNvPr id="33807" name="Text Box 15"/>
          <p:cNvSpPr txBox="1">
            <a:spLocks noChangeArrowheads="1"/>
          </p:cNvSpPr>
          <p:nvPr/>
        </p:nvSpPr>
        <p:spPr bwMode="auto">
          <a:xfrm>
            <a:off x="840622" y="4551421"/>
            <a:ext cx="2778801" cy="830997"/>
          </a:xfrm>
          <a:prstGeom prst="rect">
            <a:avLst/>
          </a:prstGeom>
          <a:solidFill>
            <a:srgbClr val="CDB515">
              <a:alpha val="45000"/>
            </a:srgbClr>
          </a:solidFill>
          <a:ln>
            <a:noFill/>
          </a:ln>
        </p:spPr>
        <p:txBody>
          <a:bodyPr wrap="square" lIns="91440">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marL="342900" indent="-342900" algn="r">
              <a:spcBef>
                <a:spcPct val="50000"/>
              </a:spcBef>
            </a:pPr>
            <a:r>
              <a:rPr lang="en-US" sz="2400" dirty="0">
                <a:latin typeface="Calibri"/>
                <a:cs typeface="Calibri"/>
              </a:rPr>
              <a:t>2. Library research, develop question </a:t>
            </a:r>
          </a:p>
        </p:txBody>
      </p:sp>
      <p:sp>
        <p:nvSpPr>
          <p:cNvPr id="33808" name="Text Box 16"/>
          <p:cNvSpPr txBox="1">
            <a:spLocks noChangeArrowheads="1"/>
          </p:cNvSpPr>
          <p:nvPr/>
        </p:nvSpPr>
        <p:spPr bwMode="auto">
          <a:xfrm>
            <a:off x="2843806" y="3489182"/>
            <a:ext cx="2066665" cy="830997"/>
          </a:xfrm>
          <a:prstGeom prst="rect">
            <a:avLst/>
          </a:prstGeom>
          <a:solidFill>
            <a:srgbClr val="660066">
              <a:alpha val="30000"/>
            </a:srgbClr>
          </a:solidFill>
          <a:ln>
            <a:noFill/>
          </a:ln>
        </p:spPr>
        <p:txBody>
          <a:bodyPr wrap="square" lIns="91440">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marL="342900" indent="-342900" algn="r">
              <a:spcBef>
                <a:spcPct val="50000"/>
              </a:spcBef>
            </a:pPr>
            <a:r>
              <a:rPr lang="en-US" sz="2400" dirty="0">
                <a:latin typeface="Calibri"/>
                <a:cs typeface="Calibri"/>
              </a:rPr>
              <a:t>3. Design &amp; preparation</a:t>
            </a:r>
          </a:p>
        </p:txBody>
      </p:sp>
      <p:sp>
        <p:nvSpPr>
          <p:cNvPr id="33810" name="Text Box 18"/>
          <p:cNvSpPr txBox="1">
            <a:spLocks noChangeArrowheads="1"/>
          </p:cNvSpPr>
          <p:nvPr/>
        </p:nvSpPr>
        <p:spPr bwMode="auto">
          <a:xfrm>
            <a:off x="6833415" y="563013"/>
            <a:ext cx="2060064" cy="830997"/>
          </a:xfrm>
          <a:prstGeom prst="rect">
            <a:avLst/>
          </a:prstGeom>
          <a:solidFill>
            <a:srgbClr val="FF8B16">
              <a:alpha val="82000"/>
            </a:srgbClr>
          </a:solidFill>
          <a:ln>
            <a:noFill/>
          </a:ln>
          <a:extLst/>
        </p:spPr>
        <p:txBody>
          <a:bodyPr wrap="square">
            <a:spAutoFit/>
          </a:bodyPr>
          <a:lstStyle>
            <a:lvl1pPr marL="342900" indent="-342900">
              <a:spcBef>
                <a:spcPct val="20000"/>
              </a:spcBef>
              <a:buClr>
                <a:srgbClr val="FFFF00"/>
              </a:buClr>
              <a:buChar char="•"/>
              <a:defRPr sz="3200" b="1">
                <a:solidFill>
                  <a:schemeClr val="tx1"/>
                </a:solidFill>
                <a:latin typeface="Arial" charset="0"/>
              </a:defRPr>
            </a:lvl1pPr>
            <a:lvl2pPr marL="742950" indent="-285750">
              <a:spcBef>
                <a:spcPct val="20000"/>
              </a:spcBef>
              <a:buClr>
                <a:srgbClr val="FFFF00"/>
              </a:buClr>
              <a:buChar char="–"/>
              <a:defRPr sz="3200">
                <a:solidFill>
                  <a:schemeClr val="tx1"/>
                </a:solidFill>
                <a:latin typeface="Arial" charset="0"/>
              </a:defRPr>
            </a:lvl2pPr>
            <a:lvl3pPr marL="1143000" indent="-228600">
              <a:spcBef>
                <a:spcPct val="20000"/>
              </a:spcBef>
              <a:buClr>
                <a:srgbClr val="FFFF00"/>
              </a:buClr>
              <a:buChar char="•"/>
              <a:defRPr sz="3200">
                <a:solidFill>
                  <a:schemeClr val="tx1"/>
                </a:solidFill>
                <a:latin typeface="Arial" charset="0"/>
              </a:defRPr>
            </a:lvl3pPr>
            <a:lvl4pPr marL="1600200" indent="-228600">
              <a:spcBef>
                <a:spcPct val="20000"/>
              </a:spcBef>
              <a:buClr>
                <a:srgbClr val="FFFF00"/>
              </a:buClr>
              <a:buChar char="–"/>
              <a:defRPr sz="3200">
                <a:solidFill>
                  <a:schemeClr val="tx1"/>
                </a:solidFill>
                <a:latin typeface="Arial" charset="0"/>
              </a:defRPr>
            </a:lvl4pPr>
            <a:lvl5pPr marL="2057400" indent="-228600">
              <a:spcBef>
                <a:spcPct val="20000"/>
              </a:spcBef>
              <a:buClr>
                <a:srgbClr val="FFFF00"/>
              </a:buClr>
              <a:buChar char="»"/>
              <a:defRPr sz="3200">
                <a:solidFill>
                  <a:schemeClr val="tx1"/>
                </a:solidFill>
                <a:latin typeface="Arial" charset="0"/>
              </a:defRPr>
            </a:lvl5pPr>
            <a:lvl6pPr marL="2514600" indent="-228600" eaLnBrk="0" fontAlgn="base" hangingPunct="0">
              <a:spcBef>
                <a:spcPct val="20000"/>
              </a:spcBef>
              <a:spcAft>
                <a:spcPct val="0"/>
              </a:spcAft>
              <a:buClr>
                <a:srgbClr val="FFFF00"/>
              </a:buClr>
              <a:buChar char="»"/>
              <a:defRPr sz="3200">
                <a:solidFill>
                  <a:schemeClr val="tx1"/>
                </a:solidFill>
                <a:latin typeface="Arial" charset="0"/>
              </a:defRPr>
            </a:lvl6pPr>
            <a:lvl7pPr marL="2971800" indent="-228600" eaLnBrk="0" fontAlgn="base" hangingPunct="0">
              <a:spcBef>
                <a:spcPct val="20000"/>
              </a:spcBef>
              <a:spcAft>
                <a:spcPct val="0"/>
              </a:spcAft>
              <a:buClr>
                <a:srgbClr val="FFFF00"/>
              </a:buClr>
              <a:buChar char="»"/>
              <a:defRPr sz="3200">
                <a:solidFill>
                  <a:schemeClr val="tx1"/>
                </a:solidFill>
                <a:latin typeface="Arial" charset="0"/>
              </a:defRPr>
            </a:lvl7pPr>
            <a:lvl8pPr marL="3429000" indent="-228600" eaLnBrk="0" fontAlgn="base" hangingPunct="0">
              <a:spcBef>
                <a:spcPct val="20000"/>
              </a:spcBef>
              <a:spcAft>
                <a:spcPct val="0"/>
              </a:spcAft>
              <a:buClr>
                <a:srgbClr val="FFFF00"/>
              </a:buClr>
              <a:buChar char="»"/>
              <a:defRPr sz="3200">
                <a:solidFill>
                  <a:schemeClr val="tx1"/>
                </a:solidFill>
                <a:latin typeface="Arial" charset="0"/>
              </a:defRPr>
            </a:lvl8pPr>
            <a:lvl9pPr marL="3886200" indent="-228600" eaLnBrk="0" fontAlgn="base" hangingPunct="0">
              <a:spcBef>
                <a:spcPct val="20000"/>
              </a:spcBef>
              <a:spcAft>
                <a:spcPct val="0"/>
              </a:spcAft>
              <a:buClr>
                <a:srgbClr val="FFFF00"/>
              </a:buClr>
              <a:buChar char="»"/>
              <a:defRPr sz="3200">
                <a:solidFill>
                  <a:schemeClr val="tx1"/>
                </a:solidFill>
                <a:latin typeface="Arial" charset="0"/>
              </a:defRPr>
            </a:lvl9pPr>
          </a:lstStyle>
          <a:p>
            <a:pPr algn="ctr">
              <a:spcBef>
                <a:spcPct val="50000"/>
              </a:spcBef>
              <a:buClrTx/>
              <a:buFontTx/>
              <a:buNone/>
              <a:defRPr/>
            </a:pPr>
            <a:r>
              <a:rPr lang="en-US" altLang="en-US" sz="2400" dirty="0">
                <a:latin typeface="Calibri"/>
                <a:cs typeface="Calibri"/>
              </a:rPr>
              <a:t>6</a:t>
            </a:r>
            <a:r>
              <a:rPr lang="en-US" altLang="en-US" sz="2400" dirty="0">
                <a:latin typeface="Calibri"/>
                <a:ea typeface="+mn-ea"/>
                <a:cs typeface="Calibri"/>
              </a:rPr>
              <a:t>.  Share, use the results!</a:t>
            </a:r>
          </a:p>
        </p:txBody>
      </p:sp>
      <p:cxnSp>
        <p:nvCxnSpPr>
          <p:cNvPr id="6152" name="Elbow Connector 3"/>
          <p:cNvCxnSpPr>
            <a:cxnSpLocks noChangeShapeType="1"/>
          </p:cNvCxnSpPr>
          <p:nvPr/>
        </p:nvCxnSpPr>
        <p:spPr bwMode="auto">
          <a:xfrm flipV="1">
            <a:off x="971235" y="5555619"/>
            <a:ext cx="2808899" cy="1169416"/>
          </a:xfrm>
          <a:prstGeom prst="bentConnector3">
            <a:avLst>
              <a:gd name="adj1" fmla="val 50000"/>
            </a:avLst>
          </a:prstGeom>
          <a:noFill/>
          <a:ln w="38100">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153" name="Elbow Connector 26"/>
          <p:cNvCxnSpPr>
            <a:cxnSpLocks noChangeShapeType="1"/>
          </p:cNvCxnSpPr>
          <p:nvPr/>
        </p:nvCxnSpPr>
        <p:spPr bwMode="auto">
          <a:xfrm flipV="1">
            <a:off x="3675417" y="4440747"/>
            <a:ext cx="1417181" cy="1114872"/>
          </a:xfrm>
          <a:prstGeom prst="bentConnector3">
            <a:avLst>
              <a:gd name="adj1" fmla="val 6690"/>
            </a:avLst>
          </a:prstGeom>
          <a:noFill/>
          <a:ln w="38100">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6154" name="Elbow Connector 32"/>
          <p:cNvCxnSpPr>
            <a:cxnSpLocks noChangeShapeType="1"/>
          </p:cNvCxnSpPr>
          <p:nvPr/>
        </p:nvCxnSpPr>
        <p:spPr bwMode="auto">
          <a:xfrm flipV="1">
            <a:off x="5033041" y="3448401"/>
            <a:ext cx="1129764" cy="1003984"/>
          </a:xfrm>
          <a:prstGeom prst="bentConnector3">
            <a:avLst>
              <a:gd name="adj1" fmla="val 2325"/>
            </a:avLst>
          </a:prstGeom>
          <a:noFill/>
          <a:ln w="38100">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2" name="TextBox 1"/>
          <p:cNvSpPr txBox="1"/>
          <p:nvPr/>
        </p:nvSpPr>
        <p:spPr>
          <a:xfrm>
            <a:off x="4166018" y="4744705"/>
            <a:ext cx="4301577" cy="584775"/>
          </a:xfrm>
          <a:prstGeom prst="rect">
            <a:avLst/>
          </a:prstGeom>
          <a:noFill/>
        </p:spPr>
        <p:txBody>
          <a:bodyPr wrap="square" rtlCol="0">
            <a:spAutoFit/>
          </a:bodyPr>
          <a:lstStyle/>
          <a:p>
            <a:pPr algn="r"/>
            <a:r>
              <a:rPr lang="en-US" sz="3200" i="1" dirty="0">
                <a:solidFill>
                  <a:srgbClr val="A23D07"/>
                </a:solidFill>
                <a:latin typeface="Calibri"/>
                <a:cs typeface="Calibri"/>
              </a:rPr>
              <a:t>(Week 1: Steps 1-3)</a:t>
            </a:r>
          </a:p>
        </p:txBody>
      </p:sp>
      <p:cxnSp>
        <p:nvCxnSpPr>
          <p:cNvPr id="23" name="Elbow Connector 32"/>
          <p:cNvCxnSpPr>
            <a:cxnSpLocks noChangeShapeType="1"/>
          </p:cNvCxnSpPr>
          <p:nvPr/>
        </p:nvCxnSpPr>
        <p:spPr bwMode="auto">
          <a:xfrm flipV="1">
            <a:off x="7277622" y="1524644"/>
            <a:ext cx="1426634" cy="942983"/>
          </a:xfrm>
          <a:prstGeom prst="bentConnector3">
            <a:avLst>
              <a:gd name="adj1" fmla="val -925"/>
            </a:avLst>
          </a:prstGeom>
          <a:noFill/>
          <a:ln w="38100">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cxnSp>
        <p:nvCxnSpPr>
          <p:cNvPr id="24" name="Elbow Connector 32"/>
          <p:cNvCxnSpPr>
            <a:cxnSpLocks noChangeShapeType="1"/>
          </p:cNvCxnSpPr>
          <p:nvPr/>
        </p:nvCxnSpPr>
        <p:spPr bwMode="auto">
          <a:xfrm flipV="1">
            <a:off x="6137101" y="2467627"/>
            <a:ext cx="1140521" cy="980776"/>
          </a:xfrm>
          <a:prstGeom prst="bentConnector3">
            <a:avLst>
              <a:gd name="adj1" fmla="val 578"/>
            </a:avLst>
          </a:prstGeom>
          <a:noFill/>
          <a:ln w="38100">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cxnSp>
      <p:sp>
        <p:nvSpPr>
          <p:cNvPr id="32" name="Text Box 16"/>
          <p:cNvSpPr txBox="1">
            <a:spLocks noChangeArrowheads="1"/>
          </p:cNvSpPr>
          <p:nvPr/>
        </p:nvSpPr>
        <p:spPr bwMode="auto">
          <a:xfrm>
            <a:off x="3825625" y="2730442"/>
            <a:ext cx="2192324" cy="461665"/>
          </a:xfrm>
          <a:prstGeom prst="rect">
            <a:avLst/>
          </a:prstGeom>
          <a:solidFill>
            <a:schemeClr val="tx2">
              <a:lumMod val="60000"/>
              <a:lumOff val="40000"/>
              <a:alpha val="30000"/>
            </a:schemeClr>
          </a:solidFill>
          <a:ln>
            <a:noFill/>
          </a:ln>
        </p:spPr>
        <p:txBody>
          <a:bodyPr wrap="squar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marL="342900" indent="-342900" algn="r">
              <a:spcBef>
                <a:spcPct val="50000"/>
              </a:spcBef>
            </a:pPr>
            <a:r>
              <a:rPr lang="en-US" sz="2400" dirty="0">
                <a:latin typeface="Calibri"/>
                <a:cs typeface="Calibri"/>
              </a:rPr>
              <a:t>4. Collect Data</a:t>
            </a:r>
          </a:p>
        </p:txBody>
      </p:sp>
      <p:sp>
        <p:nvSpPr>
          <p:cNvPr id="37" name="Text Box 16"/>
          <p:cNvSpPr txBox="1">
            <a:spLocks noChangeArrowheads="1"/>
          </p:cNvSpPr>
          <p:nvPr/>
        </p:nvSpPr>
        <p:spPr bwMode="auto">
          <a:xfrm>
            <a:off x="4857946" y="1805497"/>
            <a:ext cx="2192324" cy="461665"/>
          </a:xfrm>
          <a:prstGeom prst="rect">
            <a:avLst/>
          </a:prstGeom>
          <a:solidFill>
            <a:schemeClr val="accent5">
              <a:lumMod val="75000"/>
              <a:alpha val="30000"/>
            </a:schemeClr>
          </a:solidFill>
          <a:ln>
            <a:noFill/>
          </a:ln>
        </p:spPr>
        <p:txBody>
          <a:bodyPr wrap="squar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marL="342900" indent="-342900" algn="r">
              <a:spcBef>
                <a:spcPct val="50000"/>
              </a:spcBef>
            </a:pPr>
            <a:r>
              <a:rPr lang="en-US" sz="2400" dirty="0">
                <a:latin typeface="Calibri"/>
                <a:cs typeface="Calibri"/>
              </a:rPr>
              <a:t>5. Analyze Data</a:t>
            </a:r>
          </a:p>
        </p:txBody>
      </p:sp>
    </p:spTree>
    <p:extLst>
      <p:ext uri="{BB962C8B-B14F-4D97-AF65-F5344CB8AC3E}">
        <p14:creationId xmlns:p14="http://schemas.microsoft.com/office/powerpoint/2010/main" val="253396649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80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80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80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8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6" grpId="0" animBg="1"/>
      <p:bldP spid="33807" grpId="0" animBg="1"/>
      <p:bldP spid="33808" grpId="0" animBg="1"/>
      <p:bldP spid="33810" grpId="0" animBg="1"/>
      <p:bldP spid="32" grpId="0" animBg="1"/>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274320"/>
            <a:ext cx="8229600" cy="1143000"/>
          </a:xfrm>
        </p:spPr>
        <p:txBody>
          <a:bodyPr/>
          <a:lstStyle/>
          <a:p>
            <a:r>
              <a:rPr lang="en-US" dirty="0"/>
              <a:t>Identify the problem(s)</a:t>
            </a:r>
            <a:r>
              <a:rPr lang="en-US" dirty="0">
                <a:solidFill>
                  <a:srgbClr val="FF6600"/>
                </a:solidFill>
              </a:rPr>
              <a:t> </a:t>
            </a:r>
            <a:endParaRPr lang="en-US" dirty="0"/>
          </a:p>
        </p:txBody>
      </p:sp>
      <p:sp>
        <p:nvSpPr>
          <p:cNvPr id="21507" name="Rectangle 3"/>
          <p:cNvSpPr>
            <a:spLocks noGrp="1" noChangeArrowheads="1"/>
          </p:cNvSpPr>
          <p:nvPr>
            <p:ph idx="1"/>
          </p:nvPr>
        </p:nvSpPr>
        <p:spPr>
          <a:xfrm>
            <a:off x="372534" y="1524000"/>
            <a:ext cx="8372323" cy="4953000"/>
          </a:xfrm>
        </p:spPr>
        <p:txBody>
          <a:bodyPr>
            <a:noAutofit/>
          </a:bodyPr>
          <a:lstStyle/>
          <a:p>
            <a:pPr>
              <a:lnSpc>
                <a:spcPct val="90000"/>
              </a:lnSpc>
              <a:spcBef>
                <a:spcPts val="0"/>
              </a:spcBef>
              <a:spcAft>
                <a:spcPts val="0"/>
              </a:spcAft>
            </a:pPr>
            <a:r>
              <a:rPr lang="en-US" dirty="0"/>
              <a:t>Review program performance and deficiencies</a:t>
            </a:r>
          </a:p>
          <a:p>
            <a:pPr lvl="1">
              <a:lnSpc>
                <a:spcPct val="90000"/>
              </a:lnSpc>
              <a:spcBef>
                <a:spcPts val="0"/>
              </a:spcBef>
              <a:spcAft>
                <a:spcPts val="600"/>
              </a:spcAft>
            </a:pPr>
            <a:r>
              <a:rPr lang="en-US" dirty="0"/>
              <a:t>Are cohort outcomes good?</a:t>
            </a:r>
          </a:p>
          <a:p>
            <a:pPr lvl="1">
              <a:lnSpc>
                <a:spcPct val="90000"/>
              </a:lnSpc>
              <a:spcBef>
                <a:spcPts val="0"/>
              </a:spcBef>
              <a:spcAft>
                <a:spcPts val="600"/>
              </a:spcAft>
            </a:pPr>
            <a:r>
              <a:rPr lang="en-US" dirty="0"/>
              <a:t>Are stratified outcomes good (by gender, age, HIV status, region, etc.)?</a:t>
            </a:r>
          </a:p>
          <a:p>
            <a:pPr lvl="1">
              <a:lnSpc>
                <a:spcPct val="90000"/>
              </a:lnSpc>
              <a:spcBef>
                <a:spcPts val="0"/>
              </a:spcBef>
              <a:spcAft>
                <a:spcPts val="600"/>
              </a:spcAft>
            </a:pPr>
            <a:r>
              <a:rPr lang="en-US" dirty="0"/>
              <a:t>Are outcomes for specific groups even known?</a:t>
            </a:r>
          </a:p>
          <a:p>
            <a:pPr lvl="1">
              <a:lnSpc>
                <a:spcPct val="90000"/>
              </a:lnSpc>
              <a:spcBef>
                <a:spcPts val="0"/>
              </a:spcBef>
              <a:spcAft>
                <a:spcPts val="1800"/>
              </a:spcAft>
            </a:pPr>
            <a:r>
              <a:rPr lang="en-US" dirty="0"/>
              <a:t>Review the literature (</a:t>
            </a:r>
            <a:r>
              <a:rPr lang="en-US"/>
              <a:t>already published?</a:t>
            </a:r>
            <a:r>
              <a:rPr lang="en-US" dirty="0"/>
              <a:t>)</a:t>
            </a:r>
          </a:p>
          <a:p>
            <a:pPr>
              <a:lnSpc>
                <a:spcPct val="90000"/>
              </a:lnSpc>
              <a:spcBef>
                <a:spcPts val="0"/>
              </a:spcBef>
              <a:spcAft>
                <a:spcPts val="0"/>
              </a:spcAft>
            </a:pPr>
            <a:r>
              <a:rPr lang="en-US" dirty="0"/>
              <a:t>Review costs </a:t>
            </a:r>
          </a:p>
          <a:p>
            <a:pPr marL="857250" lvl="2" indent="-457200">
              <a:lnSpc>
                <a:spcPct val="90000"/>
              </a:lnSpc>
              <a:spcBef>
                <a:spcPts val="0"/>
              </a:spcBef>
              <a:spcAft>
                <a:spcPts val="1200"/>
              </a:spcAft>
              <a:buClr>
                <a:schemeClr val="tx2"/>
              </a:buClr>
              <a:buFont typeface="Arial"/>
              <a:buChar char="•"/>
            </a:pPr>
            <a:r>
              <a:rPr lang="en-US" sz="2800" dirty="0"/>
              <a:t>Are NTP costs reasonable and sustainable?</a:t>
            </a:r>
          </a:p>
          <a:p>
            <a:pPr>
              <a:lnSpc>
                <a:spcPct val="90000"/>
              </a:lnSpc>
              <a:spcBef>
                <a:spcPts val="0"/>
              </a:spcBef>
              <a:spcAft>
                <a:spcPts val="1200"/>
              </a:spcAft>
            </a:pPr>
            <a:r>
              <a:rPr lang="en-US" dirty="0"/>
              <a:t>Compare program performance to other programs</a:t>
            </a:r>
          </a:p>
        </p:txBody>
      </p:sp>
    </p:spTree>
    <p:extLst>
      <p:ext uri="{BB962C8B-B14F-4D97-AF65-F5344CB8AC3E}">
        <p14:creationId xmlns:p14="http://schemas.microsoft.com/office/powerpoint/2010/main" val="41064000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 a research question</a:t>
            </a:r>
          </a:p>
        </p:txBody>
      </p:sp>
      <p:sp>
        <p:nvSpPr>
          <p:cNvPr id="3" name="Content Placeholder 2"/>
          <p:cNvSpPr>
            <a:spLocks noGrp="1"/>
          </p:cNvSpPr>
          <p:nvPr>
            <p:ph sz="half" idx="1"/>
          </p:nvPr>
        </p:nvSpPr>
        <p:spPr>
          <a:xfrm>
            <a:off x="457200" y="1600201"/>
            <a:ext cx="8071452" cy="2162978"/>
          </a:xfrm>
        </p:spPr>
        <p:txBody>
          <a:bodyPr/>
          <a:lstStyle/>
          <a:p>
            <a:pPr>
              <a:lnSpc>
                <a:spcPct val="90000"/>
              </a:lnSpc>
              <a:spcBef>
                <a:spcPts val="0"/>
              </a:spcBef>
              <a:spcAft>
                <a:spcPts val="1200"/>
              </a:spcAft>
              <a:defRPr/>
            </a:pPr>
            <a:r>
              <a:rPr lang="en-US" altLang="en-US" sz="3200" dirty="0"/>
              <a:t>The question will guide the research method (choice of study design)</a:t>
            </a:r>
          </a:p>
          <a:p>
            <a:pPr>
              <a:lnSpc>
                <a:spcPct val="90000"/>
              </a:lnSpc>
              <a:spcBef>
                <a:spcPts val="0"/>
              </a:spcBef>
              <a:spcAft>
                <a:spcPts val="600"/>
              </a:spcAft>
              <a:defRPr/>
            </a:pPr>
            <a:r>
              <a:rPr lang="en-US" altLang="en-US" sz="3200" dirty="0"/>
              <a:t>General questions are valuable when there is a lack of data/hypotheses. More specific question helps focus research efforts:</a:t>
            </a:r>
          </a:p>
        </p:txBody>
      </p:sp>
      <p:sp>
        <p:nvSpPr>
          <p:cNvPr id="4" name="Content Placeholder 3"/>
          <p:cNvSpPr>
            <a:spLocks noGrp="1"/>
          </p:cNvSpPr>
          <p:nvPr>
            <p:ph sz="half" idx="2"/>
          </p:nvPr>
        </p:nvSpPr>
        <p:spPr>
          <a:xfrm>
            <a:off x="639091" y="4104197"/>
            <a:ext cx="5920735" cy="2179506"/>
          </a:xfrm>
        </p:spPr>
        <p:txBody>
          <a:bodyPr/>
          <a:lstStyle/>
          <a:p>
            <a:pPr lvl="1">
              <a:lnSpc>
                <a:spcPct val="90000"/>
              </a:lnSpc>
              <a:buFont typeface="Arial" panose="020B0604020202020204" pitchFamily="34" charset="0"/>
              <a:buChar char="•"/>
              <a:defRPr/>
            </a:pPr>
            <a:r>
              <a:rPr lang="en-US" altLang="en-US" sz="2800" dirty="0"/>
              <a:t>What are the factors associated with lost to follow-up in District X?</a:t>
            </a:r>
          </a:p>
          <a:p>
            <a:pPr marL="747713" lvl="1" indent="0">
              <a:lnSpc>
                <a:spcPct val="90000"/>
              </a:lnSpc>
              <a:buNone/>
              <a:defRPr/>
            </a:pPr>
            <a:r>
              <a:rPr lang="en-US" altLang="en-US" sz="2800" i="1" dirty="0">
                <a:solidFill>
                  <a:srgbClr val="7E9632"/>
                </a:solidFill>
              </a:rPr>
              <a:t>As compared with:</a:t>
            </a:r>
          </a:p>
          <a:p>
            <a:pPr lvl="1">
              <a:lnSpc>
                <a:spcPct val="90000"/>
              </a:lnSpc>
              <a:buFont typeface="Arial" panose="020B0604020202020204" pitchFamily="34" charset="0"/>
              <a:buChar char="•"/>
              <a:defRPr/>
            </a:pPr>
            <a:r>
              <a:rPr lang="en-US" altLang="en-US" sz="2800" dirty="0"/>
              <a:t>Will food supplements improve lost to follow-up rate in District X?</a:t>
            </a:r>
          </a:p>
        </p:txBody>
      </p:sp>
      <p:pic>
        <p:nvPicPr>
          <p:cNvPr id="7" name="Picture 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780254" y="3948709"/>
            <a:ext cx="1991065" cy="2654754"/>
          </a:xfrm>
          <a:prstGeom prst="rect">
            <a:avLst/>
          </a:prstGeom>
        </p:spPr>
      </p:pic>
    </p:spTree>
    <p:extLst>
      <p:ext uri="{BB962C8B-B14F-4D97-AF65-F5344CB8AC3E}">
        <p14:creationId xmlns:p14="http://schemas.microsoft.com/office/powerpoint/2010/main" val="1471067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 &amp; execute the study</a:t>
            </a:r>
          </a:p>
        </p:txBody>
      </p:sp>
      <p:sp>
        <p:nvSpPr>
          <p:cNvPr id="3" name="Content Placeholder 2"/>
          <p:cNvSpPr>
            <a:spLocks noGrp="1"/>
          </p:cNvSpPr>
          <p:nvPr>
            <p:ph idx="1"/>
          </p:nvPr>
        </p:nvSpPr>
        <p:spPr/>
        <p:txBody>
          <a:bodyPr/>
          <a:lstStyle/>
          <a:p>
            <a:r>
              <a:rPr lang="en-US" dirty="0"/>
              <a:t>Protocol development</a:t>
            </a:r>
          </a:p>
          <a:p>
            <a:r>
              <a:rPr lang="en-US" dirty="0"/>
              <a:t>Ethical review</a:t>
            </a:r>
          </a:p>
          <a:p>
            <a:r>
              <a:rPr lang="en-US" dirty="0"/>
              <a:t>Planning research activities</a:t>
            </a:r>
          </a:p>
          <a:p>
            <a:r>
              <a:rPr lang="en-US" dirty="0"/>
              <a:t>Data collection instruments development</a:t>
            </a:r>
          </a:p>
          <a:p>
            <a:r>
              <a:rPr lang="en-US" dirty="0"/>
              <a:t>Data collection</a:t>
            </a:r>
          </a:p>
          <a:p>
            <a:r>
              <a:rPr lang="en-US" dirty="0"/>
              <a:t>Data management </a:t>
            </a:r>
          </a:p>
          <a:p>
            <a:r>
              <a:rPr lang="en-US" dirty="0"/>
              <a:t>Data analysis and interpretation</a:t>
            </a:r>
          </a:p>
        </p:txBody>
      </p:sp>
    </p:spTree>
    <p:extLst>
      <p:ext uri="{BB962C8B-B14F-4D97-AF65-F5344CB8AC3E}">
        <p14:creationId xmlns:p14="http://schemas.microsoft.com/office/powerpoint/2010/main" val="2734234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 results</a:t>
            </a:r>
          </a:p>
        </p:txBody>
      </p:sp>
      <p:sp>
        <p:nvSpPr>
          <p:cNvPr id="3" name="Content Placeholder 2"/>
          <p:cNvSpPr>
            <a:spLocks noGrp="1"/>
          </p:cNvSpPr>
          <p:nvPr>
            <p:ph idx="1"/>
          </p:nvPr>
        </p:nvSpPr>
        <p:spPr/>
        <p:txBody>
          <a:bodyPr/>
          <a:lstStyle/>
          <a:p>
            <a:pPr marL="0" indent="0">
              <a:spcBef>
                <a:spcPts val="0"/>
              </a:spcBef>
              <a:spcAft>
                <a:spcPts val="600"/>
              </a:spcAft>
              <a:buNone/>
              <a:defRPr/>
            </a:pPr>
            <a:r>
              <a:rPr lang="en-US" altLang="en-US" sz="3600" dirty="0">
                <a:solidFill>
                  <a:srgbClr val="7E9632"/>
                </a:solidFill>
              </a:rPr>
              <a:t>Develop &amp; disseminate a final report</a:t>
            </a:r>
          </a:p>
          <a:p>
            <a:pPr>
              <a:lnSpc>
                <a:spcPct val="90000"/>
              </a:lnSpc>
              <a:spcBef>
                <a:spcPts val="0"/>
              </a:spcBef>
              <a:spcAft>
                <a:spcPts val="600"/>
              </a:spcAft>
              <a:defRPr/>
            </a:pPr>
            <a:r>
              <a:rPr lang="en-US" altLang="en-US" sz="3000" dirty="0"/>
              <a:t>Abstract or summary</a:t>
            </a:r>
          </a:p>
          <a:p>
            <a:pPr>
              <a:lnSpc>
                <a:spcPct val="90000"/>
              </a:lnSpc>
              <a:spcBef>
                <a:spcPts val="0"/>
              </a:spcBef>
              <a:spcAft>
                <a:spcPts val="600"/>
              </a:spcAft>
              <a:defRPr/>
            </a:pPr>
            <a:r>
              <a:rPr lang="en-US" altLang="en-US" sz="3000" dirty="0"/>
              <a:t>Introduction</a:t>
            </a:r>
          </a:p>
          <a:p>
            <a:pPr>
              <a:lnSpc>
                <a:spcPct val="90000"/>
              </a:lnSpc>
              <a:spcBef>
                <a:spcPts val="0"/>
              </a:spcBef>
              <a:spcAft>
                <a:spcPts val="600"/>
              </a:spcAft>
              <a:defRPr/>
            </a:pPr>
            <a:r>
              <a:rPr lang="en-US" altLang="en-US" sz="3000" dirty="0"/>
              <a:t>Methods</a:t>
            </a:r>
          </a:p>
          <a:p>
            <a:pPr>
              <a:lnSpc>
                <a:spcPct val="90000"/>
              </a:lnSpc>
              <a:spcBef>
                <a:spcPts val="0"/>
              </a:spcBef>
              <a:spcAft>
                <a:spcPts val="600"/>
              </a:spcAft>
              <a:defRPr/>
            </a:pPr>
            <a:r>
              <a:rPr lang="en-US" altLang="en-US" sz="3000" dirty="0"/>
              <a:t>Results</a:t>
            </a:r>
          </a:p>
          <a:p>
            <a:pPr>
              <a:lnSpc>
                <a:spcPct val="90000"/>
              </a:lnSpc>
              <a:spcBef>
                <a:spcPts val="0"/>
              </a:spcBef>
              <a:spcAft>
                <a:spcPts val="600"/>
              </a:spcAft>
              <a:defRPr/>
            </a:pPr>
            <a:r>
              <a:rPr lang="en-US" altLang="en-US" sz="3000" dirty="0"/>
              <a:t>Discussion/conclusions</a:t>
            </a:r>
          </a:p>
          <a:p>
            <a:pPr>
              <a:lnSpc>
                <a:spcPct val="90000"/>
              </a:lnSpc>
              <a:spcBef>
                <a:spcPts val="0"/>
              </a:spcBef>
              <a:spcAft>
                <a:spcPts val="600"/>
              </a:spcAft>
              <a:defRPr/>
            </a:pPr>
            <a:r>
              <a:rPr lang="en-US" altLang="en-US" sz="3000" dirty="0"/>
              <a:t>Recommendations (if any)</a:t>
            </a:r>
          </a:p>
          <a:p>
            <a:pPr>
              <a:lnSpc>
                <a:spcPct val="90000"/>
              </a:lnSpc>
              <a:spcBef>
                <a:spcPts val="0"/>
              </a:spcBef>
              <a:spcAft>
                <a:spcPts val="600"/>
              </a:spcAft>
              <a:defRPr/>
            </a:pPr>
            <a:r>
              <a:rPr lang="en-US" altLang="en-US" sz="3000" dirty="0"/>
              <a:t>References</a:t>
            </a:r>
          </a:p>
          <a:p>
            <a:pPr>
              <a:lnSpc>
                <a:spcPct val="90000"/>
              </a:lnSpc>
              <a:spcBef>
                <a:spcPts val="0"/>
              </a:spcBef>
              <a:spcAft>
                <a:spcPts val="600"/>
              </a:spcAft>
              <a:defRPr/>
            </a:pPr>
            <a:r>
              <a:rPr lang="en-US" altLang="en-US" sz="3000" dirty="0"/>
              <a:t>Appendices</a:t>
            </a:r>
          </a:p>
        </p:txBody>
      </p:sp>
      <p:pic>
        <p:nvPicPr>
          <p:cNvPr id="4" name="Picture 3"/>
          <p:cNvPicPr>
            <a:picLocks noChangeAspect="1"/>
          </p:cNvPicPr>
          <p:nvPr/>
        </p:nvPicPr>
        <p:blipFill>
          <a:blip r:embed="rId3"/>
          <a:stretch>
            <a:fillRect/>
          </a:stretch>
        </p:blipFill>
        <p:spPr>
          <a:xfrm>
            <a:off x="5488550" y="2560928"/>
            <a:ext cx="2857500" cy="2857500"/>
          </a:xfrm>
          <a:prstGeom prst="rect">
            <a:avLst/>
          </a:prstGeom>
        </p:spPr>
      </p:pic>
    </p:spTree>
    <p:extLst>
      <p:ext uri="{BB962C8B-B14F-4D97-AF65-F5344CB8AC3E}">
        <p14:creationId xmlns:p14="http://schemas.microsoft.com/office/powerpoint/2010/main" val="28298152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457200" y="1567991"/>
            <a:ext cx="5050264" cy="4954672"/>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Lst>
        </p:spPr>
      </p:pic>
      <p:sp>
        <p:nvSpPr>
          <p:cNvPr id="2" name="Title 1"/>
          <p:cNvSpPr>
            <a:spLocks noGrp="1"/>
          </p:cNvSpPr>
          <p:nvPr>
            <p:ph type="title"/>
          </p:nvPr>
        </p:nvSpPr>
        <p:spPr>
          <a:xfrm>
            <a:off x="457200" y="277813"/>
            <a:ext cx="8229600" cy="1139825"/>
          </a:xfrm>
        </p:spPr>
        <p:txBody>
          <a:bodyPr/>
          <a:lstStyle/>
          <a:p>
            <a:pPr>
              <a:lnSpc>
                <a:spcPct val="90000"/>
              </a:lnSpc>
            </a:pPr>
            <a:r>
              <a:rPr lang="en-US" dirty="0"/>
              <a:t>Can your OR work make a difference?  </a:t>
            </a:r>
            <a:r>
              <a:rPr lang="en-US" b="1" dirty="0"/>
              <a:t>Yes.</a:t>
            </a:r>
          </a:p>
        </p:txBody>
      </p:sp>
      <p:pic>
        <p:nvPicPr>
          <p:cNvPr id="10" name="Picture 9"/>
          <p:cNvPicPr>
            <a:picLocks noChangeAspect="1"/>
          </p:cNvPicPr>
          <p:nvPr/>
        </p:nvPicPr>
        <p:blipFill>
          <a:blip r:embed="rId4"/>
          <a:stretch>
            <a:fillRect/>
          </a:stretch>
        </p:blipFill>
        <p:spPr>
          <a:xfrm>
            <a:off x="2844334" y="2866478"/>
            <a:ext cx="6292258" cy="2676902"/>
          </a:xfrm>
          <a:prstGeom prst="rect">
            <a:avLst/>
          </a:prstGeom>
          <a:ln>
            <a:solidFill>
              <a:srgbClr val="000000"/>
            </a:solidFill>
          </a:ln>
        </p:spPr>
      </p:pic>
      <p:grpSp>
        <p:nvGrpSpPr>
          <p:cNvPr id="6" name="Group 41"/>
          <p:cNvGrpSpPr>
            <a:grpSpLocks/>
          </p:cNvGrpSpPr>
          <p:nvPr/>
        </p:nvGrpSpPr>
        <p:grpSpPr bwMode="auto">
          <a:xfrm>
            <a:off x="6704012" y="1420813"/>
            <a:ext cx="1589473" cy="2467804"/>
            <a:chOff x="5912714" y="2068928"/>
            <a:chExt cx="1179566" cy="2080152"/>
          </a:xfrm>
        </p:grpSpPr>
        <p:pic>
          <p:nvPicPr>
            <p:cNvPr id="7" name="Picture 2" descr="C:\Users\diash\AppData\Local\Microsoft\Windows\Temporary Internet Files\Content.IE5\E1UP52W0\MC900048283[1].wmf"/>
            <p:cNvPicPr>
              <a:picLocks noChangeAspect="1" noChangeArrowheads="1"/>
            </p:cNvPicPr>
            <p:nvPr/>
          </p:nvPicPr>
          <p:blipFill>
            <a:blip r:embed="rId5" cstate="email">
              <a:duotone>
                <a:prstClr val="black"/>
                <a:srgbClr val="4F81BD">
                  <a:tint val="45000"/>
                  <a:satMod val="400000"/>
                </a:srgbClr>
              </a:duotone>
              <a:alphaModFix amt="70000"/>
              <a:extLst>
                <a:ext uri="{28A0092B-C50C-407E-A947-70E740481C1C}">
                  <a14:useLocalDpi xmlns:a14="http://schemas.microsoft.com/office/drawing/2010/main"/>
                </a:ext>
              </a:extLst>
            </a:blip>
            <a:srcRect/>
            <a:stretch>
              <a:fillRect/>
            </a:stretch>
          </p:blipFill>
          <p:spPr bwMode="auto">
            <a:xfrm>
              <a:off x="5912714" y="2068928"/>
              <a:ext cx="1179566" cy="2080152"/>
            </a:xfrm>
            <a:prstGeom prst="rect">
              <a:avLst/>
            </a:prstGeom>
            <a:noFill/>
            <a:extLst>
              <a:ext uri="{909E8E84-426E-40dd-AFC4-6F175D3DCCD1}">
                <a14:hiddenFill xmlns:a14="http://schemas.microsoft.com/office/drawing/2010/main" xmlns="">
                  <a:solidFill>
                    <a:srgbClr val="FFFFFF"/>
                  </a:solidFill>
                </a14:hiddenFill>
              </a:ext>
            </a:extLst>
          </p:spPr>
        </p:pic>
        <p:sp>
          <p:nvSpPr>
            <p:cNvPr id="8" name="TextBox 7"/>
            <p:cNvSpPr txBox="1"/>
            <p:nvPr/>
          </p:nvSpPr>
          <p:spPr>
            <a:xfrm>
              <a:off x="5968204" y="2708852"/>
              <a:ext cx="1124076" cy="1115548"/>
            </a:xfrm>
            <a:prstGeom prst="rect">
              <a:avLst/>
            </a:prstGeom>
            <a:noFill/>
          </p:spPr>
          <p:txBody>
            <a:bodyPr>
              <a:spAutoFit/>
            </a:bodyPr>
            <a:lstStyle/>
            <a:p>
              <a:pPr algn="ctr" fontAlgn="auto">
                <a:spcBef>
                  <a:spcPts val="0"/>
                </a:spcBef>
                <a:spcAft>
                  <a:spcPts val="0"/>
                </a:spcAft>
                <a:defRPr/>
              </a:pPr>
              <a:r>
                <a:rPr lang="en-US" sz="2000" b="1" kern="0" dirty="0">
                  <a:solidFill>
                    <a:prstClr val="black"/>
                  </a:solidFill>
                  <a:latin typeface="Calibri"/>
                  <a:cs typeface="+mn-cs"/>
                </a:rPr>
                <a:t>Intensified research and innovation</a:t>
              </a:r>
            </a:p>
          </p:txBody>
        </p:sp>
      </p:grpSp>
      <p:sp>
        <p:nvSpPr>
          <p:cNvPr id="3" name="Content Placeholder 2"/>
          <p:cNvSpPr>
            <a:spLocks noGrp="1"/>
          </p:cNvSpPr>
          <p:nvPr>
            <p:ph idx="1"/>
          </p:nvPr>
        </p:nvSpPr>
        <p:spPr>
          <a:xfrm>
            <a:off x="457200" y="5355644"/>
            <a:ext cx="8229600" cy="1213880"/>
          </a:xfrm>
          <a:solidFill>
            <a:schemeClr val="bg1">
              <a:lumMod val="85000"/>
            </a:schemeClr>
          </a:solidFill>
          <a:ln>
            <a:solidFill>
              <a:schemeClr val="tx1"/>
            </a:solidFill>
          </a:ln>
        </p:spPr>
        <p:txBody>
          <a:bodyPr/>
          <a:lstStyle/>
          <a:p>
            <a:pPr marL="0" indent="0" algn="r">
              <a:buNone/>
            </a:pPr>
            <a:r>
              <a:rPr lang="en-US" dirty="0"/>
              <a:t>Need for strong research agenda remains key pillar in global </a:t>
            </a:r>
            <a:r>
              <a:rPr lang="en-US" dirty="0">
                <a:solidFill>
                  <a:srgbClr val="FF0000"/>
                </a:solidFill>
              </a:rPr>
              <a:t>END-TB Strategy</a:t>
            </a:r>
          </a:p>
        </p:txBody>
      </p:sp>
      <p:pic>
        <p:nvPicPr>
          <p:cNvPr id="5" name="Picture 4"/>
          <p:cNvPicPr>
            <a:picLocks noChangeAspect="1"/>
          </p:cNvPicPr>
          <p:nvPr/>
        </p:nvPicPr>
        <p:blipFill>
          <a:blip r:embed="rId6" cstate="email">
            <a:clrChange>
              <a:clrFrom>
                <a:srgbClr val="FEFEFE"/>
              </a:clrFrom>
              <a:clrTo>
                <a:srgbClr val="FEFEFE">
                  <a:alpha val="0"/>
                </a:srgbClr>
              </a:clrTo>
            </a:clrChange>
            <a:duotone>
              <a:srgbClr val="4F81BD">
                <a:shade val="45000"/>
                <a:satMod val="135000"/>
              </a:srgbClr>
              <a:prstClr val="white"/>
            </a:duotone>
            <a:extLst>
              <a:ext uri="{28A0092B-C50C-407E-A947-70E740481C1C}">
                <a14:useLocalDpi xmlns:a14="http://schemas.microsoft.com/office/drawing/2010/main"/>
              </a:ext>
            </a:extLst>
          </a:blip>
          <a:stretch>
            <a:fillRect/>
          </a:stretch>
        </p:blipFill>
        <p:spPr>
          <a:xfrm>
            <a:off x="5990463" y="3503431"/>
            <a:ext cx="1872208" cy="1139972"/>
          </a:xfrm>
          <a:prstGeom prst="rect">
            <a:avLst/>
          </a:prstGeom>
        </p:spPr>
      </p:pic>
    </p:spTree>
    <p:extLst>
      <p:ext uri="{BB962C8B-B14F-4D97-AF65-F5344CB8AC3E}">
        <p14:creationId xmlns:p14="http://schemas.microsoft.com/office/powerpoint/2010/main" val="9107604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Closing thought…</a:t>
            </a:r>
          </a:p>
        </p:txBody>
      </p:sp>
      <p:sp>
        <p:nvSpPr>
          <p:cNvPr id="3" name="Content Placeholder 2"/>
          <p:cNvSpPr>
            <a:spLocks noGrp="1"/>
          </p:cNvSpPr>
          <p:nvPr>
            <p:ph idx="1"/>
          </p:nvPr>
        </p:nvSpPr>
        <p:spPr>
          <a:xfrm>
            <a:off x="505604" y="2275285"/>
            <a:ext cx="8181196" cy="3448731"/>
          </a:xfrm>
        </p:spPr>
        <p:txBody>
          <a:bodyPr/>
          <a:lstStyle/>
          <a:p>
            <a:pPr marL="0" indent="0">
              <a:buNone/>
            </a:pPr>
            <a:r>
              <a:rPr lang="en-US" i="1" dirty="0">
                <a:solidFill>
                  <a:srgbClr val="7E9632"/>
                </a:solidFill>
              </a:rPr>
              <a:t>OR is successful when the results are used to make program decisions to improve program performance.</a:t>
            </a:r>
          </a:p>
          <a:p>
            <a:pPr marL="0" indent="0">
              <a:buNone/>
            </a:pPr>
            <a:endParaRPr lang="en-US" dirty="0"/>
          </a:p>
          <a:p>
            <a:pPr marL="0" indent="0">
              <a:buNone/>
            </a:pPr>
            <a:r>
              <a:rPr lang="en-US" sz="2400" dirty="0"/>
              <a:t>(Published papers alone are not valid indicators of OR success)</a:t>
            </a:r>
          </a:p>
        </p:txBody>
      </p:sp>
    </p:spTree>
    <p:extLst>
      <p:ext uri="{BB962C8B-B14F-4D97-AF65-F5344CB8AC3E}">
        <p14:creationId xmlns:p14="http://schemas.microsoft.com/office/powerpoint/2010/main" val="3667345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685520" y="2054685"/>
            <a:ext cx="8128000" cy="1351801"/>
          </a:xfrm>
          <a:solidFill>
            <a:srgbClr val="AECD0B">
              <a:alpha val="51000"/>
            </a:srgbClr>
          </a:solidFill>
        </p:spPr>
        <p:txBody>
          <a:bodyPr anchor="ctr"/>
          <a:lstStyle/>
          <a:p>
            <a:pPr algn="ctr"/>
            <a:r>
              <a:rPr lang="en-US" sz="5400" dirty="0"/>
              <a:t>Questions?</a:t>
            </a:r>
          </a:p>
        </p:txBody>
      </p:sp>
    </p:spTree>
    <p:extLst>
      <p:ext uri="{BB962C8B-B14F-4D97-AF65-F5344CB8AC3E}">
        <p14:creationId xmlns:p14="http://schemas.microsoft.com/office/powerpoint/2010/main" val="4117555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74140" y="685799"/>
            <a:ext cx="7540958" cy="2049585"/>
          </a:xfrm>
        </p:spPr>
        <p:txBody>
          <a:bodyPr>
            <a:normAutofit/>
          </a:bodyPr>
          <a:lstStyle/>
          <a:p>
            <a:r>
              <a:rPr lang="en-US" sz="5400" dirty="0"/>
              <a:t>Examples of TB Operations Research</a:t>
            </a:r>
          </a:p>
        </p:txBody>
      </p:sp>
    </p:spTree>
    <p:extLst>
      <p:ext uri="{BB962C8B-B14F-4D97-AF65-F5344CB8AC3E}">
        <p14:creationId xmlns:p14="http://schemas.microsoft.com/office/powerpoint/2010/main" val="13809604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solidFill>
            <a:srgbClr val="F1CD29">
              <a:alpha val="76000"/>
            </a:srgbClr>
          </a:solidFill>
        </p:spPr>
        <p:txBody>
          <a:bodyPr anchor="ctr"/>
          <a:lstStyle/>
          <a:p>
            <a:r>
              <a:rPr lang="en-US" dirty="0"/>
              <a:t>I. Example from Peru</a:t>
            </a:r>
            <a:endParaRPr lang="en-US" dirty="0">
              <a:solidFill>
                <a:srgbClr val="7E9632"/>
              </a:solidFill>
            </a:endParaRPr>
          </a:p>
        </p:txBody>
      </p:sp>
      <p:sp>
        <p:nvSpPr>
          <p:cNvPr id="40963" name="Rectangle 3"/>
          <p:cNvSpPr>
            <a:spLocks noGrp="1" noChangeArrowheads="1"/>
          </p:cNvSpPr>
          <p:nvPr>
            <p:ph sz="half" idx="1"/>
          </p:nvPr>
        </p:nvSpPr>
        <p:spPr>
          <a:xfrm>
            <a:off x="457199" y="1772678"/>
            <a:ext cx="8229600" cy="4765907"/>
          </a:xfrm>
        </p:spPr>
        <p:txBody>
          <a:bodyPr/>
          <a:lstStyle/>
          <a:p>
            <a:pPr>
              <a:lnSpc>
                <a:spcPct val="90000"/>
              </a:lnSpc>
              <a:spcBef>
                <a:spcPts val="0"/>
              </a:spcBef>
              <a:spcAft>
                <a:spcPts val="600"/>
              </a:spcAft>
              <a:buFontTx/>
              <a:buNone/>
            </a:pPr>
            <a:r>
              <a:rPr lang="en-US" sz="3200" dirty="0"/>
              <a:t>Problem:</a:t>
            </a:r>
          </a:p>
          <a:p>
            <a:pPr>
              <a:lnSpc>
                <a:spcPct val="90000"/>
              </a:lnSpc>
              <a:spcBef>
                <a:spcPts val="0"/>
              </a:spcBef>
              <a:spcAft>
                <a:spcPts val="600"/>
              </a:spcAft>
            </a:pPr>
            <a:r>
              <a:rPr lang="en-US" dirty="0"/>
              <a:t>Drug susceptibility testing takes 3-4 months to get the results. Physicians treat blindly until they get lab results.</a:t>
            </a:r>
          </a:p>
          <a:p>
            <a:pPr>
              <a:lnSpc>
                <a:spcPct val="90000"/>
              </a:lnSpc>
              <a:spcBef>
                <a:spcPts val="0"/>
              </a:spcBef>
              <a:spcAft>
                <a:spcPts val="600"/>
              </a:spcAft>
            </a:pPr>
            <a:r>
              <a:rPr lang="en-US" dirty="0"/>
              <a:t>Why?  What can be done about it?</a:t>
            </a:r>
          </a:p>
          <a:p>
            <a:pPr marL="0" indent="0">
              <a:lnSpc>
                <a:spcPct val="90000"/>
              </a:lnSpc>
              <a:spcBef>
                <a:spcPts val="0"/>
              </a:spcBef>
              <a:spcAft>
                <a:spcPts val="600"/>
              </a:spcAft>
              <a:buNone/>
            </a:pPr>
            <a:endParaRPr lang="en-US" sz="1600" dirty="0"/>
          </a:p>
          <a:p>
            <a:pPr marL="0" indent="0">
              <a:spcBef>
                <a:spcPts val="0"/>
              </a:spcBef>
              <a:spcAft>
                <a:spcPts val="600"/>
              </a:spcAft>
              <a:buNone/>
            </a:pPr>
            <a:r>
              <a:rPr lang="en-US" sz="3200" dirty="0"/>
              <a:t>Research question:</a:t>
            </a:r>
          </a:p>
          <a:p>
            <a:pPr marL="0" indent="0">
              <a:spcBef>
                <a:spcPts val="0"/>
              </a:spcBef>
              <a:spcAft>
                <a:spcPts val="600"/>
              </a:spcAft>
              <a:buNone/>
            </a:pPr>
            <a:r>
              <a:rPr lang="en-US" dirty="0"/>
              <a:t>In Lima, Peru, in 2003, how many days at each step from the moment of sputum collection to the moment treatment is corrected per DST results?</a:t>
            </a:r>
          </a:p>
        </p:txBody>
      </p:sp>
    </p:spTree>
    <p:extLst>
      <p:ext uri="{BB962C8B-B14F-4D97-AF65-F5344CB8AC3E}">
        <p14:creationId xmlns:p14="http://schemas.microsoft.com/office/powerpoint/2010/main" val="17400279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Let’s talk…</a:t>
            </a:r>
          </a:p>
        </p:txBody>
      </p:sp>
      <p:sp>
        <p:nvSpPr>
          <p:cNvPr id="3" name="Content Placeholder 2"/>
          <p:cNvSpPr>
            <a:spLocks noGrp="1"/>
          </p:cNvSpPr>
          <p:nvPr>
            <p:ph idx="1"/>
          </p:nvPr>
        </p:nvSpPr>
        <p:spPr>
          <a:xfrm>
            <a:off x="1301246" y="2446916"/>
            <a:ext cx="7260131" cy="2068898"/>
          </a:xfrm>
        </p:spPr>
        <p:txBody>
          <a:bodyPr/>
          <a:lstStyle/>
          <a:p>
            <a:pPr marL="0" indent="0" algn="r">
              <a:buNone/>
            </a:pPr>
            <a:r>
              <a:rPr lang="en-US" sz="4400" dirty="0"/>
              <a:t>How do you currently define Operations Research?</a:t>
            </a:r>
          </a:p>
        </p:txBody>
      </p:sp>
    </p:spTree>
    <p:extLst>
      <p:ext uri="{BB962C8B-B14F-4D97-AF65-F5344CB8AC3E}">
        <p14:creationId xmlns:p14="http://schemas.microsoft.com/office/powerpoint/2010/main" val="25219096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ChangeArrowheads="1"/>
          </p:cNvSpPr>
          <p:nvPr>
            <p:ph type="title"/>
          </p:nvPr>
        </p:nvSpPr>
        <p:spPr>
          <a:xfrm>
            <a:off x="530578" y="339881"/>
            <a:ext cx="8483752" cy="1395303"/>
          </a:xfrm>
        </p:spPr>
        <p:txBody>
          <a:bodyPr/>
          <a:lstStyle/>
          <a:p>
            <a:r>
              <a:rPr lang="es-ES_tradnl" altLang="en-US" sz="3700" dirty="0"/>
              <a:t>Operations research to pinpoint delays &amp; weaknesses in TB lab services</a:t>
            </a:r>
            <a:endParaRPr lang="en-US" altLang="en-US" sz="3700" dirty="0"/>
          </a:p>
        </p:txBody>
      </p:sp>
      <p:sp>
        <p:nvSpPr>
          <p:cNvPr id="441347" name="Rectangle 3"/>
          <p:cNvSpPr>
            <a:spLocks noGrp="1" noChangeArrowheads="1"/>
          </p:cNvSpPr>
          <p:nvPr>
            <p:ph type="body" idx="1"/>
          </p:nvPr>
        </p:nvSpPr>
        <p:spPr>
          <a:xfrm>
            <a:off x="530578" y="1864542"/>
            <a:ext cx="8126040" cy="4271210"/>
          </a:xfrm>
        </p:spPr>
        <p:txBody>
          <a:bodyPr/>
          <a:lstStyle/>
          <a:p>
            <a:pPr marL="0" indent="0">
              <a:spcAft>
                <a:spcPts val="600"/>
              </a:spcAft>
              <a:buSzTx/>
              <a:buNone/>
            </a:pPr>
            <a:r>
              <a:rPr lang="es-ES_tradnl" altLang="en-US" sz="3400" dirty="0"/>
              <a:t>OBJECTIVES:</a:t>
            </a:r>
            <a:endParaRPr lang="en-US" altLang="en-US" sz="3400" dirty="0"/>
          </a:p>
          <a:p>
            <a:pPr marL="541873" indent="-541873">
              <a:lnSpc>
                <a:spcPct val="90000"/>
              </a:lnSpc>
              <a:spcBef>
                <a:spcPts val="0"/>
              </a:spcBef>
              <a:spcAft>
                <a:spcPts val="600"/>
              </a:spcAft>
              <a:buSzTx/>
            </a:pPr>
            <a:r>
              <a:rPr lang="en-US" altLang="en-US" sz="3000" dirty="0"/>
              <a:t>Measure time involved at each step of process for suspected drug-resistant pulmonary TB</a:t>
            </a:r>
          </a:p>
          <a:p>
            <a:pPr marL="947738" lvl="1" indent="-376238">
              <a:lnSpc>
                <a:spcPct val="90000"/>
              </a:lnSpc>
              <a:spcBef>
                <a:spcPts val="0"/>
              </a:spcBef>
              <a:spcAft>
                <a:spcPts val="600"/>
              </a:spcAft>
              <a:buFontTx/>
              <a:buChar char="•"/>
            </a:pPr>
            <a:r>
              <a:rPr lang="en-US" altLang="en-US" sz="3000" dirty="0"/>
              <a:t>Lab diagnosis</a:t>
            </a:r>
          </a:p>
          <a:p>
            <a:pPr marL="947738" lvl="1" indent="-376238">
              <a:lnSpc>
                <a:spcPct val="90000"/>
              </a:lnSpc>
              <a:spcBef>
                <a:spcPts val="0"/>
              </a:spcBef>
              <a:spcAft>
                <a:spcPts val="600"/>
              </a:spcAft>
              <a:buFontTx/>
              <a:buChar char="•"/>
            </a:pPr>
            <a:r>
              <a:rPr lang="en-US" altLang="en-US" sz="3000" dirty="0"/>
              <a:t>Treatment based on DST results</a:t>
            </a:r>
          </a:p>
          <a:p>
            <a:pPr marL="541873" indent="-541873">
              <a:lnSpc>
                <a:spcPct val="90000"/>
              </a:lnSpc>
              <a:spcBef>
                <a:spcPts val="0"/>
              </a:spcBef>
              <a:spcAft>
                <a:spcPts val="600"/>
              </a:spcAft>
              <a:buSzTx/>
            </a:pPr>
            <a:r>
              <a:rPr lang="en-US" altLang="en-US" sz="3000" dirty="0"/>
              <a:t>Apply intervention strategies to decrease delay based on findings </a:t>
            </a:r>
          </a:p>
          <a:p>
            <a:pPr marL="541873" indent="-541873">
              <a:lnSpc>
                <a:spcPct val="90000"/>
              </a:lnSpc>
              <a:spcBef>
                <a:spcPts val="0"/>
              </a:spcBef>
              <a:spcAft>
                <a:spcPts val="600"/>
              </a:spcAft>
              <a:buSzTx/>
            </a:pPr>
            <a:r>
              <a:rPr lang="en-US" altLang="en-US" sz="3000" dirty="0"/>
              <a:t>Measure impact on turn-around-time, morbidity, and duration of infectiousness</a:t>
            </a:r>
          </a:p>
        </p:txBody>
      </p:sp>
    </p:spTree>
    <p:extLst>
      <p:ext uri="{BB962C8B-B14F-4D97-AF65-F5344CB8AC3E}">
        <p14:creationId xmlns:p14="http://schemas.microsoft.com/office/powerpoint/2010/main" val="24786564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a:t>Data sources and resources</a:t>
            </a:r>
          </a:p>
        </p:txBody>
      </p:sp>
      <p:sp>
        <p:nvSpPr>
          <p:cNvPr id="41987" name="Rectangle 3"/>
          <p:cNvSpPr>
            <a:spLocks noGrp="1" noChangeArrowheads="1"/>
          </p:cNvSpPr>
          <p:nvPr>
            <p:ph type="body" idx="1"/>
          </p:nvPr>
        </p:nvSpPr>
        <p:spPr>
          <a:xfrm>
            <a:off x="457200" y="1600200"/>
            <a:ext cx="8229600" cy="4734483"/>
          </a:xfrm>
        </p:spPr>
        <p:txBody>
          <a:bodyPr/>
          <a:lstStyle/>
          <a:p>
            <a:pPr>
              <a:lnSpc>
                <a:spcPct val="90000"/>
              </a:lnSpc>
              <a:spcBef>
                <a:spcPts val="0"/>
              </a:spcBef>
              <a:spcAft>
                <a:spcPts val="600"/>
              </a:spcAft>
              <a:buFontTx/>
              <a:buNone/>
            </a:pPr>
            <a:r>
              <a:rPr lang="en-US" dirty="0"/>
              <a:t>Sources of data:</a:t>
            </a:r>
          </a:p>
          <a:p>
            <a:pPr lvl="1">
              <a:lnSpc>
                <a:spcPct val="90000"/>
              </a:lnSpc>
              <a:spcBef>
                <a:spcPts val="0"/>
              </a:spcBef>
              <a:spcAft>
                <a:spcPts val="600"/>
              </a:spcAft>
            </a:pPr>
            <a:r>
              <a:rPr lang="en-US" dirty="0"/>
              <a:t>Patients’ medical records</a:t>
            </a:r>
          </a:p>
          <a:p>
            <a:pPr lvl="1">
              <a:lnSpc>
                <a:spcPct val="90000"/>
              </a:lnSpc>
              <a:spcBef>
                <a:spcPts val="0"/>
              </a:spcBef>
              <a:spcAft>
                <a:spcPts val="1200"/>
              </a:spcAft>
            </a:pPr>
            <a:r>
              <a:rPr lang="en-US" dirty="0"/>
              <a:t>Laboratory registers</a:t>
            </a:r>
          </a:p>
          <a:p>
            <a:pPr>
              <a:lnSpc>
                <a:spcPct val="90000"/>
              </a:lnSpc>
              <a:spcBef>
                <a:spcPts val="0"/>
              </a:spcBef>
              <a:spcAft>
                <a:spcPts val="600"/>
              </a:spcAft>
              <a:buFontTx/>
              <a:buNone/>
            </a:pPr>
            <a:r>
              <a:rPr lang="en-US" dirty="0"/>
              <a:t>Resources and constraints:</a:t>
            </a:r>
          </a:p>
          <a:p>
            <a:pPr lvl="1">
              <a:lnSpc>
                <a:spcPct val="90000"/>
              </a:lnSpc>
              <a:spcBef>
                <a:spcPts val="0"/>
              </a:spcBef>
              <a:spcAft>
                <a:spcPts val="600"/>
              </a:spcAft>
            </a:pPr>
            <a:r>
              <a:rPr lang="en-US" dirty="0"/>
              <a:t>Funding for 1 individual</a:t>
            </a:r>
          </a:p>
          <a:p>
            <a:pPr lvl="1">
              <a:lnSpc>
                <a:spcPct val="90000"/>
              </a:lnSpc>
              <a:spcBef>
                <a:spcPts val="0"/>
              </a:spcBef>
              <a:spcAft>
                <a:spcPts val="600"/>
              </a:spcAft>
            </a:pPr>
            <a:r>
              <a:rPr lang="en-US" dirty="0"/>
              <a:t>92 health facilities, 2 district labs, national lab</a:t>
            </a:r>
          </a:p>
          <a:p>
            <a:pPr lvl="1">
              <a:lnSpc>
                <a:spcPct val="90000"/>
              </a:lnSpc>
              <a:spcBef>
                <a:spcPts val="0"/>
              </a:spcBef>
              <a:spcAft>
                <a:spcPts val="600"/>
              </a:spcAft>
            </a:pPr>
            <a:r>
              <a:rPr lang="en-US" dirty="0"/>
              <a:t>Paper patient and lab registers at each location</a:t>
            </a:r>
          </a:p>
          <a:p>
            <a:pPr lvl="1">
              <a:lnSpc>
                <a:spcPct val="90000"/>
              </a:lnSpc>
              <a:spcBef>
                <a:spcPts val="0"/>
              </a:spcBef>
              <a:spcAft>
                <a:spcPts val="600"/>
              </a:spcAft>
            </a:pPr>
            <a:r>
              <a:rPr lang="en-US" dirty="0"/>
              <a:t>Excellent cooperation with MOH, national lab, district labs, and health centers</a:t>
            </a:r>
          </a:p>
          <a:p>
            <a:pPr>
              <a:lnSpc>
                <a:spcPct val="90000"/>
              </a:lnSpc>
              <a:spcBef>
                <a:spcPts val="0"/>
              </a:spcBef>
              <a:buFontTx/>
              <a:buNone/>
            </a:pPr>
            <a:r>
              <a:rPr lang="en-US" sz="2800" dirty="0"/>
              <a:t>             </a:t>
            </a:r>
          </a:p>
        </p:txBody>
      </p:sp>
    </p:spTree>
    <p:extLst>
      <p:ext uri="{BB962C8B-B14F-4D97-AF65-F5344CB8AC3E}">
        <p14:creationId xmlns:p14="http://schemas.microsoft.com/office/powerpoint/2010/main" val="29215444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a:t>Research plan</a:t>
            </a:r>
          </a:p>
        </p:txBody>
      </p:sp>
      <p:sp>
        <p:nvSpPr>
          <p:cNvPr id="37891" name="Rectangle 3"/>
          <p:cNvSpPr>
            <a:spLocks noGrp="1" noChangeArrowheads="1"/>
          </p:cNvSpPr>
          <p:nvPr>
            <p:ph type="body" idx="1"/>
          </p:nvPr>
        </p:nvSpPr>
        <p:spPr>
          <a:xfrm>
            <a:off x="457199" y="1709110"/>
            <a:ext cx="7789253" cy="4029736"/>
          </a:xfrm>
        </p:spPr>
        <p:txBody>
          <a:bodyPr/>
          <a:lstStyle/>
          <a:p>
            <a:pPr>
              <a:defRPr/>
            </a:pPr>
            <a:r>
              <a:rPr lang="en-US" altLang="en-US" dirty="0">
                <a:ea typeface="+mn-ea"/>
              </a:rPr>
              <a:t>Simple random sample of 10 sputum specimens at each facility</a:t>
            </a:r>
          </a:p>
          <a:p>
            <a:pPr>
              <a:defRPr/>
            </a:pPr>
            <a:r>
              <a:rPr lang="en-US" altLang="en-US" dirty="0">
                <a:ea typeface="+mn-ea"/>
              </a:rPr>
              <a:t>Trace from point of collection to district lab to national lab and back</a:t>
            </a:r>
          </a:p>
          <a:p>
            <a:pPr>
              <a:defRPr/>
            </a:pPr>
            <a:r>
              <a:rPr lang="en-US" altLang="en-US" dirty="0">
                <a:ea typeface="+mn-ea"/>
              </a:rPr>
              <a:t>Record all dates associated with each step</a:t>
            </a:r>
          </a:p>
          <a:p>
            <a:pPr>
              <a:defRPr/>
            </a:pPr>
            <a:r>
              <a:rPr lang="en-US" altLang="en-US" dirty="0">
                <a:ea typeface="+mn-ea"/>
              </a:rPr>
              <a:t>Determine distribution of time intervals and identify delays</a:t>
            </a:r>
          </a:p>
          <a:p>
            <a:pPr>
              <a:defRPr/>
            </a:pPr>
            <a:r>
              <a:rPr lang="en-US" altLang="en-US" dirty="0">
                <a:ea typeface="+mn-ea"/>
              </a:rPr>
              <a:t>Propose remedies</a:t>
            </a:r>
          </a:p>
        </p:txBody>
      </p:sp>
    </p:spTree>
    <p:extLst>
      <p:ext uri="{BB962C8B-B14F-4D97-AF65-F5344CB8AC3E}">
        <p14:creationId xmlns:p14="http://schemas.microsoft.com/office/powerpoint/2010/main" val="29133555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ChangeArrowheads="1"/>
          </p:cNvSpPr>
          <p:nvPr>
            <p:ph type="title"/>
          </p:nvPr>
        </p:nvSpPr>
        <p:spPr>
          <a:xfrm>
            <a:off x="457199" y="457200"/>
            <a:ext cx="8229600" cy="1143000"/>
          </a:xfrm>
        </p:spPr>
        <p:txBody>
          <a:bodyPr/>
          <a:lstStyle/>
          <a:p>
            <a:r>
              <a:rPr lang="en-US" altLang="en-US" sz="4000" dirty="0"/>
              <a:t>“Diagnostic Process Preceding Lab Strengthening Program”</a:t>
            </a:r>
          </a:p>
        </p:txBody>
      </p:sp>
      <p:sp>
        <p:nvSpPr>
          <p:cNvPr id="443395" name="Rectangle 3"/>
          <p:cNvSpPr>
            <a:spLocks noGrp="1" noChangeArrowheads="1"/>
          </p:cNvSpPr>
          <p:nvPr>
            <p:ph type="body" idx="1"/>
          </p:nvPr>
        </p:nvSpPr>
        <p:spPr>
          <a:xfrm>
            <a:off x="468489" y="1791222"/>
            <a:ext cx="8336844" cy="4876277"/>
          </a:xfrm>
        </p:spPr>
        <p:txBody>
          <a:bodyPr/>
          <a:lstStyle/>
          <a:p>
            <a:pPr>
              <a:lnSpc>
                <a:spcPct val="90000"/>
              </a:lnSpc>
              <a:spcAft>
                <a:spcPct val="10000"/>
              </a:spcAft>
            </a:pPr>
            <a:r>
              <a:rPr lang="en-US" altLang="en-US" sz="2600" dirty="0"/>
              <a:t>Microscopy performed in peripheral health centers, health posts, and hospitals</a:t>
            </a:r>
          </a:p>
          <a:p>
            <a:pPr>
              <a:lnSpc>
                <a:spcPct val="90000"/>
              </a:lnSpc>
              <a:spcAft>
                <a:spcPct val="10000"/>
              </a:spcAft>
            </a:pPr>
            <a:r>
              <a:rPr lang="en-US" altLang="en-US" sz="2600" dirty="0"/>
              <a:t>Sputum sent to district lab (or hospital lab) for culture</a:t>
            </a:r>
          </a:p>
          <a:p>
            <a:pPr>
              <a:lnSpc>
                <a:spcPct val="90000"/>
              </a:lnSpc>
              <a:spcAft>
                <a:spcPct val="10000"/>
              </a:spcAft>
            </a:pPr>
            <a:r>
              <a:rPr lang="en-US" altLang="en-US" sz="2600" dirty="0"/>
              <a:t>Isolates sent to national reference lab (NRL) for drug susceptibility tests (DSTs)</a:t>
            </a:r>
          </a:p>
          <a:p>
            <a:pPr>
              <a:lnSpc>
                <a:spcPct val="90000"/>
              </a:lnSpc>
              <a:spcAft>
                <a:spcPct val="10000"/>
              </a:spcAft>
            </a:pPr>
            <a:r>
              <a:rPr lang="en-US" altLang="en-US" sz="2600" dirty="0"/>
              <a:t>NRL sends results back to district lab</a:t>
            </a:r>
          </a:p>
          <a:p>
            <a:pPr>
              <a:lnSpc>
                <a:spcPct val="90000"/>
              </a:lnSpc>
              <a:spcAft>
                <a:spcPct val="10000"/>
              </a:spcAft>
            </a:pPr>
            <a:r>
              <a:rPr lang="en-US" altLang="en-US" sz="2600" dirty="0"/>
              <a:t>District lab registers results, sends result to health center</a:t>
            </a:r>
          </a:p>
          <a:p>
            <a:pPr>
              <a:lnSpc>
                <a:spcPct val="90000"/>
              </a:lnSpc>
              <a:spcAft>
                <a:spcPct val="10000"/>
              </a:spcAft>
            </a:pPr>
            <a:r>
              <a:rPr lang="en-US" altLang="en-US" sz="2600" dirty="0"/>
              <a:t>Patient seen by physician to review DST results and modify treatment if necessary</a:t>
            </a:r>
          </a:p>
          <a:p>
            <a:pPr>
              <a:lnSpc>
                <a:spcPct val="90000"/>
              </a:lnSpc>
              <a:spcAft>
                <a:spcPct val="10000"/>
              </a:spcAft>
            </a:pPr>
            <a:r>
              <a:rPr lang="en-US" altLang="en-US" sz="2600" dirty="0"/>
              <a:t>Each MDR TB case reviewed by district-level committee of experts to decide upon treatment</a:t>
            </a:r>
          </a:p>
        </p:txBody>
      </p:sp>
    </p:spTree>
    <p:extLst>
      <p:ext uri="{BB962C8B-B14F-4D97-AF65-F5344CB8AC3E}">
        <p14:creationId xmlns:p14="http://schemas.microsoft.com/office/powerpoint/2010/main" val="3871552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noChangeArrowheads="1"/>
          </p:cNvSpPr>
          <p:nvPr>
            <p:ph type="title"/>
          </p:nvPr>
        </p:nvSpPr>
        <p:spPr>
          <a:xfrm>
            <a:off x="288100" y="366775"/>
            <a:ext cx="8663989" cy="448733"/>
          </a:xfrm>
        </p:spPr>
        <p:txBody>
          <a:bodyPr/>
          <a:lstStyle/>
          <a:p>
            <a:r>
              <a:rPr lang="en-US" altLang="en-US" sz="3200" dirty="0"/>
              <a:t>Intervals measured and their duration (mean ± </a:t>
            </a:r>
            <a:r>
              <a:rPr lang="en-US" altLang="en-US" sz="3200" dirty="0" err="1"/>
              <a:t>s.d.</a:t>
            </a:r>
            <a:r>
              <a:rPr lang="en-US" altLang="en-US" sz="3200" dirty="0"/>
              <a:t>)</a:t>
            </a:r>
          </a:p>
        </p:txBody>
      </p:sp>
      <p:graphicFrame>
        <p:nvGraphicFramePr>
          <p:cNvPr id="446467" name="Group 3"/>
          <p:cNvGraphicFramePr>
            <a:graphicFrameLocks noGrp="1"/>
          </p:cNvGraphicFramePr>
          <p:nvPr>
            <p:ph type="tbl" idx="1"/>
            <p:extLst>
              <p:ext uri="{D42A27DB-BD31-4B8C-83A1-F6EECF244321}">
                <p14:modId xmlns:p14="http://schemas.microsoft.com/office/powerpoint/2010/main" val="349999285"/>
              </p:ext>
            </p:extLst>
          </p:nvPr>
        </p:nvGraphicFramePr>
        <p:xfrm>
          <a:off x="146756" y="962378"/>
          <a:ext cx="8997243" cy="5480759"/>
        </p:xfrm>
        <a:graphic>
          <a:graphicData uri="http://schemas.openxmlformats.org/drawingml/2006/table">
            <a:tbl>
              <a:tblPr/>
              <a:tblGrid>
                <a:gridCol w="415257">
                  <a:extLst>
                    <a:ext uri="{9D8B030D-6E8A-4147-A177-3AD203B41FA5}">
                      <a16:colId xmlns:a16="http://schemas.microsoft.com/office/drawing/2014/main" val="3196470729"/>
                    </a:ext>
                  </a:extLst>
                </a:gridCol>
                <a:gridCol w="692095">
                  <a:extLst>
                    <a:ext uri="{9D8B030D-6E8A-4147-A177-3AD203B41FA5}">
                      <a16:colId xmlns:a16="http://schemas.microsoft.com/office/drawing/2014/main" val="438912163"/>
                    </a:ext>
                  </a:extLst>
                </a:gridCol>
                <a:gridCol w="3248525">
                  <a:extLst>
                    <a:ext uri="{9D8B030D-6E8A-4147-A177-3AD203B41FA5}">
                      <a16:colId xmlns:a16="http://schemas.microsoft.com/office/drawing/2014/main" val="1659091325"/>
                    </a:ext>
                  </a:extLst>
                </a:gridCol>
                <a:gridCol w="3499408">
                  <a:extLst>
                    <a:ext uri="{9D8B030D-6E8A-4147-A177-3AD203B41FA5}">
                      <a16:colId xmlns:a16="http://schemas.microsoft.com/office/drawing/2014/main" val="1175971597"/>
                    </a:ext>
                  </a:extLst>
                </a:gridCol>
                <a:gridCol w="1141958">
                  <a:extLst>
                    <a:ext uri="{9D8B030D-6E8A-4147-A177-3AD203B41FA5}">
                      <a16:colId xmlns:a16="http://schemas.microsoft.com/office/drawing/2014/main" val="371518931"/>
                    </a:ext>
                  </a:extLst>
                </a:gridCol>
              </a:tblGrid>
              <a:tr h="325967">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endParaRPr kumimoji="0" lang="en-US" altLang="en-US" sz="1600" b="0" i="0" u="none" strike="noStrike" cap="none" normalizeH="0" baseline="0">
                        <a:ln>
                          <a:noFill/>
                        </a:ln>
                        <a:solidFill>
                          <a:schemeClr val="tx1"/>
                        </a:solidFill>
                        <a:effectLst/>
                        <a:latin typeface="Arial" panose="020B060402020202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panose="020B0604020202020204" pitchFamily="34" charset="0"/>
                        </a:rPr>
                        <a:t>N</a:t>
                      </a:r>
                    </a:p>
                  </a:txBody>
                  <a:tcPr marL="81280" marR="81280" marT="40640" marB="40640" anchor="b" horzOverflow="overflow">
                    <a:lnL>
                      <a:noFill/>
                    </a:lnL>
                    <a:lnR>
                      <a:noFill/>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panose="020B0604020202020204" pitchFamily="34" charset="0"/>
                        </a:rPr>
                        <a:t>From…</a:t>
                      </a:r>
                    </a:p>
                  </a:txBody>
                  <a:tcPr marL="81280" marR="81280" marT="40640" marB="40640" anchor="b" horzOverflow="overflow">
                    <a:lnL>
                      <a:noFill/>
                    </a:lnL>
                    <a:lnR>
                      <a:noFill/>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panose="020B0604020202020204" pitchFamily="34" charset="0"/>
                        </a:rPr>
                        <a:t>To…</a:t>
                      </a:r>
                    </a:p>
                  </a:txBody>
                  <a:tcPr marL="81280" marR="81280" marT="40640" marB="40640" anchor="b" horzOverflow="overflow">
                    <a:lnL>
                      <a:noFill/>
                    </a:lnL>
                    <a:lnR>
                      <a:noFill/>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rPr>
                        <a:t>Days</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47855394"/>
                  </a:ext>
                </a:extLst>
              </a:tr>
              <a:tr h="430389">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1</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19050" cap="flat" cmpd="sng" algn="ctr">
                      <a:solidFill>
                        <a:schemeClr val="tx1"/>
                      </a:solidFill>
                      <a:prstDash val="solid"/>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s-ES_tradnl" altLang="en-US" sz="1600" b="1" i="0" u="none" strike="noStrike" cap="none" normalizeH="0" baseline="0" dirty="0">
                          <a:ln>
                            <a:noFill/>
                          </a:ln>
                          <a:solidFill>
                            <a:schemeClr val="tx1"/>
                          </a:solidFill>
                          <a:effectLst/>
                          <a:latin typeface="Arial Narrow" panose="020B0606020202030204" pitchFamily="34" charset="0"/>
                        </a:rPr>
                        <a:t>638</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19050" cap="flat" cmpd="sng" algn="ctr">
                      <a:solidFill>
                        <a:schemeClr val="tx1"/>
                      </a:solidFill>
                      <a:prstDash val="solid"/>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DST request </a:t>
                      </a:r>
                    </a:p>
                  </a:txBody>
                  <a:tcPr marL="40640" marR="40640" marT="40640" marB="40640" anchor="b" horzOverflow="overflow">
                    <a:lnL>
                      <a:noFill/>
                    </a:lnL>
                    <a:lnR>
                      <a:noFill/>
                    </a:lnR>
                    <a:lnT w="19050" cap="flat" cmpd="sng" algn="ctr">
                      <a:solidFill>
                        <a:schemeClr val="tx1"/>
                      </a:solidFill>
                      <a:prstDash val="solid"/>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Sputum collection</a:t>
                      </a:r>
                    </a:p>
                  </a:txBody>
                  <a:tcPr marL="81280" marR="81280" marT="40640" marB="40640" anchor="b" horzOverflow="overflow">
                    <a:lnL>
                      <a:noFill/>
                    </a:lnL>
                    <a:lnR>
                      <a:noFill/>
                    </a:lnR>
                    <a:lnT w="19050" cap="flat" cmpd="sng" algn="ctr">
                      <a:solidFill>
                        <a:schemeClr val="tx1"/>
                      </a:solidFill>
                      <a:prstDash val="solid"/>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0.04 ± 0.3 </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721402954"/>
                  </a:ext>
                </a:extLst>
              </a:tr>
              <a:tr h="386644">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2</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643</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Sputum collection</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Receipt of sputum in local lab</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0.04 ± 0.2</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2627447811"/>
                  </a:ext>
                </a:extLst>
              </a:tr>
              <a:tr h="365478">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3</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731</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rPr>
                        <a:t>Receipt of sputum</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Processing for microscopy local lab</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0.01 ± 0.04</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2181175229"/>
                  </a:ext>
                </a:extLst>
              </a:tr>
              <a:tr h="379589">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4</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737</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Processing for microscopy</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Microscopy result in local lab</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0.3 ± 0.6</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1167235642"/>
                  </a:ext>
                </a:extLst>
              </a:tr>
              <a:tr h="341489">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5</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484</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Microscopy result</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Sputum sent to district lab for culture</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2.9 ± 3.7</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307237427"/>
                  </a:ext>
                </a:extLst>
              </a:tr>
              <a:tr h="327378">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6</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548</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Sputum sent to district lab</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Receipt of sample in district lab</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0.6 ± 1.6</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3371306773"/>
                  </a:ext>
                </a:extLst>
              </a:tr>
              <a:tr h="36265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7</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508 </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Receipt of sputum at district lab</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Processing for culture</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3.7 ± 5.0</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3526503888"/>
                  </a:ext>
                </a:extLst>
              </a:tr>
              <a:tr h="36265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8</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s-ES_tradnl" altLang="en-US" sz="1600" b="1" i="0" u="none" strike="noStrike" cap="none" normalizeH="0" baseline="0" dirty="0">
                          <a:ln>
                            <a:noFill/>
                          </a:ln>
                          <a:solidFill>
                            <a:schemeClr val="tx1"/>
                          </a:solidFill>
                          <a:effectLst/>
                          <a:latin typeface="Arial Narrow" panose="020B0606020202030204" pitchFamily="34" charset="0"/>
                        </a:rPr>
                        <a:t> 564</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Processing for culture</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Issuing result by district lab</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50.0 ± 17.2</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341143846"/>
                  </a:ext>
                </a:extLst>
              </a:tr>
              <a:tr h="382412">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s-ES_tradnl"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9</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125</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Issuing report of result</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Receipt of result at health center</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6.3 ± 11.4</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2820251601"/>
                  </a:ext>
                </a:extLst>
              </a:tr>
              <a:tr h="364067">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10</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108</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Culture sent to NRL for DST</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DST processed at NRL</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7.7 ± 7.7</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2025303714"/>
                  </a:ext>
                </a:extLst>
              </a:tr>
              <a:tr h="36265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11</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232 </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Processing for DST at NRL</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Issuing report of result by NRL</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80.6 ± 22.2</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3124407654"/>
                  </a:ext>
                </a:extLst>
              </a:tr>
              <a:tr h="365478">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12</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149 </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NRL issuing DST report</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rPr>
                        <a:t>Receipt of DST result at district lab</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12.0 ± 16.5</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794015405"/>
                  </a:ext>
                </a:extLst>
              </a:tr>
              <a:tr h="361244">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13</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76</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Receipt of result at district lab</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Receipt of result at health center</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10.0 ± 11.1</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a:noFill/>
                    </a:lnTlToBr>
                    <a:lnBlToTr>
                      <a:noFill/>
                    </a:lnBlToTr>
                    <a:noFill/>
                  </a:tcPr>
                </a:tc>
                <a:extLst>
                  <a:ext uri="{0D108BD9-81ED-4DB2-BD59-A6C34878D82A}">
                    <a16:rowId xmlns:a16="http://schemas.microsoft.com/office/drawing/2014/main" val="2633352951"/>
                  </a:ext>
                </a:extLst>
              </a:tr>
              <a:tr h="362656">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cs typeface="Arial" panose="020B0604020202020204" pitchFamily="34" charset="0"/>
                        </a:rPr>
                        <a:t>14</a:t>
                      </a:r>
                      <a:endParaRPr kumimoji="0" lang="en-US" altLang="en-US" sz="1600" b="1" i="0" u="none" strike="noStrike" cap="none" normalizeH="0" baseline="0">
                        <a:ln>
                          <a:noFill/>
                        </a:ln>
                        <a:solidFill>
                          <a:schemeClr val="tx1"/>
                        </a:solidFill>
                        <a:effectLst/>
                        <a:latin typeface="Arial Narrow" panose="020B0606020202030204" pitchFamily="34" charset="0"/>
                      </a:endParaRPr>
                    </a:p>
                  </a:txBody>
                  <a:tcPr marL="81280" marR="81280" marT="40640" marB="40640" anchor="b" horzOverflow="overflow">
                    <a:lnL w="12700" cap="flat" cmpd="sng" algn="ctr">
                      <a:solidFill>
                        <a:schemeClr val="tx1"/>
                      </a:solidFill>
                      <a:prstDash val="solid"/>
                      <a:round/>
                      <a:headEnd type="none" w="med" len="med"/>
                      <a:tailEnd type="none" w="med" len="med"/>
                    </a:lnL>
                    <a:lnR>
                      <a:noFill/>
                    </a:lnR>
                    <a:lnT w="317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dirty="0">
                          <a:ln>
                            <a:noFill/>
                          </a:ln>
                          <a:solidFill>
                            <a:schemeClr val="tx1"/>
                          </a:solidFill>
                          <a:effectLst/>
                          <a:latin typeface="Arial Narrow" panose="020B0606020202030204" pitchFamily="34" charset="0"/>
                          <a:cs typeface="Arial" panose="020B0604020202020204" pitchFamily="34" charset="0"/>
                        </a:rPr>
                        <a:t> 60</a:t>
                      </a:r>
                      <a:endParaRPr kumimoji="0" lang="en-US" altLang="en-US" sz="1600" b="1" i="0" u="none" strike="noStrike" cap="none" normalizeH="0" baseline="0" dirty="0">
                        <a:ln>
                          <a:noFill/>
                        </a:ln>
                        <a:solidFill>
                          <a:schemeClr val="tx1"/>
                        </a:solidFill>
                        <a:effectLst/>
                        <a:latin typeface="Arial Narrow" panose="020B0606020202030204" pitchFamily="34" charset="0"/>
                      </a:endParaRP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Receipt of result at health center</a:t>
                      </a:r>
                    </a:p>
                  </a:txBody>
                  <a:tcPr marL="40640" marR="40640" marT="40640" marB="40640" anchor="b" horzOverflow="overflow">
                    <a:lnL>
                      <a:noFill/>
                    </a:lnL>
                    <a:lnR>
                      <a:noFill/>
                    </a:lnR>
                    <a:lnT w="317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 latinLnBrk="0" hangingPunct="0">
                        <a:lnSpc>
                          <a:spcPct val="100000"/>
                        </a:lnSpc>
                        <a:spcBef>
                          <a:spcPct val="0"/>
                        </a:spcBef>
                        <a:spcAft>
                          <a:spcPct val="0"/>
                        </a:spcAft>
                        <a:buClr>
                          <a:schemeClr val="tx2"/>
                        </a:buClr>
                        <a:buSzPct val="150000"/>
                        <a:buFontTx/>
                        <a:buNone/>
                        <a:tabLst/>
                      </a:pPr>
                      <a:r>
                        <a:rPr kumimoji="0" lang="en-US" altLang="en-US" sz="1600" b="1" i="0" u="none" strike="noStrike" cap="none" normalizeH="0" baseline="0">
                          <a:ln>
                            <a:noFill/>
                          </a:ln>
                          <a:solidFill>
                            <a:schemeClr val="tx1"/>
                          </a:solidFill>
                          <a:effectLst/>
                          <a:latin typeface="Arial Narrow" panose="020B0606020202030204" pitchFamily="34" charset="0"/>
                        </a:rPr>
                        <a:t>Effect on patient </a:t>
                      </a:r>
                      <a:r>
                        <a:rPr kumimoji="0" lang="en-US" altLang="en-US" sz="1100" b="1" i="0" u="none" strike="noStrike" cap="none" normalizeH="0" baseline="0">
                          <a:ln>
                            <a:noFill/>
                          </a:ln>
                          <a:solidFill>
                            <a:schemeClr val="tx1"/>
                          </a:solidFill>
                          <a:effectLst/>
                          <a:latin typeface="Arial Narrow" panose="020B0606020202030204" pitchFamily="34" charset="0"/>
                        </a:rPr>
                        <a:t>(Rx based on DST result)</a:t>
                      </a:r>
                    </a:p>
                  </a:txBody>
                  <a:tcPr marL="81280" marR="81280" marT="40640" marB="40640" anchor="b" horzOverflow="overflow">
                    <a:lnL>
                      <a:noFill/>
                    </a:lnL>
                    <a:lnR>
                      <a:noFill/>
                    </a:lnR>
                    <a:lnT w="317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1" i="0" u="none" strike="noStrike" cap="none" normalizeH="0" baseline="0" dirty="0">
                          <a:ln>
                            <a:noFill/>
                          </a:ln>
                          <a:solidFill>
                            <a:schemeClr val="accent1"/>
                          </a:solidFill>
                          <a:effectLst/>
                          <a:latin typeface="Arial Narrow" panose="020B0606020202030204" pitchFamily="34" charset="0"/>
                          <a:ea typeface="Times New Roman" panose="02020603050405020304" pitchFamily="18" charset="0"/>
                          <a:cs typeface="Arial" panose="020B0604020202020204" pitchFamily="34" charset="0"/>
                        </a:rPr>
                        <a:t>48.6 ± 50.1</a:t>
                      </a:r>
                    </a:p>
                  </a:txBody>
                  <a:tcPr marL="81280" marR="81280" marT="40640" marB="40640" anchor="b" horzOverflow="overflow">
                    <a:lnL>
                      <a:noFill/>
                    </a:lnL>
                    <a:lnR w="12700" cap="flat" cmpd="sng" algn="ctr">
                      <a:solidFill>
                        <a:schemeClr val="tx1"/>
                      </a:solidFill>
                      <a:prstDash val="solid"/>
                      <a:round/>
                      <a:headEnd type="none" w="med" len="med"/>
                      <a:tailEnd type="none" w="med" len="med"/>
                    </a:lnR>
                    <a:lnT w="3175"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56032723"/>
                  </a:ext>
                </a:extLst>
              </a:tr>
            </a:tbl>
          </a:graphicData>
        </a:graphic>
      </p:graphicFrame>
    </p:spTree>
    <p:extLst>
      <p:ext uri="{BB962C8B-B14F-4D97-AF65-F5344CB8AC3E}">
        <p14:creationId xmlns:p14="http://schemas.microsoft.com/office/powerpoint/2010/main" val="8560727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ChangeArrowheads="1"/>
          </p:cNvSpPr>
          <p:nvPr>
            <p:ph type="title"/>
          </p:nvPr>
        </p:nvSpPr>
        <p:spPr>
          <a:xfrm>
            <a:off x="457200" y="274320"/>
            <a:ext cx="8497711" cy="1209942"/>
          </a:xfrm>
        </p:spPr>
        <p:txBody>
          <a:bodyPr/>
          <a:lstStyle/>
          <a:p>
            <a:r>
              <a:rPr lang="en-US" altLang="en-US" sz="4000" dirty="0"/>
              <a:t>Summary: Cumulative time intervals for microscopy, culture, DST &amp; treatment</a:t>
            </a:r>
          </a:p>
        </p:txBody>
      </p:sp>
      <p:sp>
        <p:nvSpPr>
          <p:cNvPr id="447491" name="Rectangle 3"/>
          <p:cNvSpPr>
            <a:spLocks noChangeArrowheads="1"/>
          </p:cNvSpPr>
          <p:nvPr/>
        </p:nvSpPr>
        <p:spPr bwMode="auto">
          <a:xfrm>
            <a:off x="1" y="1458240"/>
            <a:ext cx="184731" cy="292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bIns="0" anchor="ctr">
            <a:spAutoFit/>
          </a:bodyPr>
          <a:lstStyle/>
          <a:p>
            <a:pPr eaLnBrk="1" hangingPunct="1"/>
            <a:endParaRPr lang="fr-FR" altLang="en-US" sz="1600">
              <a:latin typeface="Arial" panose="020B0604020202020204" pitchFamily="34" charset="0"/>
            </a:endParaRPr>
          </a:p>
        </p:txBody>
      </p:sp>
      <p:graphicFrame>
        <p:nvGraphicFramePr>
          <p:cNvPr id="447492" name="Group 4"/>
          <p:cNvGraphicFramePr>
            <a:graphicFrameLocks noGrp="1"/>
          </p:cNvGraphicFramePr>
          <p:nvPr>
            <p:extLst>
              <p:ext uri="{D42A27DB-BD31-4B8C-83A1-F6EECF244321}">
                <p14:modId xmlns:p14="http://schemas.microsoft.com/office/powerpoint/2010/main" val="2601489514"/>
              </p:ext>
            </p:extLst>
          </p:nvPr>
        </p:nvGraphicFramePr>
        <p:xfrm>
          <a:off x="769055" y="1750628"/>
          <a:ext cx="8020755" cy="4399846"/>
        </p:xfrm>
        <a:graphic>
          <a:graphicData uri="http://schemas.openxmlformats.org/drawingml/2006/table">
            <a:tbl>
              <a:tblPr/>
              <a:tblGrid>
                <a:gridCol w="6163733">
                  <a:extLst>
                    <a:ext uri="{9D8B030D-6E8A-4147-A177-3AD203B41FA5}">
                      <a16:colId xmlns:a16="http://schemas.microsoft.com/office/drawing/2014/main" val="3669099781"/>
                    </a:ext>
                  </a:extLst>
                </a:gridCol>
                <a:gridCol w="1857022">
                  <a:extLst>
                    <a:ext uri="{9D8B030D-6E8A-4147-A177-3AD203B41FA5}">
                      <a16:colId xmlns:a16="http://schemas.microsoft.com/office/drawing/2014/main" val="3769048465"/>
                    </a:ext>
                  </a:extLst>
                </a:gridCol>
              </a:tblGrid>
              <a:tr h="632178">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Time interval</a:t>
                      </a:r>
                    </a:p>
                  </a:txBody>
                  <a:tcPr marL="81280" marR="81280" marT="40640" marB="40640" anchor="ctr" anchorCtr="1" horzOverflow="overflow">
                    <a:lnL w="28575"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Mean</a:t>
                      </a:r>
                    </a:p>
                  </a:txBody>
                  <a:tcPr marL="81280" marR="81280" marT="40640" marB="40640" anchor="ctr" anchorCtr="1"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9233467"/>
                  </a:ext>
                </a:extLst>
              </a:tr>
              <a:tr h="747889">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Microscopy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(request to reported result)</a:t>
                      </a:r>
                    </a:p>
                  </a:txBody>
                  <a:tcPr marL="81280" marR="81280" marT="40640" marB="40640" anchor="ctr" anchorCtr="1" horzOverflow="overflow">
                    <a:lnL w="28575" cap="flat" cmpd="sng" algn="ctr">
                      <a:solidFill>
                        <a:schemeClr val="tx1"/>
                      </a:solidFill>
                      <a:prstDash val="solid"/>
                      <a:round/>
                      <a:headEnd type="none" w="med" len="med"/>
                      <a:tailEnd type="none" w="med" len="med"/>
                    </a:lnL>
                    <a:lnR>
                      <a:noFill/>
                    </a:lnR>
                    <a:lnT w="1905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&lt;1</a:t>
                      </a:r>
                    </a:p>
                  </a:txBody>
                  <a:tcPr marL="81280" marR="81280" marT="40640" marB="40640" anchor="ctr" anchorCtr="1" horzOverflow="overflow">
                    <a:lnL>
                      <a:noFill/>
                    </a:lnL>
                    <a:lnR w="2857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3406313184"/>
                  </a:ext>
                </a:extLst>
              </a:tr>
              <a:tr h="722489">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Culture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(microscopy result to reported culture result)</a:t>
                      </a:r>
                    </a:p>
                  </a:txBody>
                  <a:tcPr marL="81280" marR="81280" marT="40640" marB="40640" anchor="ctr" anchorCtr="1"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63</a:t>
                      </a:r>
                    </a:p>
                  </a:txBody>
                  <a:tcPr marL="81280" marR="81280" marT="40640" marB="40640" anchor="ctr" anchorCtr="1"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2039078597"/>
                  </a:ext>
                </a:extLst>
              </a:tr>
              <a:tr h="920044">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Drug susceptibility testing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(culture result to reported DST result)</a:t>
                      </a:r>
                    </a:p>
                  </a:txBody>
                  <a:tcPr marL="81280" marR="81280" marT="40640" marB="40640" anchor="ctr" anchorCtr="1" horzOverflow="overflow">
                    <a:lnL w="28575"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110</a:t>
                      </a:r>
                    </a:p>
                  </a:txBody>
                  <a:tcPr marL="81280" marR="81280" marT="40640" marB="40640" anchor="ctr" anchorCtr="1" horzOverflow="overflow">
                    <a:lnL>
                      <a:noFill/>
                    </a:lnL>
                    <a:lnR w="28575"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230772957"/>
                  </a:ext>
                </a:extLst>
              </a:tr>
              <a:tr h="853723">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Clinical re-evaluation and treatment decision </a:t>
                      </a:r>
                      <a:r>
                        <a:rPr kumimoji="0" lang="en-US" altLang="en-US" sz="1800" b="1" i="0" u="none" strike="noStrike" cap="none" normalizeH="0" baseline="0" dirty="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(from receipt of DST result)</a:t>
                      </a:r>
                    </a:p>
                  </a:txBody>
                  <a:tcPr marL="81280" marR="81280" marT="40640" marB="40640" anchor="ctr" anchorCtr="1" horzOverflow="overflow">
                    <a:lnL w="28575"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a:ln>
                            <a:noFill/>
                          </a:ln>
                          <a:solidFill>
                            <a:schemeClr val="tx1"/>
                          </a:solidFill>
                          <a:effectLst/>
                          <a:latin typeface="Arial" panose="020B0604020202020204" pitchFamily="34" charset="0"/>
                          <a:ea typeface="Times New Roman" panose="02020603050405020304" pitchFamily="18" charset="0"/>
                          <a:cs typeface="Arial" panose="020B0604020202020204" pitchFamily="34" charset="0"/>
                        </a:rPr>
                        <a:t>48</a:t>
                      </a:r>
                    </a:p>
                  </a:txBody>
                  <a:tcPr marL="81280" marR="81280" marT="40640" marB="40640" anchor="ctr" anchorCtr="1" horzOverflow="overflow">
                    <a:lnL>
                      <a:noFill/>
                    </a:lnL>
                    <a:lnR w="28575"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33117358"/>
                  </a:ext>
                </a:extLst>
              </a:tr>
              <a:tr h="523523">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a:ln>
                            <a:noFill/>
                          </a:ln>
                          <a:solidFill>
                            <a:schemeClr val="tx2"/>
                          </a:solidFill>
                          <a:effectLst/>
                          <a:latin typeface="Arial" panose="020B0604020202020204" pitchFamily="34" charset="0"/>
                          <a:ea typeface="Times New Roman" panose="02020603050405020304" pitchFamily="18" charset="0"/>
                          <a:cs typeface="Arial" panose="020B0604020202020204" pitchFamily="34" charset="0"/>
                        </a:rPr>
                        <a:t>Total time</a:t>
                      </a:r>
                    </a:p>
                  </a:txBody>
                  <a:tcPr marL="81280" marR="81280" marT="40640" marB="40640" anchor="ctr" anchorCtr="1" horzOverflow="overflow">
                    <a:lnL w="28575"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tx2"/>
                        </a:buClr>
                        <a:buSzPct val="150000"/>
                        <a:defRPr sz="2800">
                          <a:solidFill>
                            <a:schemeClr val="tx1"/>
                          </a:solidFill>
                          <a:latin typeface="Arial" panose="020B0604020202020204" pitchFamily="34" charset="0"/>
                        </a:defRPr>
                      </a:lvl1pPr>
                      <a:lvl2pPr>
                        <a:spcBef>
                          <a:spcPct val="20000"/>
                        </a:spcBef>
                        <a:defRPr sz="2800">
                          <a:solidFill>
                            <a:schemeClr val="tx1"/>
                          </a:solidFill>
                          <a:latin typeface="Arial" panose="020B0604020202020204" pitchFamily="34" charset="0"/>
                        </a:defRPr>
                      </a:lvl2pPr>
                      <a:lvl3pPr>
                        <a:spcBef>
                          <a:spcPct val="20000"/>
                        </a:spcBef>
                        <a:buClr>
                          <a:schemeClr val="tx2"/>
                        </a:buClr>
                        <a:buSzPct val="150000"/>
                        <a:defRPr sz="2800">
                          <a:solidFill>
                            <a:schemeClr val="tx1"/>
                          </a:solidFill>
                          <a:latin typeface="Arial" panose="020B0604020202020204" pitchFamily="34" charset="0"/>
                        </a:defRPr>
                      </a:lvl3pPr>
                      <a:lvl4pPr>
                        <a:spcBef>
                          <a:spcPct val="20000"/>
                        </a:spcBef>
                        <a:defRPr sz="2800">
                          <a:solidFill>
                            <a:schemeClr val="tx1"/>
                          </a:solidFill>
                          <a:latin typeface="Arial" panose="020B0604020202020204" pitchFamily="34" charset="0"/>
                        </a:defRPr>
                      </a:lvl4pPr>
                      <a:lvl5pPr>
                        <a:spcBef>
                          <a:spcPct val="20000"/>
                        </a:spcBef>
                        <a:defRPr sz="2800">
                          <a:solidFill>
                            <a:schemeClr val="tx1"/>
                          </a:solidFill>
                          <a:latin typeface="Arial" panose="020B0604020202020204" pitchFamily="34" charset="0"/>
                        </a:defRPr>
                      </a:lvl5pPr>
                      <a:lvl6pPr eaLnBrk="0" fontAlgn="base" hangingPunct="0">
                        <a:spcBef>
                          <a:spcPct val="20000"/>
                        </a:spcBef>
                        <a:spcAft>
                          <a:spcPct val="0"/>
                        </a:spcAft>
                        <a:defRPr sz="2800">
                          <a:solidFill>
                            <a:schemeClr val="tx1"/>
                          </a:solidFill>
                          <a:latin typeface="Arial" panose="020B0604020202020204" pitchFamily="34" charset="0"/>
                        </a:defRPr>
                      </a:lvl6pPr>
                      <a:lvl7pPr eaLnBrk="0" fontAlgn="base" hangingPunct="0">
                        <a:spcBef>
                          <a:spcPct val="20000"/>
                        </a:spcBef>
                        <a:spcAft>
                          <a:spcPct val="0"/>
                        </a:spcAft>
                        <a:defRPr sz="2800">
                          <a:solidFill>
                            <a:schemeClr val="tx1"/>
                          </a:solidFill>
                          <a:latin typeface="Arial" panose="020B0604020202020204" pitchFamily="34" charset="0"/>
                        </a:defRPr>
                      </a:lvl7pPr>
                      <a:lvl8pPr eaLnBrk="0" fontAlgn="base" hangingPunct="0">
                        <a:spcBef>
                          <a:spcPct val="20000"/>
                        </a:spcBef>
                        <a:spcAft>
                          <a:spcPct val="0"/>
                        </a:spcAft>
                        <a:defRPr sz="2800">
                          <a:solidFill>
                            <a:schemeClr val="tx1"/>
                          </a:solidFill>
                          <a:latin typeface="Arial" panose="020B0604020202020204" pitchFamily="34" charset="0"/>
                        </a:defRPr>
                      </a:lvl8pPr>
                      <a:lvl9pPr eaLnBrk="0" fontAlgn="base" hangingPunct="0">
                        <a:spcBef>
                          <a:spcPct val="20000"/>
                        </a:spcBef>
                        <a:spcAft>
                          <a:spcPct val="0"/>
                        </a:spcAft>
                        <a:defRPr sz="2800">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100" b="1" i="0" u="none" strike="noStrike" cap="none" normalizeH="0" baseline="0" dirty="0">
                          <a:ln>
                            <a:noFill/>
                          </a:ln>
                          <a:solidFill>
                            <a:schemeClr val="tx2"/>
                          </a:solidFill>
                          <a:effectLst/>
                          <a:latin typeface="Arial" panose="020B0604020202020204" pitchFamily="34" charset="0"/>
                          <a:ea typeface="Times New Roman" panose="02020603050405020304" pitchFamily="18" charset="0"/>
                          <a:cs typeface="Arial" panose="020B0604020202020204" pitchFamily="34" charset="0"/>
                        </a:rPr>
                        <a:t>222 </a:t>
                      </a:r>
                    </a:p>
                  </a:txBody>
                  <a:tcPr marL="81280" marR="81280" marT="40640" marB="40640" anchor="ctr" anchorCtr="1" horzOverflow="overflow">
                    <a:lnL>
                      <a:noFill/>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20393095"/>
                  </a:ext>
                </a:extLst>
              </a:tr>
            </a:tbl>
          </a:graphicData>
        </a:graphic>
      </p:graphicFrame>
      <p:sp>
        <p:nvSpPr>
          <p:cNvPr id="447513" name="Rectangle 25"/>
          <p:cNvSpPr>
            <a:spLocks noChangeArrowheads="1"/>
          </p:cNvSpPr>
          <p:nvPr/>
        </p:nvSpPr>
        <p:spPr bwMode="auto">
          <a:xfrm>
            <a:off x="1" y="5082879"/>
            <a:ext cx="184731" cy="3385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spAutoFit/>
          </a:bodyPr>
          <a:lstStyle/>
          <a:p>
            <a:pPr eaLnBrk="1" hangingPunct="1"/>
            <a:endParaRPr lang="fr-FR" altLang="en-US" sz="1600">
              <a:latin typeface="Arial" panose="020B0604020202020204" pitchFamily="34" charset="0"/>
            </a:endParaRPr>
          </a:p>
        </p:txBody>
      </p:sp>
    </p:spTree>
    <p:extLst>
      <p:ext uri="{BB962C8B-B14F-4D97-AF65-F5344CB8AC3E}">
        <p14:creationId xmlns:p14="http://schemas.microsoft.com/office/powerpoint/2010/main" val="25707685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ChangeArrowheads="1"/>
          </p:cNvSpPr>
          <p:nvPr>
            <p:ph type="title"/>
          </p:nvPr>
        </p:nvSpPr>
        <p:spPr>
          <a:xfrm>
            <a:off x="457200" y="274320"/>
            <a:ext cx="8229600" cy="1143000"/>
          </a:xfrm>
        </p:spPr>
        <p:txBody>
          <a:bodyPr/>
          <a:lstStyle/>
          <a:p>
            <a:r>
              <a:rPr lang="en-US" altLang="en-US" dirty="0"/>
              <a:t>Conclusions</a:t>
            </a:r>
          </a:p>
        </p:txBody>
      </p:sp>
      <p:sp>
        <p:nvSpPr>
          <p:cNvPr id="449539" name="Rectangle 3"/>
          <p:cNvSpPr>
            <a:spLocks noGrp="1" noChangeArrowheads="1"/>
          </p:cNvSpPr>
          <p:nvPr>
            <p:ph type="body" idx="1"/>
          </p:nvPr>
        </p:nvSpPr>
        <p:spPr>
          <a:xfrm>
            <a:off x="457200" y="1554480"/>
            <a:ext cx="8503920" cy="4988663"/>
          </a:xfrm>
        </p:spPr>
        <p:txBody>
          <a:bodyPr/>
          <a:lstStyle/>
          <a:p>
            <a:pPr>
              <a:spcBef>
                <a:spcPct val="30000"/>
              </a:spcBef>
            </a:pPr>
            <a:r>
              <a:rPr lang="en-US" altLang="en-US" sz="3000" dirty="0"/>
              <a:t>Longest delay was DST at NRL</a:t>
            </a:r>
          </a:p>
          <a:p>
            <a:pPr lvl="1">
              <a:spcBef>
                <a:spcPct val="30000"/>
              </a:spcBef>
            </a:pPr>
            <a:r>
              <a:rPr lang="en-US" altLang="en-US" sz="3000" dirty="0"/>
              <a:t>Poor condition of isolates received often required subculture before DST (3-4 weeks)</a:t>
            </a:r>
          </a:p>
          <a:p>
            <a:pPr lvl="1">
              <a:spcBef>
                <a:spcPct val="30000"/>
              </a:spcBef>
            </a:pPr>
            <a:r>
              <a:rPr lang="en-US" altLang="en-US" sz="3000" dirty="0"/>
              <a:t>Exacerbated by reporting delay (&gt;3 weeks)</a:t>
            </a:r>
          </a:p>
          <a:p>
            <a:pPr lvl="1">
              <a:spcBef>
                <a:spcPct val="30000"/>
              </a:spcBef>
            </a:pPr>
            <a:r>
              <a:rPr lang="en-US" altLang="en-US" sz="3000" dirty="0"/>
              <a:t>Explained in part by increase demand for DST 2000-2003 (only national lab performed DSTs)</a:t>
            </a:r>
          </a:p>
          <a:p>
            <a:pPr>
              <a:spcBef>
                <a:spcPct val="30000"/>
              </a:spcBef>
            </a:pPr>
            <a:r>
              <a:rPr lang="en-US" altLang="en-US" sz="3000" dirty="0"/>
              <a:t>2</a:t>
            </a:r>
            <a:r>
              <a:rPr lang="en-US" altLang="en-US" sz="3000" baseline="30000" dirty="0"/>
              <a:t>nd</a:t>
            </a:r>
            <a:r>
              <a:rPr lang="en-US" altLang="en-US" sz="3000" dirty="0"/>
              <a:t> longest delay was culture at district lab (50 days)</a:t>
            </a:r>
          </a:p>
          <a:p>
            <a:pPr lvl="1">
              <a:spcBef>
                <a:spcPct val="30000"/>
              </a:spcBef>
            </a:pPr>
            <a:r>
              <a:rPr lang="en-US" altLang="en-US" sz="3000" dirty="0"/>
              <a:t>Exacerbated by time to report results</a:t>
            </a:r>
          </a:p>
        </p:txBody>
      </p:sp>
    </p:spTree>
    <p:extLst>
      <p:ext uri="{BB962C8B-B14F-4D97-AF65-F5344CB8AC3E}">
        <p14:creationId xmlns:p14="http://schemas.microsoft.com/office/powerpoint/2010/main" val="11786136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p:cNvSpPr>
            <a:spLocks noGrp="1" noChangeArrowheads="1"/>
          </p:cNvSpPr>
          <p:nvPr>
            <p:ph type="title"/>
          </p:nvPr>
        </p:nvSpPr>
        <p:spPr>
          <a:xfrm>
            <a:off x="457200" y="274320"/>
            <a:ext cx="8229600" cy="1143000"/>
          </a:xfrm>
        </p:spPr>
        <p:txBody>
          <a:bodyPr/>
          <a:lstStyle/>
          <a:p>
            <a:r>
              <a:rPr lang="en-US" altLang="en-US" dirty="0"/>
              <a:t>Conclusions </a:t>
            </a:r>
            <a:r>
              <a:rPr lang="en-US" altLang="en-US" sz="2800" dirty="0"/>
              <a:t>(2)</a:t>
            </a:r>
          </a:p>
        </p:txBody>
      </p:sp>
      <p:sp>
        <p:nvSpPr>
          <p:cNvPr id="450563" name="Rectangle 3"/>
          <p:cNvSpPr>
            <a:spLocks noGrp="1" noChangeArrowheads="1"/>
          </p:cNvSpPr>
          <p:nvPr>
            <p:ph type="body" idx="1"/>
          </p:nvPr>
        </p:nvSpPr>
        <p:spPr>
          <a:xfrm>
            <a:off x="457200" y="1558021"/>
            <a:ext cx="8530166" cy="4791979"/>
          </a:xfrm>
        </p:spPr>
        <p:txBody>
          <a:bodyPr/>
          <a:lstStyle/>
          <a:p>
            <a:pPr>
              <a:spcBef>
                <a:spcPct val="50000"/>
              </a:spcBef>
            </a:pPr>
            <a:r>
              <a:rPr lang="es-ES_tradnl" altLang="en-US" sz="3000" dirty="0"/>
              <a:t>Long </a:t>
            </a:r>
            <a:r>
              <a:rPr lang="es-ES_tradnl" altLang="en-US" sz="3000" dirty="0" err="1"/>
              <a:t>delay</a:t>
            </a:r>
            <a:r>
              <a:rPr lang="es-ES_tradnl" altLang="en-US" sz="3000" dirty="0"/>
              <a:t> </a:t>
            </a:r>
            <a:r>
              <a:rPr lang="es-ES_tradnl" altLang="en-US" sz="3000" dirty="0" err="1"/>
              <a:t>after</a:t>
            </a:r>
            <a:r>
              <a:rPr lang="es-ES_tradnl" altLang="en-US" sz="3000" dirty="0"/>
              <a:t> </a:t>
            </a:r>
            <a:r>
              <a:rPr lang="es-ES_tradnl" altLang="en-US" sz="3000" dirty="0" err="1"/>
              <a:t>results</a:t>
            </a:r>
            <a:r>
              <a:rPr lang="es-ES_tradnl" altLang="en-US" sz="3000" dirty="0"/>
              <a:t> </a:t>
            </a:r>
            <a:r>
              <a:rPr lang="es-ES_tradnl" altLang="en-US" sz="3000" dirty="0" err="1"/>
              <a:t>received</a:t>
            </a:r>
            <a:r>
              <a:rPr lang="es-ES_tradnl" altLang="en-US" sz="3000" dirty="0"/>
              <a:t> at local </a:t>
            </a:r>
            <a:r>
              <a:rPr lang="es-ES_tradnl" altLang="en-US" sz="3000" dirty="0" err="1"/>
              <a:t>health</a:t>
            </a:r>
            <a:r>
              <a:rPr lang="es-ES_tradnl" altLang="en-US" sz="3000" dirty="0"/>
              <a:t> center </a:t>
            </a:r>
            <a:r>
              <a:rPr lang="es-ES_tradnl" altLang="en-US" sz="3000" dirty="0" err="1"/>
              <a:t>before</a:t>
            </a:r>
            <a:r>
              <a:rPr lang="es-ES_tradnl" altLang="en-US" sz="3000" dirty="0"/>
              <a:t> re-</a:t>
            </a:r>
            <a:r>
              <a:rPr lang="es-ES_tradnl" altLang="en-US" sz="3000" dirty="0" err="1"/>
              <a:t>evaluation</a:t>
            </a:r>
            <a:r>
              <a:rPr lang="es-ES_tradnl" altLang="en-US" sz="3000" dirty="0"/>
              <a:t> of </a:t>
            </a:r>
            <a:r>
              <a:rPr lang="es-ES_tradnl" altLang="en-US" sz="3000" dirty="0" err="1"/>
              <a:t>treatment</a:t>
            </a:r>
            <a:r>
              <a:rPr lang="es-ES_tradnl" altLang="en-US" sz="3000" dirty="0"/>
              <a:t> (49 </a:t>
            </a:r>
            <a:r>
              <a:rPr lang="es-ES_tradnl" altLang="en-US" sz="3000" dirty="0" err="1"/>
              <a:t>days</a:t>
            </a:r>
            <a:r>
              <a:rPr lang="es-ES_tradnl" altLang="en-US" sz="3000" dirty="0"/>
              <a:t>)</a:t>
            </a:r>
            <a:endParaRPr lang="en-US" altLang="en-US" sz="3000" dirty="0"/>
          </a:p>
          <a:p>
            <a:pPr lvl="1">
              <a:spcBef>
                <a:spcPct val="50000"/>
              </a:spcBef>
            </a:pPr>
            <a:r>
              <a:rPr lang="es-ES_tradnl" altLang="en-US" sz="3000" dirty="0" err="1"/>
              <a:t>Explained</a:t>
            </a:r>
            <a:r>
              <a:rPr lang="es-ES_tradnl" altLang="en-US" sz="3000" dirty="0"/>
              <a:t> </a:t>
            </a:r>
            <a:r>
              <a:rPr lang="es-ES_tradnl" altLang="en-US" sz="3000" dirty="0" err="1"/>
              <a:t>by</a:t>
            </a:r>
            <a:r>
              <a:rPr lang="es-ES_tradnl" altLang="en-US" sz="3000" dirty="0"/>
              <a:t> </a:t>
            </a:r>
            <a:r>
              <a:rPr lang="es-ES_tradnl" altLang="en-US" sz="3000" dirty="0" err="1"/>
              <a:t>system</a:t>
            </a:r>
            <a:r>
              <a:rPr lang="es-ES_tradnl" altLang="en-US" sz="3000" dirty="0"/>
              <a:t> of </a:t>
            </a:r>
            <a:r>
              <a:rPr lang="es-ES_tradnl" altLang="en-US" sz="3000" dirty="0" err="1"/>
              <a:t>reviewing</a:t>
            </a:r>
            <a:r>
              <a:rPr lang="es-ES_tradnl" altLang="en-US" sz="3000" dirty="0"/>
              <a:t> </a:t>
            </a:r>
            <a:r>
              <a:rPr lang="es-ES_tradnl" altLang="en-US" sz="3000" dirty="0" err="1"/>
              <a:t>each</a:t>
            </a:r>
            <a:r>
              <a:rPr lang="es-ES_tradnl" altLang="en-US" sz="3000" dirty="0"/>
              <a:t> MDR TB </a:t>
            </a:r>
            <a:r>
              <a:rPr lang="es-ES_tradnl" altLang="en-US" sz="3000" dirty="0" err="1"/>
              <a:t>patient</a:t>
            </a:r>
            <a:r>
              <a:rPr lang="es-ES_tradnl" altLang="en-US" sz="3000" dirty="0"/>
              <a:t> </a:t>
            </a:r>
            <a:r>
              <a:rPr lang="es-ES_tradnl" altLang="en-US" sz="3000" dirty="0" err="1"/>
              <a:t>by</a:t>
            </a:r>
            <a:r>
              <a:rPr lang="es-ES_tradnl" altLang="en-US" sz="3000" dirty="0"/>
              <a:t> </a:t>
            </a:r>
            <a:r>
              <a:rPr lang="es-ES_tradnl" altLang="en-US" sz="3000" dirty="0" err="1"/>
              <a:t>specialized</a:t>
            </a:r>
            <a:r>
              <a:rPr lang="es-ES_tradnl" altLang="en-US" sz="3000" dirty="0"/>
              <a:t> </a:t>
            </a:r>
            <a:r>
              <a:rPr lang="es-ES_tradnl" altLang="en-US" sz="3000" dirty="0" err="1"/>
              <a:t>committees</a:t>
            </a:r>
            <a:r>
              <a:rPr lang="es-ES_tradnl" altLang="en-US" sz="3000" dirty="0"/>
              <a:t> of MDR TB </a:t>
            </a:r>
            <a:r>
              <a:rPr lang="es-ES_tradnl" altLang="en-US" sz="3000" dirty="0" err="1"/>
              <a:t>specialists</a:t>
            </a:r>
            <a:r>
              <a:rPr lang="es-ES_tradnl" altLang="en-US" sz="3000" dirty="0"/>
              <a:t> </a:t>
            </a:r>
          </a:p>
          <a:p>
            <a:pPr>
              <a:spcBef>
                <a:spcPct val="50000"/>
              </a:spcBef>
            </a:pPr>
            <a:r>
              <a:rPr lang="en-US" altLang="en-US" sz="3000" dirty="0"/>
              <a:t>Additional delays due to referral pattern and transit time of cultures and results </a:t>
            </a:r>
          </a:p>
          <a:p>
            <a:pPr lvl="1">
              <a:spcBef>
                <a:spcPct val="50000"/>
              </a:spcBef>
            </a:pPr>
            <a:r>
              <a:rPr lang="en-US" altLang="en-US" sz="3000" dirty="0"/>
              <a:t>Explained by failures of the system of sample/result referral</a:t>
            </a:r>
          </a:p>
          <a:p>
            <a:pPr lvl="1">
              <a:spcBef>
                <a:spcPct val="50000"/>
              </a:spcBef>
            </a:pPr>
            <a:endParaRPr lang="es-ES_tradnl" altLang="en-US" b="1" dirty="0"/>
          </a:p>
          <a:p>
            <a:pPr>
              <a:spcBef>
                <a:spcPct val="50000"/>
              </a:spcBef>
            </a:pPr>
            <a:endParaRPr lang="en-US" altLang="en-US" sz="2800" b="1" dirty="0"/>
          </a:p>
        </p:txBody>
      </p:sp>
    </p:spTree>
    <p:extLst>
      <p:ext uri="{BB962C8B-B14F-4D97-AF65-F5344CB8AC3E}">
        <p14:creationId xmlns:p14="http://schemas.microsoft.com/office/powerpoint/2010/main" val="1403395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noChangeArrowheads="1"/>
          </p:cNvSpPr>
          <p:nvPr>
            <p:ph type="title"/>
          </p:nvPr>
        </p:nvSpPr>
        <p:spPr>
          <a:xfrm>
            <a:off x="457200" y="457200"/>
            <a:ext cx="8300115" cy="1154134"/>
          </a:xfrm>
        </p:spPr>
        <p:txBody>
          <a:bodyPr/>
          <a:lstStyle/>
          <a:p>
            <a:r>
              <a:rPr lang="es-ES_tradnl" altLang="en-US" sz="4000" dirty="0" err="1"/>
              <a:t>Strategies</a:t>
            </a:r>
            <a:r>
              <a:rPr lang="es-ES_tradnl" altLang="en-US" sz="4000" dirty="0"/>
              <a:t> to </a:t>
            </a:r>
            <a:r>
              <a:rPr lang="es-ES_tradnl" altLang="en-US" sz="4000" dirty="0" err="1"/>
              <a:t>accelerate</a:t>
            </a:r>
            <a:r>
              <a:rPr lang="es-ES_tradnl" altLang="en-US" sz="4000" dirty="0"/>
              <a:t> diagnosis and </a:t>
            </a:r>
            <a:r>
              <a:rPr lang="es-ES_tradnl" altLang="en-US" sz="4000" dirty="0" err="1"/>
              <a:t>treatment</a:t>
            </a:r>
            <a:r>
              <a:rPr lang="es-ES_tradnl" altLang="en-US" sz="4000" dirty="0"/>
              <a:t> of MDR TB</a:t>
            </a:r>
            <a:endParaRPr lang="en-US" altLang="en-US" sz="4000" dirty="0"/>
          </a:p>
        </p:txBody>
      </p:sp>
      <p:sp>
        <p:nvSpPr>
          <p:cNvPr id="459779" name="Rectangle 3"/>
          <p:cNvSpPr>
            <a:spLocks noGrp="1" noChangeArrowheads="1"/>
          </p:cNvSpPr>
          <p:nvPr>
            <p:ph type="body" idx="1"/>
          </p:nvPr>
        </p:nvSpPr>
        <p:spPr>
          <a:xfrm>
            <a:off x="405007" y="1640908"/>
            <a:ext cx="8538575" cy="4784943"/>
          </a:xfrm>
        </p:spPr>
        <p:txBody>
          <a:bodyPr/>
          <a:lstStyle/>
          <a:p>
            <a:pPr>
              <a:spcBef>
                <a:spcPts val="0"/>
              </a:spcBef>
              <a:spcAft>
                <a:spcPts val="600"/>
              </a:spcAft>
            </a:pPr>
            <a:r>
              <a:rPr lang="en-US" altLang="en-US" sz="2700" dirty="0">
                <a:cs typeface="Arial" panose="020B0604020202020204" pitchFamily="34" charset="0"/>
              </a:rPr>
              <a:t>Prioritize high risk patients with standardized algorithms</a:t>
            </a:r>
          </a:p>
          <a:p>
            <a:pPr>
              <a:spcBef>
                <a:spcPts val="0"/>
              </a:spcBef>
              <a:spcAft>
                <a:spcPts val="600"/>
              </a:spcAft>
            </a:pPr>
            <a:r>
              <a:rPr lang="en-US" altLang="en-US" sz="2700" dirty="0">
                <a:cs typeface="Arial" panose="020B0604020202020204" pitchFamily="34" charset="0"/>
              </a:rPr>
              <a:t>Decentralize 1</a:t>
            </a:r>
            <a:r>
              <a:rPr lang="en-US" altLang="en-US" sz="2700" baseline="30000" dirty="0">
                <a:cs typeface="Arial" panose="020B0604020202020204" pitchFamily="34" charset="0"/>
              </a:rPr>
              <a:t>st</a:t>
            </a:r>
            <a:r>
              <a:rPr lang="en-US" altLang="en-US" sz="2700" dirty="0">
                <a:cs typeface="Arial" panose="020B0604020202020204" pitchFamily="34" charset="0"/>
              </a:rPr>
              <a:t>-line DST to district laboratories</a:t>
            </a:r>
          </a:p>
          <a:p>
            <a:pPr>
              <a:spcBef>
                <a:spcPts val="0"/>
              </a:spcBef>
              <a:spcAft>
                <a:spcPts val="0"/>
              </a:spcAft>
            </a:pPr>
            <a:r>
              <a:rPr lang="en-US" altLang="en-US" sz="2700" dirty="0">
                <a:cs typeface="Arial" panose="020B0604020202020204" pitchFamily="34" charset="0"/>
              </a:rPr>
              <a:t>Implement faster DST methods</a:t>
            </a:r>
          </a:p>
          <a:p>
            <a:pPr lvl="1">
              <a:spcBef>
                <a:spcPts val="0"/>
              </a:spcBef>
              <a:spcAft>
                <a:spcPts val="0"/>
              </a:spcAft>
            </a:pPr>
            <a:r>
              <a:rPr lang="en-US" altLang="en-US" sz="2700" dirty="0">
                <a:cs typeface="Arial" panose="020B0604020202020204" pitchFamily="34" charset="0"/>
              </a:rPr>
              <a:t>Nitrate reductase assay at district labs, 1</a:t>
            </a:r>
            <a:r>
              <a:rPr lang="en-US" altLang="en-US" sz="2700" baseline="30000" dirty="0">
                <a:cs typeface="Arial" panose="020B0604020202020204" pitchFamily="34" charset="0"/>
              </a:rPr>
              <a:t>st</a:t>
            </a:r>
            <a:r>
              <a:rPr lang="en-US" altLang="en-US" sz="2700" dirty="0">
                <a:cs typeface="Arial" panose="020B0604020202020204" pitchFamily="34" charset="0"/>
              </a:rPr>
              <a:t>-line drugs</a:t>
            </a:r>
          </a:p>
          <a:p>
            <a:pPr lvl="1">
              <a:spcBef>
                <a:spcPts val="0"/>
              </a:spcBef>
              <a:spcAft>
                <a:spcPts val="600"/>
              </a:spcAft>
            </a:pPr>
            <a:r>
              <a:rPr lang="en-US" altLang="en-US" sz="2700" dirty="0">
                <a:cs typeface="Arial" panose="020B0604020202020204" pitchFamily="34" charset="0"/>
              </a:rPr>
              <a:t>Liquid methods at NRL (BACTEC)</a:t>
            </a:r>
          </a:p>
          <a:p>
            <a:pPr>
              <a:spcBef>
                <a:spcPts val="0"/>
              </a:spcBef>
              <a:spcAft>
                <a:spcPts val="600"/>
              </a:spcAft>
            </a:pPr>
            <a:r>
              <a:rPr lang="en-US" altLang="en-US" sz="2700" dirty="0">
                <a:cs typeface="Arial" panose="020B0604020202020204" pitchFamily="34" charset="0"/>
              </a:rPr>
              <a:t>Rapid, daily transport for samples and test results </a:t>
            </a:r>
          </a:p>
          <a:p>
            <a:pPr>
              <a:spcBef>
                <a:spcPts val="0"/>
              </a:spcBef>
              <a:spcAft>
                <a:spcPts val="600"/>
              </a:spcAft>
            </a:pPr>
            <a:r>
              <a:rPr lang="en-US" altLang="en-US" sz="2700" dirty="0">
                <a:cs typeface="Arial" panose="020B0604020202020204" pitchFamily="34" charset="0"/>
              </a:rPr>
              <a:t>Web-based lab information system allowing immediate access to provisional and final  results</a:t>
            </a:r>
          </a:p>
          <a:p>
            <a:pPr>
              <a:spcBef>
                <a:spcPts val="0"/>
              </a:spcBef>
              <a:spcAft>
                <a:spcPts val="600"/>
              </a:spcAft>
            </a:pPr>
            <a:r>
              <a:rPr lang="en-US" altLang="en-US" sz="2700" dirty="0">
                <a:cs typeface="Arial" panose="020B0604020202020204" pitchFamily="34" charset="0"/>
              </a:rPr>
              <a:t>Increase frequency of expert committee meetings to weekly using standardized format</a:t>
            </a:r>
          </a:p>
          <a:p>
            <a:pPr>
              <a:spcBef>
                <a:spcPts val="0"/>
              </a:spcBef>
              <a:spcAft>
                <a:spcPts val="600"/>
              </a:spcAft>
            </a:pPr>
            <a:r>
              <a:rPr lang="en-US" altLang="en-US" sz="2700" dirty="0">
                <a:solidFill>
                  <a:srgbClr val="C00000"/>
                </a:solidFill>
                <a:cs typeface="Arial" panose="020B0604020202020204" pitchFamily="34" charset="0"/>
              </a:rPr>
              <a:t>Average delay decreased from &gt;6 months to 1 month!</a:t>
            </a:r>
          </a:p>
        </p:txBody>
      </p:sp>
    </p:spTree>
    <p:extLst>
      <p:ext uri="{BB962C8B-B14F-4D97-AF65-F5344CB8AC3E}">
        <p14:creationId xmlns:p14="http://schemas.microsoft.com/office/powerpoint/2010/main" val="2773470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solidFill>
            <a:srgbClr val="F1CD29"/>
          </a:solidFill>
        </p:spPr>
        <p:txBody>
          <a:bodyPr anchor="ctr"/>
          <a:lstStyle/>
          <a:p>
            <a:r>
              <a:rPr lang="en-US" dirty="0"/>
              <a:t>II. Example from </a:t>
            </a:r>
            <a:r>
              <a:rPr lang="en-US" dirty="0">
                <a:solidFill>
                  <a:srgbClr val="7E9632"/>
                </a:solidFill>
              </a:rPr>
              <a:t>Rwanda</a:t>
            </a:r>
            <a:r>
              <a:rPr lang="en-US" dirty="0"/>
              <a:t> </a:t>
            </a:r>
          </a:p>
        </p:txBody>
      </p:sp>
      <p:sp>
        <p:nvSpPr>
          <p:cNvPr id="27651" name="Rectangle 3"/>
          <p:cNvSpPr>
            <a:spLocks noGrp="1" noChangeArrowheads="1"/>
          </p:cNvSpPr>
          <p:nvPr>
            <p:ph type="body" idx="1"/>
          </p:nvPr>
        </p:nvSpPr>
        <p:spPr>
          <a:xfrm>
            <a:off x="457200" y="2378774"/>
            <a:ext cx="8085667" cy="3575020"/>
          </a:xfrm>
        </p:spPr>
        <p:txBody>
          <a:bodyPr/>
          <a:lstStyle/>
          <a:p>
            <a:pPr marL="0" indent="0">
              <a:spcBef>
                <a:spcPts val="0"/>
              </a:spcBef>
              <a:spcAft>
                <a:spcPts val="1200"/>
              </a:spcAft>
              <a:buFontTx/>
              <a:buNone/>
              <a:defRPr/>
            </a:pPr>
            <a:r>
              <a:rPr lang="en-US" sz="3000" dirty="0">
                <a:ea typeface="+mn-ea"/>
              </a:rPr>
              <a:t>Background</a:t>
            </a:r>
          </a:p>
          <a:p>
            <a:pPr>
              <a:lnSpc>
                <a:spcPct val="90000"/>
              </a:lnSpc>
              <a:spcBef>
                <a:spcPts val="0"/>
              </a:spcBef>
              <a:spcAft>
                <a:spcPts val="1200"/>
              </a:spcAft>
              <a:defRPr/>
            </a:pPr>
            <a:r>
              <a:rPr lang="en-US" sz="2600" dirty="0">
                <a:ea typeface="+mn-ea"/>
              </a:rPr>
              <a:t>HIV counseling and testing were being rolled out in Rwanda as a part of national guidelines, but little was known about the uptake and impact of this program</a:t>
            </a:r>
          </a:p>
          <a:p>
            <a:pPr>
              <a:lnSpc>
                <a:spcPct val="90000"/>
              </a:lnSpc>
              <a:defRPr/>
            </a:pPr>
            <a:r>
              <a:rPr lang="en-US" sz="2600" dirty="0">
                <a:ea typeface="+mn-ea"/>
              </a:rPr>
              <a:t>Using already collected program data, TB program wanted to know to what extent HIV counseling and testing were being used in Rwanda (characterize the problem) and reasons why it is not being used (assess reasons for/barriers to program performance)</a:t>
            </a:r>
          </a:p>
        </p:txBody>
      </p:sp>
      <p:pic>
        <p:nvPicPr>
          <p:cNvPr id="4" name="Picture 4" descr="rw-map"/>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52903" y="638451"/>
            <a:ext cx="1566731" cy="18936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457200" y="1455444"/>
            <a:ext cx="6597751" cy="923330"/>
          </a:xfrm>
          <a:prstGeom prst="rect">
            <a:avLst/>
          </a:prstGeom>
          <a:noFill/>
        </p:spPr>
        <p:txBody>
          <a:bodyPr wrap="square" rtlCol="0">
            <a:spAutoFit/>
          </a:bodyPr>
          <a:lstStyle/>
          <a:p>
            <a:r>
              <a:rPr lang="en-US" dirty="0">
                <a:solidFill>
                  <a:srgbClr val="7E9632"/>
                </a:solidFill>
              </a:rPr>
              <a:t>Evaluation of Access to &amp; Acceptance of HIV Counseling &amp; Testing Among Patients with TB in Rwanda</a:t>
            </a:r>
          </a:p>
          <a:p>
            <a:endParaRPr lang="en-US" dirty="0"/>
          </a:p>
        </p:txBody>
      </p:sp>
    </p:spTree>
    <p:extLst>
      <p:ext uri="{BB962C8B-B14F-4D97-AF65-F5344CB8AC3E}">
        <p14:creationId xmlns:p14="http://schemas.microsoft.com/office/powerpoint/2010/main" val="9236555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Operations research</a:t>
            </a:r>
          </a:p>
        </p:txBody>
      </p:sp>
      <p:sp>
        <p:nvSpPr>
          <p:cNvPr id="3" name="Content Placeholder 2"/>
          <p:cNvSpPr>
            <a:spLocks noGrp="1"/>
          </p:cNvSpPr>
          <p:nvPr>
            <p:ph sz="half" idx="1"/>
          </p:nvPr>
        </p:nvSpPr>
        <p:spPr>
          <a:xfrm>
            <a:off x="1473701" y="1678598"/>
            <a:ext cx="7670299" cy="1457383"/>
          </a:xfrm>
          <a:solidFill>
            <a:schemeClr val="accent6">
              <a:alpha val="28000"/>
            </a:schemeClr>
          </a:solidFill>
        </p:spPr>
        <p:txBody>
          <a:bodyPr/>
          <a:lstStyle/>
          <a:p>
            <a:pPr marL="173038" indent="0">
              <a:buNone/>
            </a:pPr>
            <a:r>
              <a:rPr lang="en-US" dirty="0">
                <a:solidFill>
                  <a:schemeClr val="tx1">
                    <a:lumMod val="75000"/>
                    <a:lumOff val="25000"/>
                  </a:schemeClr>
                </a:solidFill>
              </a:rPr>
              <a:t>Research into strategies, interventions, tools or knowledge specifically intended to </a:t>
            </a:r>
            <a:r>
              <a:rPr lang="en-US" dirty="0">
                <a:solidFill>
                  <a:srgbClr val="660066"/>
                </a:solidFill>
              </a:rPr>
              <a:t>enhance program effectiveness</a:t>
            </a:r>
            <a:endParaRPr lang="en-US" sz="2000" dirty="0">
              <a:solidFill>
                <a:schemeClr val="tx1">
                  <a:lumMod val="75000"/>
                  <a:lumOff val="25000"/>
                </a:schemeClr>
              </a:solidFill>
            </a:endParaRPr>
          </a:p>
        </p:txBody>
      </p:sp>
      <p:sp>
        <p:nvSpPr>
          <p:cNvPr id="4" name="Content Placeholder 3"/>
          <p:cNvSpPr>
            <a:spLocks noGrp="1"/>
          </p:cNvSpPr>
          <p:nvPr>
            <p:ph sz="half" idx="2"/>
          </p:nvPr>
        </p:nvSpPr>
        <p:spPr>
          <a:xfrm>
            <a:off x="203811" y="3308461"/>
            <a:ext cx="6663008" cy="1489591"/>
          </a:xfrm>
          <a:solidFill>
            <a:srgbClr val="CDB515">
              <a:alpha val="48000"/>
            </a:srgbClr>
          </a:solidFill>
        </p:spPr>
        <p:txBody>
          <a:bodyPr/>
          <a:lstStyle/>
          <a:p>
            <a:pPr marL="282575" indent="0">
              <a:buNone/>
              <a:tabLst>
                <a:tab pos="344488" algn="l"/>
              </a:tabLst>
            </a:pPr>
            <a:r>
              <a:rPr lang="en-US" dirty="0">
                <a:solidFill>
                  <a:srgbClr val="404040"/>
                </a:solidFill>
              </a:rPr>
              <a:t>Any research designed to produce </a:t>
            </a:r>
            <a:r>
              <a:rPr lang="en-US" dirty="0">
                <a:solidFill>
                  <a:srgbClr val="7E9632"/>
                </a:solidFill>
              </a:rPr>
              <a:t>practical &amp; usable knowledge </a:t>
            </a:r>
            <a:r>
              <a:rPr lang="en-US" dirty="0">
                <a:solidFill>
                  <a:srgbClr val="404040"/>
                </a:solidFill>
              </a:rPr>
              <a:t>that can improve program implementation</a:t>
            </a:r>
          </a:p>
        </p:txBody>
      </p:sp>
      <p:sp>
        <p:nvSpPr>
          <p:cNvPr id="5" name="Content Placeholder 3"/>
          <p:cNvSpPr txBox="1">
            <a:spLocks/>
          </p:cNvSpPr>
          <p:nvPr/>
        </p:nvSpPr>
        <p:spPr bwMode="auto">
          <a:xfrm>
            <a:off x="799562" y="4966132"/>
            <a:ext cx="8344438" cy="1489591"/>
          </a:xfrm>
          <a:prstGeom prst="rect">
            <a:avLst/>
          </a:prstGeom>
          <a:solidFill>
            <a:schemeClr val="accent1">
              <a:lumMod val="20000"/>
              <a:lumOff val="80000"/>
              <a:alpha val="48000"/>
            </a:schemeClr>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28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4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0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sz="1800">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sz="1800">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sz="1800">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sz="1800">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sz="1800">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sz="1800">
                <a:solidFill>
                  <a:schemeClr val="tx1"/>
                </a:solidFill>
                <a:latin typeface="+mn-lt"/>
              </a:defRPr>
            </a:lvl9pPr>
          </a:lstStyle>
          <a:p>
            <a:pPr marL="234950" indent="0">
              <a:buFont typeface="Wingdings" charset="2"/>
              <a:buNone/>
            </a:pPr>
            <a:r>
              <a:rPr lang="en-US" dirty="0">
                <a:solidFill>
                  <a:srgbClr val="404040"/>
                </a:solidFill>
              </a:rPr>
              <a:t>Aims to study the </a:t>
            </a:r>
            <a:r>
              <a:rPr lang="en-US" dirty="0">
                <a:solidFill>
                  <a:srgbClr val="FF8B16"/>
                </a:solidFill>
              </a:rPr>
              <a:t>processes</a:t>
            </a:r>
            <a:r>
              <a:rPr lang="en-US" dirty="0">
                <a:solidFill>
                  <a:srgbClr val="404040"/>
                </a:solidFill>
              </a:rPr>
              <a:t> by which programs are implemented &amp; interventions are delivered &amp; the </a:t>
            </a:r>
            <a:r>
              <a:rPr lang="en-US" dirty="0">
                <a:solidFill>
                  <a:srgbClr val="FF8B16"/>
                </a:solidFill>
              </a:rPr>
              <a:t>impact</a:t>
            </a:r>
            <a:r>
              <a:rPr lang="en-US" dirty="0">
                <a:solidFill>
                  <a:srgbClr val="404040"/>
                </a:solidFill>
              </a:rPr>
              <a:t> of those processes and interventions</a:t>
            </a:r>
          </a:p>
        </p:txBody>
      </p:sp>
      <p:sp>
        <p:nvSpPr>
          <p:cNvPr id="7" name="TextBox 6"/>
          <p:cNvSpPr txBox="1"/>
          <p:nvPr/>
        </p:nvSpPr>
        <p:spPr>
          <a:xfrm>
            <a:off x="5798045" y="6488668"/>
            <a:ext cx="3248621" cy="369332"/>
          </a:xfrm>
          <a:prstGeom prst="rect">
            <a:avLst/>
          </a:prstGeom>
          <a:noFill/>
        </p:spPr>
        <p:txBody>
          <a:bodyPr wrap="none" rtlCol="0">
            <a:spAutoFit/>
          </a:bodyPr>
          <a:lstStyle/>
          <a:p>
            <a:r>
              <a:rPr lang="en-US" i="1" dirty="0">
                <a:solidFill>
                  <a:schemeClr val="tx1">
                    <a:lumMod val="75000"/>
                    <a:lumOff val="25000"/>
                  </a:schemeClr>
                </a:solidFill>
              </a:rPr>
              <a:t>Lancet ID 2009, 9:711-17</a:t>
            </a:r>
            <a:endParaRPr lang="en-US" dirty="0"/>
          </a:p>
        </p:txBody>
      </p:sp>
    </p:spTree>
    <p:extLst>
      <p:ext uri="{BB962C8B-B14F-4D97-AF65-F5344CB8AC3E}">
        <p14:creationId xmlns:p14="http://schemas.microsoft.com/office/powerpoint/2010/main" val="21145067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457200" y="274320"/>
            <a:ext cx="8229600" cy="1143000"/>
          </a:xfrm>
        </p:spPr>
        <p:txBody>
          <a:bodyPr/>
          <a:lstStyle/>
          <a:p>
            <a:pPr>
              <a:lnSpc>
                <a:spcPct val="90000"/>
              </a:lnSpc>
            </a:pPr>
            <a:r>
              <a:rPr lang="en-US" dirty="0"/>
              <a:t>Objectives &amp; research questions</a:t>
            </a:r>
          </a:p>
        </p:txBody>
      </p:sp>
      <p:sp>
        <p:nvSpPr>
          <p:cNvPr id="53251" name="Rectangle 3"/>
          <p:cNvSpPr>
            <a:spLocks noGrp="1" noChangeArrowheads="1"/>
          </p:cNvSpPr>
          <p:nvPr>
            <p:ph type="body" idx="1"/>
          </p:nvPr>
        </p:nvSpPr>
        <p:spPr>
          <a:xfrm>
            <a:off x="457200" y="1693332"/>
            <a:ext cx="8229600" cy="4839553"/>
          </a:xfrm>
        </p:spPr>
        <p:txBody>
          <a:bodyPr/>
          <a:lstStyle/>
          <a:p>
            <a:pPr marL="609600" indent="-609600">
              <a:lnSpc>
                <a:spcPct val="90000"/>
              </a:lnSpc>
              <a:spcBef>
                <a:spcPts val="0"/>
              </a:spcBef>
              <a:spcAft>
                <a:spcPts val="600"/>
              </a:spcAft>
              <a:buFontTx/>
              <a:buNone/>
            </a:pPr>
            <a:r>
              <a:rPr lang="en-US" dirty="0"/>
              <a:t>Program objectives:</a:t>
            </a:r>
          </a:p>
          <a:p>
            <a:pPr marL="407988" indent="-407988">
              <a:lnSpc>
                <a:spcPct val="90000"/>
              </a:lnSpc>
              <a:spcBef>
                <a:spcPts val="0"/>
              </a:spcBef>
              <a:spcAft>
                <a:spcPts val="1200"/>
              </a:spcAft>
            </a:pPr>
            <a:r>
              <a:rPr lang="en-US" sz="2800" dirty="0"/>
              <a:t>Summarize the level of uptake and acceptance of HIV counseling and testing among TB cases throughout the country</a:t>
            </a:r>
          </a:p>
          <a:p>
            <a:pPr marL="407988" indent="-407988">
              <a:lnSpc>
                <a:spcPct val="90000"/>
              </a:lnSpc>
              <a:spcBef>
                <a:spcPts val="0"/>
              </a:spcBef>
              <a:spcAft>
                <a:spcPts val="1200"/>
              </a:spcAft>
            </a:pPr>
            <a:r>
              <a:rPr lang="en-US" sz="2800" dirty="0"/>
              <a:t>Understand the barriers to uptake and acceptance of HIV counseling and testing</a:t>
            </a:r>
          </a:p>
          <a:p>
            <a:pPr marL="0" indent="0">
              <a:lnSpc>
                <a:spcPct val="90000"/>
              </a:lnSpc>
              <a:spcBef>
                <a:spcPts val="0"/>
              </a:spcBef>
              <a:spcAft>
                <a:spcPts val="600"/>
              </a:spcAft>
              <a:buNone/>
            </a:pPr>
            <a:r>
              <a:rPr lang="en-US" dirty="0"/>
              <a:t>Research question:</a:t>
            </a:r>
          </a:p>
          <a:p>
            <a:pPr marL="407988" indent="-407988">
              <a:lnSpc>
                <a:spcPct val="90000"/>
              </a:lnSpc>
              <a:spcBef>
                <a:spcPts val="0"/>
              </a:spcBef>
              <a:spcAft>
                <a:spcPts val="1200"/>
              </a:spcAft>
            </a:pPr>
            <a:r>
              <a:rPr lang="en-US" sz="2800" dirty="0"/>
              <a:t>What proportion of patients cared for within TB clinics are offered and accept HIV counseling and testing, and what are the barriers to this process?</a:t>
            </a:r>
          </a:p>
          <a:p>
            <a:pPr marL="609600" indent="-609600">
              <a:lnSpc>
                <a:spcPct val="90000"/>
              </a:lnSpc>
              <a:buClr>
                <a:schemeClr val="tx1"/>
              </a:buClr>
              <a:buFont typeface="Wingdings" charset="0"/>
              <a:buChar char="§"/>
            </a:pPr>
            <a:endParaRPr lang="en-US" sz="2800" dirty="0">
              <a:latin typeface="Arial" charset="0"/>
            </a:endParaRPr>
          </a:p>
        </p:txBody>
      </p:sp>
    </p:spTree>
    <p:extLst>
      <p:ext uri="{BB962C8B-B14F-4D97-AF65-F5344CB8AC3E}">
        <p14:creationId xmlns:p14="http://schemas.microsoft.com/office/powerpoint/2010/main" val="34848732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r>
              <a:rPr lang="en-US" dirty="0"/>
              <a:t>Data sources</a:t>
            </a:r>
          </a:p>
        </p:txBody>
      </p:sp>
      <p:sp>
        <p:nvSpPr>
          <p:cNvPr id="55299" name="Content Placeholder 2"/>
          <p:cNvSpPr>
            <a:spLocks noGrp="1"/>
          </p:cNvSpPr>
          <p:nvPr>
            <p:ph idx="1"/>
          </p:nvPr>
        </p:nvSpPr>
        <p:spPr>
          <a:xfrm>
            <a:off x="457200" y="1803189"/>
            <a:ext cx="4152034" cy="4327736"/>
          </a:xfrm>
        </p:spPr>
        <p:txBody>
          <a:bodyPr/>
          <a:lstStyle/>
          <a:p>
            <a:r>
              <a:rPr lang="en-US" dirty="0"/>
              <a:t>TB registers</a:t>
            </a:r>
          </a:p>
          <a:p>
            <a:r>
              <a:rPr lang="en-US" dirty="0"/>
              <a:t>Patient treatment cards</a:t>
            </a:r>
          </a:p>
          <a:p>
            <a:r>
              <a:rPr lang="en-US" dirty="0"/>
              <a:t>Patients</a:t>
            </a:r>
          </a:p>
          <a:p>
            <a:r>
              <a:rPr lang="en-US" dirty="0"/>
              <a:t>Clinicians</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380028" y="1803189"/>
            <a:ext cx="4528947" cy="2932145"/>
          </a:xfrm>
          <a:prstGeom prst="rect">
            <a:avLst/>
          </a:prstGeom>
          <a:ln>
            <a:solidFill>
              <a:srgbClr val="595959"/>
            </a:solidFill>
          </a:ln>
        </p:spPr>
      </p:pic>
    </p:spTree>
    <p:extLst>
      <p:ext uri="{BB962C8B-B14F-4D97-AF65-F5344CB8AC3E}">
        <p14:creationId xmlns:p14="http://schemas.microsoft.com/office/powerpoint/2010/main" val="376835028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r>
              <a:rPr lang="en-US" dirty="0"/>
              <a:t>Methods</a:t>
            </a:r>
          </a:p>
        </p:txBody>
      </p:sp>
      <p:sp>
        <p:nvSpPr>
          <p:cNvPr id="56323" name="Rectangle 3"/>
          <p:cNvSpPr>
            <a:spLocks noGrp="1" noChangeArrowheads="1"/>
          </p:cNvSpPr>
          <p:nvPr>
            <p:ph type="body" idx="1"/>
          </p:nvPr>
        </p:nvSpPr>
        <p:spPr>
          <a:xfrm>
            <a:off x="685800" y="1627721"/>
            <a:ext cx="7696200" cy="4631606"/>
          </a:xfrm>
        </p:spPr>
        <p:txBody>
          <a:bodyPr/>
          <a:lstStyle/>
          <a:p>
            <a:pPr marL="0" indent="0">
              <a:lnSpc>
                <a:spcPct val="90000"/>
              </a:lnSpc>
              <a:spcBef>
                <a:spcPts val="0"/>
              </a:spcBef>
              <a:spcAft>
                <a:spcPts val="600"/>
              </a:spcAft>
              <a:buNone/>
            </a:pPr>
            <a:r>
              <a:rPr lang="en-US" dirty="0"/>
              <a:t>What is documented:  </a:t>
            </a:r>
          </a:p>
          <a:p>
            <a:pPr marL="630238" indent="-457200">
              <a:lnSpc>
                <a:spcPct val="90000"/>
              </a:lnSpc>
              <a:spcBef>
                <a:spcPts val="0"/>
              </a:spcBef>
              <a:spcAft>
                <a:spcPts val="1200"/>
              </a:spcAft>
            </a:pPr>
            <a:r>
              <a:rPr lang="en-US" sz="2800" dirty="0"/>
              <a:t>Retrospective review of TB registers and patient treatment cards for quantitative data </a:t>
            </a:r>
          </a:p>
          <a:p>
            <a:pPr marL="457200" indent="-457200">
              <a:lnSpc>
                <a:spcPct val="90000"/>
              </a:lnSpc>
              <a:spcBef>
                <a:spcPts val="0"/>
              </a:spcBef>
              <a:spcAft>
                <a:spcPts val="600"/>
              </a:spcAft>
              <a:buNone/>
            </a:pPr>
            <a:r>
              <a:rPr lang="en-US" dirty="0"/>
              <a:t>What do patients report:  </a:t>
            </a:r>
          </a:p>
          <a:p>
            <a:pPr marL="630238" indent="-457200">
              <a:lnSpc>
                <a:spcPct val="90000"/>
              </a:lnSpc>
              <a:spcBef>
                <a:spcPts val="0"/>
              </a:spcBef>
              <a:spcAft>
                <a:spcPts val="1200"/>
              </a:spcAft>
            </a:pPr>
            <a:r>
              <a:rPr lang="en-US" sz="2800" dirty="0"/>
              <a:t>Interviews with a convenient sample of patients with TB for qualitative data</a:t>
            </a:r>
          </a:p>
          <a:p>
            <a:pPr marL="457200" indent="-457200">
              <a:lnSpc>
                <a:spcPct val="90000"/>
              </a:lnSpc>
              <a:spcBef>
                <a:spcPts val="0"/>
              </a:spcBef>
              <a:spcAft>
                <a:spcPts val="600"/>
              </a:spcAft>
              <a:buNone/>
            </a:pPr>
            <a:r>
              <a:rPr lang="en-US" dirty="0"/>
              <a:t>What do staff report:  </a:t>
            </a:r>
          </a:p>
          <a:p>
            <a:pPr marL="630238" indent="-457200">
              <a:lnSpc>
                <a:spcPct val="90000"/>
              </a:lnSpc>
              <a:spcBef>
                <a:spcPts val="0"/>
              </a:spcBef>
              <a:spcAft>
                <a:spcPts val="1200"/>
              </a:spcAft>
            </a:pPr>
            <a:r>
              <a:rPr lang="en-US" sz="2800" dirty="0"/>
              <a:t>Interviews with 1-2 staff at each TB clinic for  qualitative data</a:t>
            </a:r>
          </a:p>
          <a:p>
            <a:pPr>
              <a:lnSpc>
                <a:spcPct val="90000"/>
              </a:lnSpc>
            </a:pPr>
            <a:endParaRPr lang="en-US" sz="2800" dirty="0">
              <a:latin typeface="Arial" charset="0"/>
            </a:endParaRPr>
          </a:p>
          <a:p>
            <a:pPr>
              <a:lnSpc>
                <a:spcPct val="90000"/>
              </a:lnSpc>
            </a:pPr>
            <a:endParaRPr lang="en-US" sz="2400" dirty="0">
              <a:latin typeface="Arial" charset="0"/>
            </a:endParaRPr>
          </a:p>
          <a:p>
            <a:pPr>
              <a:lnSpc>
                <a:spcPct val="90000"/>
              </a:lnSpc>
            </a:pPr>
            <a:endParaRPr lang="en-US" sz="2400" dirty="0">
              <a:latin typeface="Arial" charset="0"/>
            </a:endParaRPr>
          </a:p>
          <a:p>
            <a:pPr>
              <a:lnSpc>
                <a:spcPct val="90000"/>
              </a:lnSpc>
            </a:pPr>
            <a:endParaRPr lang="en-US" sz="2400" dirty="0">
              <a:latin typeface="Arial" charset="0"/>
            </a:endParaRPr>
          </a:p>
        </p:txBody>
      </p:sp>
    </p:spTree>
    <p:extLst>
      <p:ext uri="{BB962C8B-B14F-4D97-AF65-F5344CB8AC3E}">
        <p14:creationId xmlns:p14="http://schemas.microsoft.com/office/powerpoint/2010/main" val="9131824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dirty="0"/>
              <a:t>Analysis</a:t>
            </a:r>
          </a:p>
        </p:txBody>
      </p:sp>
      <p:sp>
        <p:nvSpPr>
          <p:cNvPr id="57347" name="Content Placeholder 2"/>
          <p:cNvSpPr>
            <a:spLocks noGrp="1"/>
          </p:cNvSpPr>
          <p:nvPr>
            <p:ph idx="1"/>
          </p:nvPr>
        </p:nvSpPr>
        <p:spPr/>
        <p:txBody>
          <a:bodyPr/>
          <a:lstStyle/>
          <a:p>
            <a:pPr>
              <a:lnSpc>
                <a:spcPct val="90000"/>
              </a:lnSpc>
              <a:buFontTx/>
              <a:buNone/>
            </a:pPr>
            <a:r>
              <a:rPr lang="en-US" dirty="0"/>
              <a:t>Quantitative</a:t>
            </a:r>
          </a:p>
          <a:p>
            <a:pPr>
              <a:lnSpc>
                <a:spcPct val="90000"/>
              </a:lnSpc>
            </a:pPr>
            <a:r>
              <a:rPr lang="en-US" sz="2800" dirty="0"/>
              <a:t>Calculation and comparison of frequencies  of demographic and clinical variables</a:t>
            </a:r>
          </a:p>
          <a:p>
            <a:pPr>
              <a:lnSpc>
                <a:spcPct val="90000"/>
              </a:lnSpc>
              <a:spcBef>
                <a:spcPts val="0"/>
              </a:spcBef>
              <a:spcAft>
                <a:spcPts val="1800"/>
              </a:spcAft>
            </a:pPr>
            <a:r>
              <a:rPr lang="en-US" sz="2800" dirty="0"/>
              <a:t>Calculation of proportions of patients who have recorded HIV test results</a:t>
            </a:r>
          </a:p>
          <a:p>
            <a:pPr>
              <a:lnSpc>
                <a:spcPct val="90000"/>
              </a:lnSpc>
              <a:buFontTx/>
              <a:buNone/>
            </a:pPr>
            <a:r>
              <a:rPr lang="en-US" dirty="0"/>
              <a:t>Qualitative</a:t>
            </a:r>
          </a:p>
          <a:p>
            <a:pPr>
              <a:lnSpc>
                <a:spcPct val="90000"/>
              </a:lnSpc>
            </a:pPr>
            <a:r>
              <a:rPr lang="en-US" sz="2800" dirty="0"/>
              <a:t>Summation and comparison of frequencies for specific reasons testing was (or was not) done </a:t>
            </a:r>
          </a:p>
        </p:txBody>
      </p:sp>
    </p:spTree>
    <p:extLst>
      <p:ext uri="{BB962C8B-B14F-4D97-AF65-F5344CB8AC3E}">
        <p14:creationId xmlns:p14="http://schemas.microsoft.com/office/powerpoint/2010/main" val="42424206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274320"/>
            <a:ext cx="8229600" cy="1143000"/>
          </a:xfrm>
          <a:noFill/>
        </p:spPr>
        <p:txBody>
          <a:bodyPr/>
          <a:lstStyle/>
          <a:p>
            <a:r>
              <a:rPr lang="en-US" dirty="0"/>
              <a:t>TB register &amp; treatment card data</a:t>
            </a:r>
          </a:p>
        </p:txBody>
      </p:sp>
      <p:graphicFrame>
        <p:nvGraphicFramePr>
          <p:cNvPr id="363523" name="Group 3"/>
          <p:cNvGraphicFramePr>
            <a:graphicFrameLocks noGrp="1"/>
          </p:cNvGraphicFramePr>
          <p:nvPr>
            <p:ph sz="half" idx="1"/>
            <p:extLst>
              <p:ext uri="{D42A27DB-BD31-4B8C-83A1-F6EECF244321}">
                <p14:modId xmlns:p14="http://schemas.microsoft.com/office/powerpoint/2010/main" val="3967880947"/>
              </p:ext>
            </p:extLst>
          </p:nvPr>
        </p:nvGraphicFramePr>
        <p:xfrm>
          <a:off x="1098023" y="2352146"/>
          <a:ext cx="7474657" cy="4059936"/>
        </p:xfrm>
        <a:graphic>
          <a:graphicData uri="http://schemas.openxmlformats.org/drawingml/2006/table">
            <a:tbl>
              <a:tblPr/>
              <a:tblGrid>
                <a:gridCol w="3412067">
                  <a:extLst>
                    <a:ext uri="{9D8B030D-6E8A-4147-A177-3AD203B41FA5}">
                      <a16:colId xmlns:a16="http://schemas.microsoft.com/office/drawing/2014/main" val="20000"/>
                    </a:ext>
                  </a:extLst>
                </a:gridCol>
                <a:gridCol w="1488723">
                  <a:extLst>
                    <a:ext uri="{9D8B030D-6E8A-4147-A177-3AD203B41FA5}">
                      <a16:colId xmlns:a16="http://schemas.microsoft.com/office/drawing/2014/main" val="20001"/>
                    </a:ext>
                  </a:extLst>
                </a:gridCol>
                <a:gridCol w="2573867">
                  <a:extLst>
                    <a:ext uri="{9D8B030D-6E8A-4147-A177-3AD203B41FA5}">
                      <a16:colId xmlns:a16="http://schemas.microsoft.com/office/drawing/2014/main" val="20002"/>
                    </a:ext>
                  </a:extLst>
                </a:gridCol>
              </a:tblGrid>
              <a:tr h="454436">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Characteristic</a:t>
                      </a:r>
                    </a:p>
                  </a:txBody>
                  <a:tcPr marL="81280" marR="8128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No.  (%)</a:t>
                      </a:r>
                    </a:p>
                  </a:txBody>
                  <a:tcPr marL="81280" marR="8128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Median (range) </a:t>
                      </a:r>
                    </a:p>
                  </a:txBody>
                  <a:tcPr marL="81280" marR="81280" horzOverflow="overflow">
                    <a:lnL>
                      <a:noFill/>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51739">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Female </a:t>
                      </a:r>
                    </a:p>
                  </a:txBody>
                  <a:tcPr marL="81280" marR="8128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188 (39)</a:t>
                      </a:r>
                    </a:p>
                  </a:txBody>
                  <a:tcPr marL="81280" marR="8128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endParaRPr kumimoji="0" lang="en-US" sz="2400" b="0" i="0" u="none" strike="noStrike" cap="none" normalizeH="0" baseline="0" dirty="0">
                        <a:ln>
                          <a:noFill/>
                        </a:ln>
                        <a:solidFill>
                          <a:schemeClr val="tx1"/>
                        </a:solidFill>
                        <a:effectLst/>
                        <a:latin typeface="Calibri"/>
                        <a:ea typeface="ＭＳ Ｐゴシック" charset="0"/>
                        <a:cs typeface="Calibri"/>
                      </a:endParaRPr>
                    </a:p>
                  </a:txBody>
                  <a:tcPr marL="81280" marR="8128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453086">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Age in years</a:t>
                      </a:r>
                    </a:p>
                  </a:txBody>
                  <a:tcPr marL="81280" marR="81280"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a:t>
                      </a:r>
                    </a:p>
                  </a:txBody>
                  <a:tcPr marL="81280" marR="8128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31 (1–86)</a:t>
                      </a:r>
                    </a:p>
                  </a:txBody>
                  <a:tcPr marL="81280" marR="8128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453086">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Extrapulmonary TB</a:t>
                      </a:r>
                    </a:p>
                  </a:txBody>
                  <a:tcPr marL="81280" marR="81280"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103 (21)</a:t>
                      </a:r>
                    </a:p>
                  </a:txBody>
                  <a:tcPr marL="81280" marR="81280"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endParaRPr kumimoji="0" lang="en-US" sz="2400" b="0" i="0" u="none" strike="noStrike" cap="none" normalizeH="0" baseline="0" dirty="0">
                        <a:ln>
                          <a:noFill/>
                        </a:ln>
                        <a:solidFill>
                          <a:schemeClr val="tx1"/>
                        </a:solidFill>
                        <a:effectLst/>
                        <a:latin typeface="Calibri"/>
                        <a:ea typeface="ＭＳ Ｐゴシック" charset="0"/>
                        <a:cs typeface="Calibri"/>
                      </a:endParaRPr>
                    </a:p>
                  </a:txBody>
                  <a:tcPr marL="81280" marR="8128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51739">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New patient</a:t>
                      </a:r>
                    </a:p>
                  </a:txBody>
                  <a:tcPr marL="81280" marR="81280"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435 (90)</a:t>
                      </a:r>
                    </a:p>
                  </a:txBody>
                  <a:tcPr marL="81280" marR="81280"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endParaRPr kumimoji="0" lang="en-US" sz="2400" b="0" i="0" u="none" strike="noStrike" cap="none" normalizeH="0" baseline="0" dirty="0">
                        <a:ln>
                          <a:noFill/>
                        </a:ln>
                        <a:solidFill>
                          <a:schemeClr val="tx1"/>
                        </a:solidFill>
                        <a:effectLst/>
                        <a:latin typeface="Calibri"/>
                        <a:ea typeface="ＭＳ Ｐゴシック" charset="0"/>
                        <a:cs typeface="Calibri"/>
                      </a:endParaRPr>
                    </a:p>
                  </a:txBody>
                  <a:tcPr marL="81280" marR="8128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1748970">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HIV status</a:t>
                      </a:r>
                    </a:p>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Positive </a:t>
                      </a:r>
                    </a:p>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Negative</a:t>
                      </a:r>
                    </a:p>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Not documented</a:t>
                      </a:r>
                    </a:p>
                  </a:txBody>
                  <a:tcPr marL="81280" marR="8128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endParaRPr kumimoji="0" lang="en-US" sz="2400" b="0" i="0" u="none" strike="noStrike" cap="none" normalizeH="0" baseline="0" dirty="0">
                        <a:ln>
                          <a:noFill/>
                        </a:ln>
                        <a:solidFill>
                          <a:schemeClr val="tx1"/>
                        </a:solidFill>
                        <a:effectLst/>
                        <a:latin typeface="Calibri"/>
                        <a:ea typeface="ＭＳ Ｐゴシック" charset="0"/>
                        <a:cs typeface="Calibri"/>
                      </a:endParaRPr>
                    </a:p>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105 (22) </a:t>
                      </a:r>
                    </a:p>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143 (30)</a:t>
                      </a:r>
                    </a:p>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400" b="0" i="0" u="none" strike="noStrike" cap="none" normalizeH="0" baseline="0" dirty="0">
                          <a:ln>
                            <a:noFill/>
                          </a:ln>
                          <a:solidFill>
                            <a:schemeClr val="tx1"/>
                          </a:solidFill>
                          <a:effectLst/>
                          <a:latin typeface="Calibri"/>
                          <a:ea typeface="ＭＳ Ｐゴシック" charset="0"/>
                          <a:cs typeface="Calibri"/>
                        </a:rPr>
                        <a:t> 234 (48)</a:t>
                      </a:r>
                    </a:p>
                  </a:txBody>
                  <a:tcPr marL="81280" marR="8128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endParaRPr kumimoji="0" lang="en-US" sz="2400" b="0" i="0" u="none" strike="noStrike" cap="none" normalizeH="0" baseline="0" dirty="0">
                        <a:ln>
                          <a:noFill/>
                        </a:ln>
                        <a:solidFill>
                          <a:schemeClr val="tx1"/>
                        </a:solidFill>
                        <a:effectLst/>
                        <a:latin typeface="Calibri"/>
                        <a:ea typeface="ＭＳ Ｐゴシック" charset="0"/>
                        <a:cs typeface="Calibri"/>
                      </a:endParaRPr>
                    </a:p>
                  </a:txBody>
                  <a:tcPr marL="81280" marR="81280" horzOverflow="overflow">
                    <a:lnL>
                      <a:noFill/>
                    </a:lnL>
                    <a:lnR>
                      <a:noFill/>
                    </a:lnR>
                    <a:ln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4" name="Rectangle 2"/>
          <p:cNvSpPr txBox="1">
            <a:spLocks noChangeArrowheads="1"/>
          </p:cNvSpPr>
          <p:nvPr/>
        </p:nvSpPr>
        <p:spPr bwMode="auto">
          <a:xfrm>
            <a:off x="1098022" y="1209146"/>
            <a:ext cx="7741177"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r>
              <a:rPr lang="en-GB" sz="2800" dirty="0">
                <a:solidFill>
                  <a:srgbClr val="7E9632"/>
                </a:solidFill>
                <a:latin typeface="Calibri"/>
                <a:cs typeface="Calibri"/>
              </a:rPr>
              <a:t>Registered patients at 23 TB clinics: </a:t>
            </a:r>
            <a:br>
              <a:rPr lang="en-GB" sz="2800" dirty="0">
                <a:solidFill>
                  <a:srgbClr val="7E9632"/>
                </a:solidFill>
                <a:latin typeface="Calibri"/>
                <a:cs typeface="Calibri"/>
              </a:rPr>
            </a:br>
            <a:r>
              <a:rPr lang="en-GB" sz="2800" dirty="0">
                <a:solidFill>
                  <a:srgbClr val="7E9632"/>
                </a:solidFill>
                <a:latin typeface="Calibri"/>
                <a:cs typeface="Calibri"/>
              </a:rPr>
              <a:t>4</a:t>
            </a:r>
            <a:r>
              <a:rPr lang="en-GB" sz="2800" baseline="30000" dirty="0">
                <a:solidFill>
                  <a:srgbClr val="7E9632"/>
                </a:solidFill>
                <a:latin typeface="Calibri"/>
                <a:cs typeface="Calibri"/>
              </a:rPr>
              <a:t>th</a:t>
            </a:r>
            <a:r>
              <a:rPr lang="en-GB" sz="2800" dirty="0">
                <a:solidFill>
                  <a:srgbClr val="7E9632"/>
                </a:solidFill>
                <a:latin typeface="Calibri"/>
                <a:cs typeface="Calibri"/>
              </a:rPr>
              <a:t> quarter of 2004 (N=482)</a:t>
            </a:r>
            <a:endParaRPr lang="en-US" sz="2800" dirty="0">
              <a:solidFill>
                <a:srgbClr val="7E9632"/>
              </a:solidFill>
              <a:latin typeface="Calibri"/>
              <a:cs typeface="Calibri"/>
            </a:endParaRPr>
          </a:p>
        </p:txBody>
      </p:sp>
    </p:spTree>
    <p:extLst>
      <p:ext uri="{BB962C8B-B14F-4D97-AF65-F5344CB8AC3E}">
        <p14:creationId xmlns:p14="http://schemas.microsoft.com/office/powerpoint/2010/main" val="39141020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457200" y="274320"/>
            <a:ext cx="8229600" cy="1143000"/>
          </a:xfrm>
          <a:noFill/>
        </p:spPr>
        <p:txBody>
          <a:bodyPr/>
          <a:lstStyle/>
          <a:p>
            <a:r>
              <a:rPr lang="en-US" dirty="0"/>
              <a:t>HIV data</a:t>
            </a:r>
          </a:p>
        </p:txBody>
      </p:sp>
      <p:graphicFrame>
        <p:nvGraphicFramePr>
          <p:cNvPr id="365571" name="Group 3"/>
          <p:cNvGraphicFramePr>
            <a:graphicFrameLocks noGrp="1"/>
          </p:cNvGraphicFramePr>
          <p:nvPr>
            <p:ph sz="half" idx="1"/>
            <p:extLst>
              <p:ext uri="{D42A27DB-BD31-4B8C-83A1-F6EECF244321}">
                <p14:modId xmlns:p14="http://schemas.microsoft.com/office/powerpoint/2010/main" val="748854633"/>
              </p:ext>
            </p:extLst>
          </p:nvPr>
        </p:nvGraphicFramePr>
        <p:xfrm>
          <a:off x="783881" y="2460111"/>
          <a:ext cx="7874111" cy="3553468"/>
        </p:xfrm>
        <a:graphic>
          <a:graphicData uri="http://schemas.openxmlformats.org/drawingml/2006/table">
            <a:tbl>
              <a:tblPr/>
              <a:tblGrid>
                <a:gridCol w="6036818">
                  <a:extLst>
                    <a:ext uri="{9D8B030D-6E8A-4147-A177-3AD203B41FA5}">
                      <a16:colId xmlns:a16="http://schemas.microsoft.com/office/drawing/2014/main" val="20000"/>
                    </a:ext>
                  </a:extLst>
                </a:gridCol>
                <a:gridCol w="933228">
                  <a:extLst>
                    <a:ext uri="{9D8B030D-6E8A-4147-A177-3AD203B41FA5}">
                      <a16:colId xmlns:a16="http://schemas.microsoft.com/office/drawing/2014/main" val="20001"/>
                    </a:ext>
                  </a:extLst>
                </a:gridCol>
                <a:gridCol w="904065">
                  <a:extLst>
                    <a:ext uri="{9D8B030D-6E8A-4147-A177-3AD203B41FA5}">
                      <a16:colId xmlns:a16="http://schemas.microsoft.com/office/drawing/2014/main" val="20002"/>
                    </a:ext>
                  </a:extLst>
                </a:gridCol>
              </a:tblGrid>
              <a:tr h="589025">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endParaRPr kumimoji="0" lang="en-US" sz="2800" b="0" i="0" u="none" strike="noStrike" cap="none" normalizeH="0" baseline="0" dirty="0">
                        <a:ln>
                          <a:noFill/>
                        </a:ln>
                        <a:solidFill>
                          <a:schemeClr val="tx1"/>
                        </a:solidFill>
                        <a:effectLst/>
                        <a:latin typeface="Calibri"/>
                        <a:cs typeface="Calibri"/>
                      </a:endParaRPr>
                    </a:p>
                  </a:txBody>
                  <a:tcPr marL="81280" marR="81280" marT="45719" marB="45719"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cs typeface="Calibri"/>
                        </a:rPr>
                        <a:t>No.</a:t>
                      </a:r>
                    </a:p>
                  </a:txBody>
                  <a:tcPr marL="81280" marR="81280" marT="45719" marB="45719"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cs typeface="Calibri"/>
                        </a:rPr>
                        <a:t>(%)</a:t>
                      </a:r>
                    </a:p>
                  </a:txBody>
                  <a:tcPr marL="81280" marR="81280" marT="45719" marB="45719"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52163">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HIV status documented</a:t>
                      </a:r>
                    </a:p>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   TB register</a:t>
                      </a:r>
                    </a:p>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   TB patient treatment card</a:t>
                      </a:r>
                    </a:p>
                  </a:txBody>
                  <a:tcPr marL="81280" marR="81280" marT="45719" marB="45719" horzOverflow="overflow">
                    <a:lnL cap="flat">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sng" strike="noStrike" cap="none" normalizeH="0" baseline="0" dirty="0">
                          <a:ln>
                            <a:noFill/>
                          </a:ln>
                          <a:solidFill>
                            <a:schemeClr val="tx1"/>
                          </a:solidFill>
                          <a:effectLst/>
                          <a:latin typeface="Calibri"/>
                          <a:cs typeface="Calibri"/>
                        </a:rPr>
                        <a:t>248</a:t>
                      </a:r>
                    </a:p>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231</a:t>
                      </a:r>
                    </a:p>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191</a:t>
                      </a:r>
                    </a:p>
                  </a:txBody>
                  <a:tcPr marL="81280" marR="81280" marT="45719" marB="45719" horzOverflow="overflow">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sng" strike="noStrike" cap="none" normalizeH="0" baseline="0" dirty="0">
                          <a:ln>
                            <a:noFill/>
                          </a:ln>
                          <a:solidFill>
                            <a:schemeClr val="tx1"/>
                          </a:solidFill>
                          <a:effectLst/>
                          <a:latin typeface="Calibri"/>
                          <a:cs typeface="Calibri"/>
                        </a:rPr>
                        <a:t>(52)</a:t>
                      </a:r>
                    </a:p>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(93)</a:t>
                      </a:r>
                    </a:p>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(77)</a:t>
                      </a:r>
                    </a:p>
                  </a:txBody>
                  <a:tcPr marL="81280" marR="81280" marT="45719" marB="45719" horzOverflow="overflow">
                    <a:lnL>
                      <a:noFill/>
                    </a:lnL>
                    <a:lnR cap="flat">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3676">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Patients with documented HIV infection    </a:t>
                      </a:r>
                    </a:p>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   Cotrimoxazole preventive therapy (CPT) </a:t>
                      </a:r>
                    </a:p>
                  </a:txBody>
                  <a:tcPr marL="81280" marR="81280" marT="45719" marB="45719" horzOverflow="overflow">
                    <a:lnL cap="flat">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  </a:t>
                      </a:r>
                      <a:r>
                        <a:rPr kumimoji="0" lang="en-US" sz="2600" b="0" i="0" u="sng" strike="noStrike" cap="none" normalizeH="0" baseline="0" dirty="0">
                          <a:ln>
                            <a:noFill/>
                          </a:ln>
                          <a:solidFill>
                            <a:schemeClr val="tx1"/>
                          </a:solidFill>
                          <a:effectLst/>
                          <a:latin typeface="Calibri"/>
                          <a:cs typeface="Calibri"/>
                        </a:rPr>
                        <a:t>105   </a:t>
                      </a:r>
                    </a:p>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   3  </a:t>
                      </a:r>
                    </a:p>
                  </a:txBody>
                  <a:tcPr marL="81280" marR="81280" marT="45719" marB="45719" horzOverflow="overflow">
                    <a:lnL>
                      <a:noFill/>
                    </a:lnL>
                    <a:lnR>
                      <a:noFill/>
                    </a:lnR>
                    <a:lnT w="12700" cap="flat" cmpd="sng" algn="ctr">
                      <a:solidFill>
                        <a:srgbClr val="000000"/>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 </a:t>
                      </a:r>
                      <a:r>
                        <a:rPr kumimoji="0" lang="en-US" sz="2600" b="0" i="0" u="sng" strike="noStrike" cap="none" normalizeH="0" baseline="0" dirty="0">
                          <a:ln>
                            <a:noFill/>
                          </a:ln>
                          <a:solidFill>
                            <a:schemeClr val="tx1"/>
                          </a:solidFill>
                          <a:effectLst/>
                          <a:latin typeface="Calibri"/>
                          <a:cs typeface="Calibri"/>
                        </a:rPr>
                        <a:t>(42) </a:t>
                      </a:r>
                    </a:p>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 ( 3)  </a:t>
                      </a:r>
                    </a:p>
                  </a:txBody>
                  <a:tcPr marL="81280" marR="81280" marT="45719" marB="45719" horzOverflow="overflow">
                    <a:lnL>
                      <a:noFill/>
                    </a:lnL>
                    <a:lnR cap="flat">
                      <a:noFill/>
                    </a:lnR>
                    <a:lnT w="12700" cap="flat" cmpd="sng" algn="ctr">
                      <a:solidFill>
                        <a:srgbClr val="000000"/>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2"/>
                  </a:ext>
                </a:extLst>
              </a:tr>
              <a:tr h="549114">
                <a:tc>
                  <a:txBody>
                    <a:bodyPr/>
                    <a:lstStyle/>
                    <a:p>
                      <a:pPr marL="0" marR="0" lvl="0" indent="0" algn="l"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   Antiretroviral therapy (ART) </a:t>
                      </a:r>
                    </a:p>
                  </a:txBody>
                  <a:tcPr marL="81280" marR="81280" marT="45719" marB="45719" horzOverflow="overflow">
                    <a:lnL cap="flat">
                      <a:noFill/>
                    </a:lnL>
                    <a:lnR>
                      <a:noFill/>
                    </a:lnR>
                    <a:lnT>
                      <a:noFill/>
                    </a:lnT>
                    <a:lnB w="12700" cap="flat" cmpd="sng" algn="ctr">
                      <a:solidFill>
                        <a:srgbClr val="EAEAEA"/>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 14 </a:t>
                      </a:r>
                      <a:endParaRPr kumimoji="0" lang="en-US" sz="2600" b="0" i="0" u="none" strike="noStrike" cap="none" normalizeH="0" baseline="0" dirty="0">
                        <a:ln>
                          <a:noFill/>
                        </a:ln>
                        <a:solidFill>
                          <a:schemeClr val="tx2"/>
                        </a:solidFill>
                        <a:effectLst/>
                        <a:latin typeface="Calibri"/>
                        <a:cs typeface="Calibri"/>
                      </a:endParaRPr>
                    </a:p>
                  </a:txBody>
                  <a:tcPr marL="81280" marR="81280" marT="45719" marB="45719" horzOverflow="overflow">
                    <a:lnL>
                      <a:noFill/>
                    </a:lnL>
                    <a:lnR>
                      <a:noFill/>
                    </a:lnR>
                    <a:lnT>
                      <a:noFill/>
                    </a:lnT>
                    <a:lnB w="12700" cap="flat" cmpd="sng" algn="ctr">
                      <a:solidFill>
                        <a:srgbClr val="EAEAEA"/>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rgbClr val="FFFF00"/>
                        </a:buClr>
                        <a:buSzTx/>
                        <a:buFontTx/>
                        <a:buNone/>
                        <a:tabLst/>
                      </a:pPr>
                      <a:r>
                        <a:rPr kumimoji="0" lang="en-US" sz="2600" b="0" i="0" u="none" strike="noStrike" cap="none" normalizeH="0" baseline="0" dirty="0">
                          <a:ln>
                            <a:noFill/>
                          </a:ln>
                          <a:solidFill>
                            <a:schemeClr val="tx1"/>
                          </a:solidFill>
                          <a:effectLst/>
                          <a:latin typeface="Calibri"/>
                          <a:cs typeface="Calibri"/>
                        </a:rPr>
                        <a:t>(13)  </a:t>
                      </a:r>
                      <a:r>
                        <a:rPr kumimoji="0" lang="en-US" sz="2600" b="0" i="0" u="none" strike="noStrike" cap="none" normalizeH="0" baseline="0" dirty="0">
                          <a:ln>
                            <a:noFill/>
                          </a:ln>
                          <a:solidFill>
                            <a:schemeClr val="tx2"/>
                          </a:solidFill>
                          <a:effectLst/>
                          <a:latin typeface="Calibri"/>
                          <a:cs typeface="Calibri"/>
                        </a:rPr>
                        <a:t>  </a:t>
                      </a:r>
                      <a:endParaRPr kumimoji="0" lang="en-US" sz="2600" b="0" i="0" u="none" strike="noStrike" cap="none" normalizeH="0" baseline="0" dirty="0">
                        <a:ln>
                          <a:noFill/>
                        </a:ln>
                        <a:solidFill>
                          <a:schemeClr val="tx1"/>
                        </a:solidFill>
                        <a:effectLst/>
                        <a:latin typeface="Calibri"/>
                        <a:cs typeface="Calibri"/>
                      </a:endParaRPr>
                    </a:p>
                  </a:txBody>
                  <a:tcPr marL="81280" marR="81280" marT="45719" marB="45719" horzOverflow="overflow">
                    <a:lnL>
                      <a:noFill/>
                    </a:lnL>
                    <a:lnR cap="flat">
                      <a:noFill/>
                    </a:lnR>
                    <a:lnT>
                      <a:noFill/>
                    </a:lnT>
                    <a:lnB w="12700" cap="flat" cmpd="sng" algn="ctr">
                      <a:solidFill>
                        <a:srgbClr val="EAEAEA"/>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4" name="Rectangle 2"/>
          <p:cNvSpPr txBox="1">
            <a:spLocks noChangeArrowheads="1"/>
          </p:cNvSpPr>
          <p:nvPr/>
        </p:nvSpPr>
        <p:spPr bwMode="auto">
          <a:xfrm>
            <a:off x="783881" y="1238714"/>
            <a:ext cx="8299237"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r>
              <a:rPr lang="en-US" sz="2800" dirty="0">
                <a:solidFill>
                  <a:srgbClr val="7E9632"/>
                </a:solidFill>
                <a:latin typeface="Calibri"/>
                <a:cs typeface="Calibri"/>
              </a:rPr>
              <a:t>Available documentation of </a:t>
            </a:r>
            <a:br>
              <a:rPr lang="en-US" sz="2800" dirty="0">
                <a:solidFill>
                  <a:srgbClr val="7E9632"/>
                </a:solidFill>
                <a:latin typeface="Calibri"/>
                <a:cs typeface="Calibri"/>
              </a:rPr>
            </a:br>
            <a:r>
              <a:rPr lang="en-US" sz="2800" dirty="0">
                <a:solidFill>
                  <a:srgbClr val="7E9632"/>
                </a:solidFill>
                <a:latin typeface="Calibri"/>
                <a:cs typeface="Calibri"/>
              </a:rPr>
              <a:t>HIV-related information (n=482)</a:t>
            </a:r>
          </a:p>
        </p:txBody>
      </p:sp>
    </p:spTree>
    <p:extLst>
      <p:ext uri="{BB962C8B-B14F-4D97-AF65-F5344CB8AC3E}">
        <p14:creationId xmlns:p14="http://schemas.microsoft.com/office/powerpoint/2010/main" val="22740368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Text Box 2"/>
          <p:cNvSpPr txBox="1">
            <a:spLocks noChangeArrowheads="1"/>
          </p:cNvSpPr>
          <p:nvPr/>
        </p:nvSpPr>
        <p:spPr bwMode="auto">
          <a:xfrm>
            <a:off x="4867312" y="412751"/>
            <a:ext cx="2664812" cy="707886"/>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Patients interviewed</a:t>
            </a:r>
          </a:p>
          <a:p>
            <a:pPr algn="ctr" eaLnBrk="1" hangingPunct="1"/>
            <a:r>
              <a:rPr lang="en-US" sz="2000" dirty="0"/>
              <a:t>n=207</a:t>
            </a:r>
          </a:p>
        </p:txBody>
      </p:sp>
      <p:sp>
        <p:nvSpPr>
          <p:cNvPr id="371715" name="Text Box 3"/>
          <p:cNvSpPr txBox="1">
            <a:spLocks noChangeArrowheads="1"/>
          </p:cNvSpPr>
          <p:nvPr/>
        </p:nvSpPr>
        <p:spPr bwMode="auto">
          <a:xfrm>
            <a:off x="3625545" y="1631951"/>
            <a:ext cx="2122922" cy="707886"/>
          </a:xfrm>
          <a:prstGeom prst="rect">
            <a:avLst/>
          </a:prstGeom>
          <a:noFill/>
          <a:ln w="31750">
            <a:solidFill>
              <a:srgbClr val="FF660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Offered HIV test</a:t>
            </a:r>
          </a:p>
          <a:p>
            <a:pPr algn="ctr" eaLnBrk="1" hangingPunct="1"/>
            <a:r>
              <a:rPr lang="en-US" sz="2000" dirty="0"/>
              <a:t>76% (n=158)</a:t>
            </a:r>
          </a:p>
        </p:txBody>
      </p:sp>
      <p:sp>
        <p:nvSpPr>
          <p:cNvPr id="371716" name="Text Box 4"/>
          <p:cNvSpPr txBox="1">
            <a:spLocks noChangeArrowheads="1"/>
          </p:cNvSpPr>
          <p:nvPr/>
        </p:nvSpPr>
        <p:spPr bwMode="auto">
          <a:xfrm>
            <a:off x="6640689" y="1622426"/>
            <a:ext cx="2144889" cy="727075"/>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Not offered test</a:t>
            </a:r>
          </a:p>
          <a:p>
            <a:pPr algn="ctr" eaLnBrk="1" hangingPunct="1"/>
            <a:r>
              <a:rPr lang="en-US" sz="2000" dirty="0"/>
              <a:t>24% (n=49)</a:t>
            </a:r>
          </a:p>
        </p:txBody>
      </p:sp>
      <p:sp>
        <p:nvSpPr>
          <p:cNvPr id="371717" name="Text Box 5"/>
          <p:cNvSpPr txBox="1">
            <a:spLocks noChangeArrowheads="1"/>
          </p:cNvSpPr>
          <p:nvPr/>
        </p:nvSpPr>
        <p:spPr bwMode="auto">
          <a:xfrm>
            <a:off x="2554378" y="2817814"/>
            <a:ext cx="1674457" cy="707886"/>
          </a:xfrm>
          <a:prstGeom prst="rect">
            <a:avLst/>
          </a:prstGeom>
          <a:noFill/>
          <a:ln w="31750">
            <a:solidFill>
              <a:srgbClr val="FF660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Tested</a:t>
            </a:r>
          </a:p>
          <a:p>
            <a:pPr algn="ctr" eaLnBrk="1" hangingPunct="1"/>
            <a:r>
              <a:rPr lang="en-US" sz="2000" dirty="0"/>
              <a:t>99% (n=157)</a:t>
            </a:r>
          </a:p>
        </p:txBody>
      </p:sp>
      <p:sp>
        <p:nvSpPr>
          <p:cNvPr id="371718" name="Text Box 6"/>
          <p:cNvSpPr txBox="1">
            <a:spLocks noChangeArrowheads="1"/>
          </p:cNvSpPr>
          <p:nvPr/>
        </p:nvSpPr>
        <p:spPr bwMode="auto">
          <a:xfrm>
            <a:off x="5133622" y="2844801"/>
            <a:ext cx="1569156" cy="727075"/>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Not tested</a:t>
            </a:r>
          </a:p>
          <a:p>
            <a:pPr algn="ctr" eaLnBrk="1" hangingPunct="1"/>
            <a:r>
              <a:rPr lang="en-US" sz="2000" dirty="0"/>
              <a:t>&lt;1% (n=1)</a:t>
            </a:r>
          </a:p>
        </p:txBody>
      </p:sp>
      <p:sp>
        <p:nvSpPr>
          <p:cNvPr id="371719" name="Text Box 7"/>
          <p:cNvSpPr txBox="1">
            <a:spLocks noChangeArrowheads="1"/>
          </p:cNvSpPr>
          <p:nvPr/>
        </p:nvSpPr>
        <p:spPr bwMode="auto">
          <a:xfrm>
            <a:off x="1449212" y="3979864"/>
            <a:ext cx="1751188" cy="1038225"/>
          </a:xfrm>
          <a:prstGeom prst="rect">
            <a:avLst/>
          </a:prstGeom>
          <a:noFill/>
          <a:ln w="31750">
            <a:solidFill>
              <a:srgbClr val="FF66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Disclosed </a:t>
            </a:r>
          </a:p>
          <a:p>
            <a:pPr algn="ctr" eaLnBrk="1" hangingPunct="1"/>
            <a:r>
              <a:rPr lang="en-US" sz="2000" dirty="0"/>
              <a:t>status*</a:t>
            </a:r>
          </a:p>
          <a:p>
            <a:pPr algn="ctr" eaLnBrk="1" hangingPunct="1"/>
            <a:r>
              <a:rPr lang="en-US" sz="2000" dirty="0"/>
              <a:t>85% (n=134)</a:t>
            </a:r>
          </a:p>
        </p:txBody>
      </p:sp>
      <p:sp>
        <p:nvSpPr>
          <p:cNvPr id="371720" name="Text Box 8"/>
          <p:cNvSpPr txBox="1">
            <a:spLocks noChangeArrowheads="1"/>
          </p:cNvSpPr>
          <p:nvPr/>
        </p:nvSpPr>
        <p:spPr bwMode="auto">
          <a:xfrm>
            <a:off x="3699934" y="3979864"/>
            <a:ext cx="1649589" cy="1031875"/>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Didn’t </a:t>
            </a:r>
          </a:p>
          <a:p>
            <a:pPr algn="ctr" eaLnBrk="1" hangingPunct="1"/>
            <a:r>
              <a:rPr lang="en-US" sz="2000" dirty="0"/>
              <a:t>disclose*</a:t>
            </a:r>
          </a:p>
          <a:p>
            <a:pPr algn="ctr" eaLnBrk="1" hangingPunct="1"/>
            <a:r>
              <a:rPr lang="en-US" sz="2000" dirty="0"/>
              <a:t>7% (n=11)</a:t>
            </a:r>
          </a:p>
        </p:txBody>
      </p:sp>
      <p:sp>
        <p:nvSpPr>
          <p:cNvPr id="371721" name="Text Box 9"/>
          <p:cNvSpPr txBox="1">
            <a:spLocks noChangeArrowheads="1"/>
          </p:cNvSpPr>
          <p:nvPr/>
        </p:nvSpPr>
        <p:spPr bwMode="auto">
          <a:xfrm>
            <a:off x="447323" y="5465764"/>
            <a:ext cx="1533877" cy="1031875"/>
          </a:xfrm>
          <a:prstGeom prst="rect">
            <a:avLst/>
          </a:prstGeom>
          <a:solidFill>
            <a:srgbClr val="FF6600"/>
          </a:solidFill>
          <a:ln w="25400">
            <a:solidFill>
              <a:schemeClr val="tx1"/>
            </a:solidFill>
            <a:miter lim="800000"/>
            <a:headEnd/>
            <a:tailEnd/>
          </a:ln>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solidFill>
                  <a:schemeClr val="bg2"/>
                </a:solidFill>
              </a:rPr>
              <a:t>HIV </a:t>
            </a:r>
          </a:p>
          <a:p>
            <a:pPr algn="ctr" eaLnBrk="1" hangingPunct="1"/>
            <a:r>
              <a:rPr lang="en-US" sz="2000" dirty="0">
                <a:solidFill>
                  <a:schemeClr val="bg2"/>
                </a:solidFill>
              </a:rPr>
              <a:t>positive</a:t>
            </a:r>
          </a:p>
          <a:p>
            <a:pPr algn="ctr" eaLnBrk="1" hangingPunct="1"/>
            <a:r>
              <a:rPr lang="en-US" sz="2000" dirty="0">
                <a:solidFill>
                  <a:schemeClr val="bg2"/>
                </a:solidFill>
              </a:rPr>
              <a:t>49% (n=66)</a:t>
            </a:r>
          </a:p>
        </p:txBody>
      </p:sp>
      <p:sp>
        <p:nvSpPr>
          <p:cNvPr id="371722" name="Text Box 10"/>
          <p:cNvSpPr txBox="1">
            <a:spLocks noChangeArrowheads="1"/>
          </p:cNvSpPr>
          <p:nvPr/>
        </p:nvSpPr>
        <p:spPr bwMode="auto">
          <a:xfrm>
            <a:off x="2514600" y="5473701"/>
            <a:ext cx="1597378" cy="1015663"/>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HIV negative </a:t>
            </a:r>
          </a:p>
          <a:p>
            <a:pPr algn="ctr" eaLnBrk="1" hangingPunct="1"/>
            <a:r>
              <a:rPr lang="en-US" sz="2000" dirty="0"/>
              <a:t>51% (n=68)</a:t>
            </a:r>
          </a:p>
        </p:txBody>
      </p:sp>
      <p:grpSp>
        <p:nvGrpSpPr>
          <p:cNvPr id="2" name="Group 11"/>
          <p:cNvGrpSpPr>
            <a:grpSpLocks/>
          </p:cNvGrpSpPr>
          <p:nvPr/>
        </p:nvGrpSpPr>
        <p:grpSpPr bwMode="auto">
          <a:xfrm>
            <a:off x="4737101" y="1143000"/>
            <a:ext cx="2928055" cy="457200"/>
            <a:chOff x="2921" y="720"/>
            <a:chExt cx="1920" cy="288"/>
          </a:xfrm>
        </p:grpSpPr>
        <p:sp>
          <p:nvSpPr>
            <p:cNvPr id="62493" name="Line 12"/>
            <p:cNvSpPr>
              <a:spLocks noChangeShapeType="1"/>
            </p:cNvSpPr>
            <p:nvPr/>
          </p:nvSpPr>
          <p:spPr bwMode="auto">
            <a:xfrm>
              <a:off x="3896" y="720"/>
              <a:ext cx="0" cy="96"/>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2494" name="Line 13"/>
            <p:cNvSpPr>
              <a:spLocks noChangeShapeType="1"/>
            </p:cNvSpPr>
            <p:nvPr/>
          </p:nvSpPr>
          <p:spPr bwMode="auto">
            <a:xfrm>
              <a:off x="2921" y="815"/>
              <a:ext cx="192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grpSp>
          <p:nvGrpSpPr>
            <p:cNvPr id="62495" name="Group 14"/>
            <p:cNvGrpSpPr>
              <a:grpSpLocks/>
            </p:cNvGrpSpPr>
            <p:nvPr/>
          </p:nvGrpSpPr>
          <p:grpSpPr bwMode="auto">
            <a:xfrm>
              <a:off x="2928" y="815"/>
              <a:ext cx="1906" cy="193"/>
              <a:chOff x="2928" y="815"/>
              <a:chExt cx="1906" cy="193"/>
            </a:xfrm>
          </p:grpSpPr>
          <p:sp>
            <p:nvSpPr>
              <p:cNvPr id="62496" name="Line 15"/>
              <p:cNvSpPr>
                <a:spLocks noChangeShapeType="1"/>
              </p:cNvSpPr>
              <p:nvPr/>
            </p:nvSpPr>
            <p:spPr bwMode="auto">
              <a:xfrm>
                <a:off x="2928" y="816"/>
                <a:ext cx="0" cy="192"/>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2497" name="Line 16"/>
              <p:cNvSpPr>
                <a:spLocks noChangeShapeType="1"/>
              </p:cNvSpPr>
              <p:nvPr/>
            </p:nvSpPr>
            <p:spPr bwMode="auto">
              <a:xfrm>
                <a:off x="4834" y="815"/>
                <a:ext cx="0" cy="192"/>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grpSp>
      <p:grpSp>
        <p:nvGrpSpPr>
          <p:cNvPr id="4" name="Group 17"/>
          <p:cNvGrpSpPr>
            <a:grpSpLocks/>
          </p:cNvGrpSpPr>
          <p:nvPr/>
        </p:nvGrpSpPr>
        <p:grpSpPr bwMode="auto">
          <a:xfrm>
            <a:off x="3402189" y="2360613"/>
            <a:ext cx="2523067" cy="444500"/>
            <a:chOff x="2108" y="1487"/>
            <a:chExt cx="1589" cy="280"/>
          </a:xfrm>
        </p:grpSpPr>
        <p:sp>
          <p:nvSpPr>
            <p:cNvPr id="62489" name="Line 18"/>
            <p:cNvSpPr>
              <a:spLocks noChangeShapeType="1"/>
            </p:cNvSpPr>
            <p:nvPr/>
          </p:nvSpPr>
          <p:spPr bwMode="auto">
            <a:xfrm>
              <a:off x="2108" y="1578"/>
              <a:ext cx="1589"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2490" name="Line 19"/>
            <p:cNvSpPr>
              <a:spLocks noChangeShapeType="1"/>
            </p:cNvSpPr>
            <p:nvPr/>
          </p:nvSpPr>
          <p:spPr bwMode="auto">
            <a:xfrm>
              <a:off x="2115" y="1579"/>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2491" name="Line 20"/>
            <p:cNvSpPr>
              <a:spLocks noChangeShapeType="1"/>
            </p:cNvSpPr>
            <p:nvPr/>
          </p:nvSpPr>
          <p:spPr bwMode="auto">
            <a:xfrm>
              <a:off x="2927" y="1487"/>
              <a:ext cx="0" cy="92"/>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2492" name="Line 21"/>
            <p:cNvSpPr>
              <a:spLocks noChangeShapeType="1"/>
            </p:cNvSpPr>
            <p:nvPr/>
          </p:nvSpPr>
          <p:spPr bwMode="auto">
            <a:xfrm>
              <a:off x="3691" y="1584"/>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grpSp>
        <p:nvGrpSpPr>
          <p:cNvPr id="5" name="Group 22"/>
          <p:cNvGrpSpPr>
            <a:grpSpLocks/>
          </p:cNvGrpSpPr>
          <p:nvPr/>
        </p:nvGrpSpPr>
        <p:grpSpPr bwMode="auto">
          <a:xfrm>
            <a:off x="2298701" y="3557588"/>
            <a:ext cx="2232378" cy="392112"/>
            <a:chOff x="1392" y="2304"/>
            <a:chExt cx="1589" cy="247"/>
          </a:xfrm>
        </p:grpSpPr>
        <p:sp>
          <p:nvSpPr>
            <p:cNvPr id="62485" name="Line 23"/>
            <p:cNvSpPr>
              <a:spLocks noChangeShapeType="1"/>
            </p:cNvSpPr>
            <p:nvPr/>
          </p:nvSpPr>
          <p:spPr bwMode="auto">
            <a:xfrm>
              <a:off x="2176" y="2304"/>
              <a:ext cx="0" cy="81"/>
            </a:xfrm>
            <a:prstGeom prst="line">
              <a:avLst/>
            </a:prstGeom>
            <a:noFill/>
            <a:ln w="222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2486" name="Line 24"/>
            <p:cNvSpPr>
              <a:spLocks noChangeShapeType="1"/>
            </p:cNvSpPr>
            <p:nvPr/>
          </p:nvSpPr>
          <p:spPr bwMode="auto">
            <a:xfrm>
              <a:off x="1392" y="2384"/>
              <a:ext cx="1589"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2487" name="Line 25"/>
            <p:cNvSpPr>
              <a:spLocks noChangeShapeType="1"/>
            </p:cNvSpPr>
            <p:nvPr/>
          </p:nvSpPr>
          <p:spPr bwMode="auto">
            <a:xfrm>
              <a:off x="1392" y="2385"/>
              <a:ext cx="0" cy="161"/>
            </a:xfrm>
            <a:prstGeom prst="line">
              <a:avLst/>
            </a:prstGeom>
            <a:noFill/>
            <a:ln w="222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2488" name="Line 26"/>
            <p:cNvSpPr>
              <a:spLocks noChangeShapeType="1"/>
            </p:cNvSpPr>
            <p:nvPr/>
          </p:nvSpPr>
          <p:spPr bwMode="auto">
            <a:xfrm>
              <a:off x="2975" y="2389"/>
              <a:ext cx="0" cy="162"/>
            </a:xfrm>
            <a:prstGeom prst="line">
              <a:avLst/>
            </a:prstGeom>
            <a:noFill/>
            <a:ln w="222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grpSp>
        <p:nvGrpSpPr>
          <p:cNvPr id="6" name="Group 27"/>
          <p:cNvGrpSpPr>
            <a:grpSpLocks/>
          </p:cNvGrpSpPr>
          <p:nvPr/>
        </p:nvGrpSpPr>
        <p:grpSpPr bwMode="auto">
          <a:xfrm>
            <a:off x="1202267" y="5027613"/>
            <a:ext cx="2055989" cy="436562"/>
            <a:chOff x="708" y="3216"/>
            <a:chExt cx="1391" cy="240"/>
          </a:xfrm>
        </p:grpSpPr>
        <p:sp>
          <p:nvSpPr>
            <p:cNvPr id="62481" name="Line 28"/>
            <p:cNvSpPr>
              <a:spLocks noChangeShapeType="1"/>
            </p:cNvSpPr>
            <p:nvPr/>
          </p:nvSpPr>
          <p:spPr bwMode="auto">
            <a:xfrm>
              <a:off x="1425" y="3216"/>
              <a:ext cx="0" cy="78"/>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2482" name="Line 29"/>
            <p:cNvSpPr>
              <a:spLocks noChangeShapeType="1"/>
            </p:cNvSpPr>
            <p:nvPr/>
          </p:nvSpPr>
          <p:spPr bwMode="auto">
            <a:xfrm>
              <a:off x="708" y="3294"/>
              <a:ext cx="1391"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2483" name="Line 30"/>
            <p:cNvSpPr>
              <a:spLocks noChangeShapeType="1"/>
            </p:cNvSpPr>
            <p:nvPr/>
          </p:nvSpPr>
          <p:spPr bwMode="auto">
            <a:xfrm>
              <a:off x="708" y="3294"/>
              <a:ext cx="0" cy="157"/>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2484" name="Line 31"/>
            <p:cNvSpPr>
              <a:spLocks noChangeShapeType="1"/>
            </p:cNvSpPr>
            <p:nvPr/>
          </p:nvSpPr>
          <p:spPr bwMode="auto">
            <a:xfrm>
              <a:off x="2093" y="3299"/>
              <a:ext cx="0" cy="157"/>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sp>
        <p:nvSpPr>
          <p:cNvPr id="62479" name="Text Box 32"/>
          <p:cNvSpPr txBox="1">
            <a:spLocks noChangeArrowheads="1"/>
          </p:cNvSpPr>
          <p:nvPr/>
        </p:nvSpPr>
        <p:spPr bwMode="auto">
          <a:xfrm>
            <a:off x="384759" y="265114"/>
            <a:ext cx="4146320" cy="17543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eaLnBrk="1" hangingPunct="1"/>
            <a:r>
              <a:rPr lang="en-US" sz="4400" b="0" dirty="0">
                <a:solidFill>
                  <a:schemeClr val="accent1">
                    <a:lumMod val="75000"/>
                  </a:schemeClr>
                </a:solidFill>
                <a:latin typeface="Avenir Book"/>
                <a:cs typeface="Avenir Book"/>
              </a:rPr>
              <a:t>Interviews:</a:t>
            </a:r>
          </a:p>
          <a:p>
            <a:pPr eaLnBrk="1" hangingPunct="1"/>
            <a:r>
              <a:rPr lang="en-US" b="0" dirty="0">
                <a:solidFill>
                  <a:schemeClr val="accent1">
                    <a:lumMod val="75000"/>
                  </a:schemeClr>
                </a:solidFill>
                <a:latin typeface="Avenir Book"/>
                <a:cs typeface="Avenir Book"/>
              </a:rPr>
              <a:t>HIV testing among </a:t>
            </a:r>
          </a:p>
          <a:p>
            <a:pPr eaLnBrk="1" hangingPunct="1"/>
            <a:r>
              <a:rPr lang="en-US" b="0" dirty="0">
                <a:solidFill>
                  <a:schemeClr val="accent1">
                    <a:lumMod val="75000"/>
                  </a:schemeClr>
                </a:solidFill>
                <a:latin typeface="Avenir Book"/>
                <a:cs typeface="Avenir Book"/>
              </a:rPr>
              <a:t>patients with TB</a:t>
            </a:r>
          </a:p>
        </p:txBody>
      </p:sp>
      <p:sp>
        <p:nvSpPr>
          <p:cNvPr id="62480" name="Text Box 33"/>
          <p:cNvSpPr txBox="1">
            <a:spLocks noChangeArrowheads="1"/>
          </p:cNvSpPr>
          <p:nvPr/>
        </p:nvSpPr>
        <p:spPr bwMode="auto">
          <a:xfrm>
            <a:off x="4867312" y="5879068"/>
            <a:ext cx="393005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eaLnBrk="1" hangingPunct="1"/>
            <a:r>
              <a:rPr lang="en-US" sz="1800" dirty="0"/>
              <a:t>* Missing data for 12 patients (8%)</a:t>
            </a:r>
          </a:p>
        </p:txBody>
      </p:sp>
    </p:spTree>
    <p:extLst>
      <p:ext uri="{BB962C8B-B14F-4D97-AF65-F5344CB8AC3E}">
        <p14:creationId xmlns:p14="http://schemas.microsoft.com/office/powerpoint/2010/main" val="21034152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171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17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17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171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71718"/>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7171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71720"/>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71721"/>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717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1714" grpId="0" animBg="1"/>
      <p:bldP spid="371715" grpId="0" animBg="1"/>
      <p:bldP spid="371716" grpId="0" animBg="1"/>
      <p:bldP spid="371717" grpId="0" animBg="1"/>
      <p:bldP spid="371718" grpId="0" animBg="1"/>
      <p:bldP spid="371719" grpId="0" animBg="1"/>
      <p:bldP spid="371720" grpId="0" animBg="1"/>
      <p:bldP spid="371721" grpId="0" animBg="1"/>
      <p:bldP spid="37172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Text Box 2"/>
          <p:cNvSpPr txBox="1">
            <a:spLocks noChangeArrowheads="1"/>
          </p:cNvSpPr>
          <p:nvPr/>
        </p:nvSpPr>
        <p:spPr bwMode="auto">
          <a:xfrm>
            <a:off x="1624579" y="890727"/>
            <a:ext cx="2664812" cy="707886"/>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Patients interviewed</a:t>
            </a:r>
          </a:p>
          <a:p>
            <a:pPr algn="ctr" eaLnBrk="1" hangingPunct="1"/>
            <a:r>
              <a:rPr lang="en-US" sz="2000" dirty="0"/>
              <a:t>n=207</a:t>
            </a:r>
          </a:p>
        </p:txBody>
      </p:sp>
      <p:sp>
        <p:nvSpPr>
          <p:cNvPr id="373763" name="Text Box 3"/>
          <p:cNvSpPr txBox="1">
            <a:spLocks noChangeArrowheads="1"/>
          </p:cNvSpPr>
          <p:nvPr/>
        </p:nvSpPr>
        <p:spPr bwMode="auto">
          <a:xfrm>
            <a:off x="382106" y="2069285"/>
            <a:ext cx="2122922" cy="707886"/>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Offered HIV test</a:t>
            </a:r>
          </a:p>
          <a:p>
            <a:pPr algn="ctr" eaLnBrk="1" hangingPunct="1"/>
            <a:r>
              <a:rPr lang="en-US" sz="2000" dirty="0"/>
              <a:t>76% (n=158)</a:t>
            </a:r>
          </a:p>
        </p:txBody>
      </p:sp>
      <p:sp>
        <p:nvSpPr>
          <p:cNvPr id="373764" name="Text Box 4"/>
          <p:cNvSpPr txBox="1">
            <a:spLocks noChangeArrowheads="1"/>
          </p:cNvSpPr>
          <p:nvPr/>
        </p:nvSpPr>
        <p:spPr bwMode="auto">
          <a:xfrm>
            <a:off x="3397956" y="2100402"/>
            <a:ext cx="2143478" cy="733425"/>
          </a:xfrm>
          <a:prstGeom prst="rect">
            <a:avLst/>
          </a:prstGeom>
          <a:noFill/>
          <a:ln w="31750">
            <a:solidFill>
              <a:srgbClr val="FF66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Not offered test</a:t>
            </a:r>
          </a:p>
          <a:p>
            <a:pPr algn="ctr" eaLnBrk="1" hangingPunct="1"/>
            <a:r>
              <a:rPr lang="en-US" sz="2000" dirty="0"/>
              <a:t>24% (n=49)</a:t>
            </a:r>
          </a:p>
        </p:txBody>
      </p:sp>
      <p:grpSp>
        <p:nvGrpSpPr>
          <p:cNvPr id="2" name="Group 5"/>
          <p:cNvGrpSpPr>
            <a:grpSpLocks/>
          </p:cNvGrpSpPr>
          <p:nvPr/>
        </p:nvGrpSpPr>
        <p:grpSpPr bwMode="auto">
          <a:xfrm>
            <a:off x="1494368" y="1620976"/>
            <a:ext cx="2926644" cy="457200"/>
            <a:chOff x="2921" y="720"/>
            <a:chExt cx="1920" cy="288"/>
          </a:xfrm>
        </p:grpSpPr>
        <p:sp>
          <p:nvSpPr>
            <p:cNvPr id="63509" name="Line 6"/>
            <p:cNvSpPr>
              <a:spLocks noChangeShapeType="1"/>
            </p:cNvSpPr>
            <p:nvPr/>
          </p:nvSpPr>
          <p:spPr bwMode="auto">
            <a:xfrm>
              <a:off x="3896" y="720"/>
              <a:ext cx="0" cy="96"/>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3510" name="Line 7"/>
            <p:cNvSpPr>
              <a:spLocks noChangeShapeType="1"/>
            </p:cNvSpPr>
            <p:nvPr/>
          </p:nvSpPr>
          <p:spPr bwMode="auto">
            <a:xfrm>
              <a:off x="2921" y="815"/>
              <a:ext cx="192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grpSp>
          <p:nvGrpSpPr>
            <p:cNvPr id="63511" name="Group 8"/>
            <p:cNvGrpSpPr>
              <a:grpSpLocks/>
            </p:cNvGrpSpPr>
            <p:nvPr/>
          </p:nvGrpSpPr>
          <p:grpSpPr bwMode="auto">
            <a:xfrm>
              <a:off x="2928" y="815"/>
              <a:ext cx="1906" cy="193"/>
              <a:chOff x="2928" y="815"/>
              <a:chExt cx="1906" cy="193"/>
            </a:xfrm>
          </p:grpSpPr>
          <p:sp>
            <p:nvSpPr>
              <p:cNvPr id="63512" name="Line 9"/>
              <p:cNvSpPr>
                <a:spLocks noChangeShapeType="1"/>
              </p:cNvSpPr>
              <p:nvPr/>
            </p:nvSpPr>
            <p:spPr bwMode="auto">
              <a:xfrm>
                <a:off x="2928" y="816"/>
                <a:ext cx="0" cy="192"/>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3513" name="Line 10"/>
              <p:cNvSpPr>
                <a:spLocks noChangeShapeType="1"/>
              </p:cNvSpPr>
              <p:nvPr/>
            </p:nvSpPr>
            <p:spPr bwMode="auto">
              <a:xfrm>
                <a:off x="4834" y="815"/>
                <a:ext cx="0" cy="192"/>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grpSp>
      <p:grpSp>
        <p:nvGrpSpPr>
          <p:cNvPr id="4" name="Group 11"/>
          <p:cNvGrpSpPr>
            <a:grpSpLocks/>
          </p:cNvGrpSpPr>
          <p:nvPr/>
        </p:nvGrpSpPr>
        <p:grpSpPr bwMode="auto">
          <a:xfrm>
            <a:off x="3124200" y="2838589"/>
            <a:ext cx="2665589" cy="444500"/>
            <a:chOff x="2108" y="1487"/>
            <a:chExt cx="1589" cy="280"/>
          </a:xfrm>
        </p:grpSpPr>
        <p:sp>
          <p:nvSpPr>
            <p:cNvPr id="63505" name="Line 12"/>
            <p:cNvSpPr>
              <a:spLocks noChangeShapeType="1"/>
            </p:cNvSpPr>
            <p:nvPr/>
          </p:nvSpPr>
          <p:spPr bwMode="auto">
            <a:xfrm>
              <a:off x="2108" y="1578"/>
              <a:ext cx="1589"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3506" name="Line 13"/>
            <p:cNvSpPr>
              <a:spLocks noChangeShapeType="1"/>
            </p:cNvSpPr>
            <p:nvPr/>
          </p:nvSpPr>
          <p:spPr bwMode="auto">
            <a:xfrm>
              <a:off x="2115" y="1579"/>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3507" name="Line 14"/>
            <p:cNvSpPr>
              <a:spLocks noChangeShapeType="1"/>
            </p:cNvSpPr>
            <p:nvPr/>
          </p:nvSpPr>
          <p:spPr bwMode="auto">
            <a:xfrm>
              <a:off x="2927" y="1487"/>
              <a:ext cx="0" cy="92"/>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3508" name="Line 15"/>
            <p:cNvSpPr>
              <a:spLocks noChangeShapeType="1"/>
            </p:cNvSpPr>
            <p:nvPr/>
          </p:nvSpPr>
          <p:spPr bwMode="auto">
            <a:xfrm>
              <a:off x="3691" y="1584"/>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sp>
        <p:nvSpPr>
          <p:cNvPr id="373776" name="Text Box 16"/>
          <p:cNvSpPr txBox="1">
            <a:spLocks noChangeArrowheads="1"/>
          </p:cNvSpPr>
          <p:nvPr/>
        </p:nvSpPr>
        <p:spPr bwMode="auto">
          <a:xfrm>
            <a:off x="1972701" y="3295790"/>
            <a:ext cx="2308645" cy="707886"/>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Previously tested</a:t>
            </a:r>
          </a:p>
          <a:p>
            <a:pPr algn="ctr" eaLnBrk="1" hangingPunct="1"/>
            <a:r>
              <a:rPr lang="en-US" sz="2000" dirty="0"/>
              <a:t>18% (n=9)</a:t>
            </a:r>
          </a:p>
        </p:txBody>
      </p:sp>
      <p:sp>
        <p:nvSpPr>
          <p:cNvPr id="373777" name="Text Box 17"/>
          <p:cNvSpPr txBox="1">
            <a:spLocks noChangeArrowheads="1"/>
          </p:cNvSpPr>
          <p:nvPr/>
        </p:nvSpPr>
        <p:spPr bwMode="auto">
          <a:xfrm>
            <a:off x="4636912" y="3295098"/>
            <a:ext cx="2260600" cy="733425"/>
          </a:xfrm>
          <a:prstGeom prst="rect">
            <a:avLst/>
          </a:prstGeom>
          <a:noFill/>
          <a:ln w="31750">
            <a:solidFill>
              <a:srgbClr val="FF6600"/>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Never tested</a:t>
            </a:r>
          </a:p>
          <a:p>
            <a:pPr algn="ctr" eaLnBrk="1" hangingPunct="1"/>
            <a:r>
              <a:rPr lang="en-US" sz="2000" dirty="0"/>
              <a:t>82% (n=40)</a:t>
            </a:r>
          </a:p>
        </p:txBody>
      </p:sp>
      <p:grpSp>
        <p:nvGrpSpPr>
          <p:cNvPr id="5" name="Group 18"/>
          <p:cNvGrpSpPr>
            <a:grpSpLocks/>
          </p:cNvGrpSpPr>
          <p:nvPr/>
        </p:nvGrpSpPr>
        <p:grpSpPr bwMode="auto">
          <a:xfrm>
            <a:off x="4456994" y="4059692"/>
            <a:ext cx="2665589" cy="444500"/>
            <a:chOff x="2108" y="1487"/>
            <a:chExt cx="1589" cy="280"/>
          </a:xfrm>
        </p:grpSpPr>
        <p:sp>
          <p:nvSpPr>
            <p:cNvPr id="63501" name="Line 19"/>
            <p:cNvSpPr>
              <a:spLocks noChangeShapeType="1"/>
            </p:cNvSpPr>
            <p:nvPr/>
          </p:nvSpPr>
          <p:spPr bwMode="auto">
            <a:xfrm>
              <a:off x="2108" y="1578"/>
              <a:ext cx="1589"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3502" name="Line 20"/>
            <p:cNvSpPr>
              <a:spLocks noChangeShapeType="1"/>
            </p:cNvSpPr>
            <p:nvPr/>
          </p:nvSpPr>
          <p:spPr bwMode="auto">
            <a:xfrm>
              <a:off x="2115" y="1579"/>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3503" name="Line 21"/>
            <p:cNvSpPr>
              <a:spLocks noChangeShapeType="1"/>
            </p:cNvSpPr>
            <p:nvPr/>
          </p:nvSpPr>
          <p:spPr bwMode="auto">
            <a:xfrm>
              <a:off x="2927" y="1487"/>
              <a:ext cx="0" cy="92"/>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3504" name="Line 22"/>
            <p:cNvSpPr>
              <a:spLocks noChangeShapeType="1"/>
            </p:cNvSpPr>
            <p:nvPr/>
          </p:nvSpPr>
          <p:spPr bwMode="auto">
            <a:xfrm>
              <a:off x="3691" y="1584"/>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sp>
        <p:nvSpPr>
          <p:cNvPr id="373783" name="Text Box 23"/>
          <p:cNvSpPr txBox="1">
            <a:spLocks noChangeArrowheads="1"/>
          </p:cNvSpPr>
          <p:nvPr/>
        </p:nvSpPr>
        <p:spPr bwMode="auto">
          <a:xfrm>
            <a:off x="3389600" y="4483239"/>
            <a:ext cx="2093867" cy="1015663"/>
          </a:xfrm>
          <a:prstGeom prst="rect">
            <a:avLst/>
          </a:prstGeom>
          <a:solidFill>
            <a:srgbClr val="FF6600"/>
          </a:solidFill>
          <a:ln w="25400">
            <a:solidFill>
              <a:schemeClr val="tx1"/>
            </a:solidFill>
            <a:miter lim="800000"/>
            <a:headEnd/>
            <a:tailEnd/>
          </a:ln>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solidFill>
                  <a:schemeClr val="bg2"/>
                </a:solidFill>
              </a:rPr>
              <a:t>If offered would</a:t>
            </a:r>
          </a:p>
          <a:p>
            <a:pPr algn="ctr" eaLnBrk="1" hangingPunct="1"/>
            <a:r>
              <a:rPr lang="en-US" sz="2000" dirty="0">
                <a:solidFill>
                  <a:schemeClr val="bg2"/>
                </a:solidFill>
              </a:rPr>
              <a:t>get tested</a:t>
            </a:r>
          </a:p>
          <a:p>
            <a:pPr algn="ctr" eaLnBrk="1" hangingPunct="1"/>
            <a:r>
              <a:rPr lang="en-US" sz="2000" dirty="0">
                <a:solidFill>
                  <a:schemeClr val="bg2"/>
                </a:solidFill>
              </a:rPr>
              <a:t>80% (n=32)</a:t>
            </a:r>
          </a:p>
        </p:txBody>
      </p:sp>
      <p:sp>
        <p:nvSpPr>
          <p:cNvPr id="373784" name="Text Box 24"/>
          <p:cNvSpPr txBox="1">
            <a:spLocks noChangeArrowheads="1"/>
          </p:cNvSpPr>
          <p:nvPr/>
        </p:nvSpPr>
        <p:spPr bwMode="auto">
          <a:xfrm>
            <a:off x="5969000" y="4467027"/>
            <a:ext cx="2260600" cy="1031875"/>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2000" dirty="0"/>
              <a:t>If offered would </a:t>
            </a:r>
          </a:p>
          <a:p>
            <a:pPr algn="ctr" eaLnBrk="1" hangingPunct="1"/>
            <a:r>
              <a:rPr lang="en-US" sz="2000" dirty="0"/>
              <a:t>NOT get tested</a:t>
            </a:r>
          </a:p>
          <a:p>
            <a:pPr algn="ctr" eaLnBrk="1" hangingPunct="1"/>
            <a:r>
              <a:rPr lang="en-US" sz="2000" dirty="0"/>
              <a:t>20% (n=8)</a:t>
            </a:r>
          </a:p>
        </p:txBody>
      </p:sp>
      <p:sp>
        <p:nvSpPr>
          <p:cNvPr id="63500" name="Text Box 25"/>
          <p:cNvSpPr txBox="1">
            <a:spLocks noChangeArrowheads="1"/>
          </p:cNvSpPr>
          <p:nvPr/>
        </p:nvSpPr>
        <p:spPr bwMode="auto">
          <a:xfrm>
            <a:off x="5139815" y="314958"/>
            <a:ext cx="3669594"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r" eaLnBrk="1" hangingPunct="1"/>
            <a:r>
              <a:rPr lang="en-US" sz="4400" b="0" dirty="0">
                <a:solidFill>
                  <a:srgbClr val="0B5395"/>
                </a:solidFill>
                <a:latin typeface="Avenir Book"/>
                <a:cs typeface="Avenir Book"/>
              </a:rPr>
              <a:t>Interviews:</a:t>
            </a:r>
          </a:p>
          <a:p>
            <a:pPr algn="r" eaLnBrk="1" hangingPunct="1"/>
            <a:r>
              <a:rPr lang="en-US" b="0" dirty="0">
                <a:solidFill>
                  <a:srgbClr val="0B5395"/>
                </a:solidFill>
                <a:latin typeface="Avenir Book"/>
                <a:cs typeface="Avenir Book"/>
              </a:rPr>
              <a:t>HIV testing among </a:t>
            </a:r>
          </a:p>
          <a:p>
            <a:pPr algn="r" eaLnBrk="1" hangingPunct="1"/>
            <a:r>
              <a:rPr lang="en-US" b="0" dirty="0">
                <a:solidFill>
                  <a:srgbClr val="0B5395"/>
                </a:solidFill>
                <a:latin typeface="Avenir Book"/>
                <a:cs typeface="Avenir Book"/>
              </a:rPr>
              <a:t>patients with TB</a:t>
            </a:r>
          </a:p>
        </p:txBody>
      </p:sp>
    </p:spTree>
    <p:extLst>
      <p:ext uri="{BB962C8B-B14F-4D97-AF65-F5344CB8AC3E}">
        <p14:creationId xmlns:p14="http://schemas.microsoft.com/office/powerpoint/2010/main" val="28510313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7376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376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3764"/>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7377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3777"/>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378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737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762" grpId="0" animBg="1"/>
      <p:bldP spid="373763" grpId="0" animBg="1"/>
      <p:bldP spid="373764" grpId="0" animBg="1"/>
      <p:bldP spid="373776" grpId="0" animBg="1"/>
      <p:bldP spid="373777" grpId="0" animBg="1"/>
      <p:bldP spid="373783" grpId="0" animBg="1"/>
      <p:bldP spid="37378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514" name="Group 2"/>
          <p:cNvGrpSpPr>
            <a:grpSpLocks/>
          </p:cNvGrpSpPr>
          <p:nvPr/>
        </p:nvGrpSpPr>
        <p:grpSpPr bwMode="auto">
          <a:xfrm>
            <a:off x="2283178" y="3016250"/>
            <a:ext cx="1524000" cy="376238"/>
            <a:chOff x="2108" y="1487"/>
            <a:chExt cx="1589" cy="280"/>
          </a:xfrm>
        </p:grpSpPr>
        <p:sp>
          <p:nvSpPr>
            <p:cNvPr id="64561" name="Line 3"/>
            <p:cNvSpPr>
              <a:spLocks noChangeShapeType="1"/>
            </p:cNvSpPr>
            <p:nvPr/>
          </p:nvSpPr>
          <p:spPr bwMode="auto">
            <a:xfrm>
              <a:off x="2108" y="1578"/>
              <a:ext cx="1589"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62" name="Line 4"/>
            <p:cNvSpPr>
              <a:spLocks noChangeShapeType="1"/>
            </p:cNvSpPr>
            <p:nvPr/>
          </p:nvSpPr>
          <p:spPr bwMode="auto">
            <a:xfrm>
              <a:off x="2115" y="1579"/>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4563" name="Line 5"/>
            <p:cNvSpPr>
              <a:spLocks noChangeShapeType="1"/>
            </p:cNvSpPr>
            <p:nvPr/>
          </p:nvSpPr>
          <p:spPr bwMode="auto">
            <a:xfrm>
              <a:off x="2927" y="1487"/>
              <a:ext cx="0" cy="92"/>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64" name="Line 6"/>
            <p:cNvSpPr>
              <a:spLocks noChangeShapeType="1"/>
            </p:cNvSpPr>
            <p:nvPr/>
          </p:nvSpPr>
          <p:spPr bwMode="auto">
            <a:xfrm>
              <a:off x="3691" y="1584"/>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sp>
        <p:nvSpPr>
          <p:cNvPr id="64515" name="Line 7"/>
          <p:cNvSpPr>
            <a:spLocks noChangeShapeType="1"/>
          </p:cNvSpPr>
          <p:nvPr/>
        </p:nvSpPr>
        <p:spPr bwMode="auto">
          <a:xfrm>
            <a:off x="6225822" y="3028951"/>
            <a:ext cx="0" cy="123825"/>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grpSp>
        <p:nvGrpSpPr>
          <p:cNvPr id="64516" name="Group 8"/>
          <p:cNvGrpSpPr>
            <a:grpSpLocks/>
          </p:cNvGrpSpPr>
          <p:nvPr/>
        </p:nvGrpSpPr>
        <p:grpSpPr bwMode="auto">
          <a:xfrm>
            <a:off x="303389" y="1520825"/>
            <a:ext cx="8408811" cy="4695825"/>
            <a:chOff x="191" y="958"/>
            <a:chExt cx="5297" cy="2958"/>
          </a:xfrm>
        </p:grpSpPr>
        <p:sp>
          <p:nvSpPr>
            <p:cNvPr id="64523" name="Text Box 9"/>
            <p:cNvSpPr txBox="1">
              <a:spLocks noChangeArrowheads="1"/>
            </p:cNvSpPr>
            <p:nvPr/>
          </p:nvSpPr>
          <p:spPr bwMode="auto">
            <a:xfrm>
              <a:off x="2307" y="958"/>
              <a:ext cx="1211" cy="342"/>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Patients interviewed</a:t>
              </a:r>
            </a:p>
            <a:p>
              <a:pPr algn="ctr" eaLnBrk="1" hangingPunct="1"/>
              <a:r>
                <a:rPr lang="en-US" sz="1400" b="0" dirty="0"/>
                <a:t>n=207</a:t>
              </a:r>
            </a:p>
          </p:txBody>
        </p:sp>
        <p:sp>
          <p:nvSpPr>
            <p:cNvPr id="64524" name="Text Box 10"/>
            <p:cNvSpPr txBox="1">
              <a:spLocks noChangeArrowheads="1"/>
            </p:cNvSpPr>
            <p:nvPr/>
          </p:nvSpPr>
          <p:spPr bwMode="auto">
            <a:xfrm>
              <a:off x="3366" y="1555"/>
              <a:ext cx="1083" cy="342"/>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Not offered test</a:t>
              </a:r>
            </a:p>
            <a:p>
              <a:pPr algn="ctr" eaLnBrk="1" hangingPunct="1"/>
              <a:r>
                <a:rPr lang="en-US" sz="1400" b="0" dirty="0"/>
                <a:t>24% (n=49)</a:t>
              </a:r>
            </a:p>
          </p:txBody>
        </p:sp>
        <p:grpSp>
          <p:nvGrpSpPr>
            <p:cNvPr id="64525" name="Group 11"/>
            <p:cNvGrpSpPr>
              <a:grpSpLocks/>
            </p:cNvGrpSpPr>
            <p:nvPr/>
          </p:nvGrpSpPr>
          <p:grpSpPr bwMode="auto">
            <a:xfrm>
              <a:off x="1965" y="1296"/>
              <a:ext cx="1923" cy="254"/>
              <a:chOff x="2921" y="720"/>
              <a:chExt cx="1920" cy="288"/>
            </a:xfrm>
          </p:grpSpPr>
          <p:sp>
            <p:nvSpPr>
              <p:cNvPr id="64556" name="Line 12"/>
              <p:cNvSpPr>
                <a:spLocks noChangeShapeType="1"/>
              </p:cNvSpPr>
              <p:nvPr/>
            </p:nvSpPr>
            <p:spPr bwMode="auto">
              <a:xfrm>
                <a:off x="3896" y="720"/>
                <a:ext cx="0" cy="96"/>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57" name="Line 13"/>
              <p:cNvSpPr>
                <a:spLocks noChangeShapeType="1"/>
              </p:cNvSpPr>
              <p:nvPr/>
            </p:nvSpPr>
            <p:spPr bwMode="auto">
              <a:xfrm>
                <a:off x="2921" y="815"/>
                <a:ext cx="1920"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grpSp>
            <p:nvGrpSpPr>
              <p:cNvPr id="64558" name="Group 14"/>
              <p:cNvGrpSpPr>
                <a:grpSpLocks/>
              </p:cNvGrpSpPr>
              <p:nvPr/>
            </p:nvGrpSpPr>
            <p:grpSpPr bwMode="auto">
              <a:xfrm>
                <a:off x="2928" y="815"/>
                <a:ext cx="1906" cy="193"/>
                <a:chOff x="2928" y="815"/>
                <a:chExt cx="1906" cy="193"/>
              </a:xfrm>
            </p:grpSpPr>
            <p:sp>
              <p:nvSpPr>
                <p:cNvPr id="64559" name="Line 15"/>
                <p:cNvSpPr>
                  <a:spLocks noChangeShapeType="1"/>
                </p:cNvSpPr>
                <p:nvPr/>
              </p:nvSpPr>
              <p:spPr bwMode="auto">
                <a:xfrm>
                  <a:off x="2928" y="816"/>
                  <a:ext cx="0" cy="192"/>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4560" name="Line 16"/>
                <p:cNvSpPr>
                  <a:spLocks noChangeShapeType="1"/>
                </p:cNvSpPr>
                <p:nvPr/>
              </p:nvSpPr>
              <p:spPr bwMode="auto">
                <a:xfrm>
                  <a:off x="4834" y="815"/>
                  <a:ext cx="0" cy="192"/>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grpSp>
        <p:sp>
          <p:nvSpPr>
            <p:cNvPr id="64526" name="Text Box 17"/>
            <p:cNvSpPr txBox="1">
              <a:spLocks noChangeArrowheads="1"/>
            </p:cNvSpPr>
            <p:nvPr/>
          </p:nvSpPr>
          <p:spPr bwMode="auto">
            <a:xfrm>
              <a:off x="1437" y="1552"/>
              <a:ext cx="973" cy="330"/>
            </a:xfrm>
            <a:prstGeom prst="rect">
              <a:avLst/>
            </a:prstGeom>
            <a:noFill/>
            <a:ln w="317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Offered HIV test</a:t>
              </a:r>
            </a:p>
            <a:p>
              <a:pPr algn="ctr" eaLnBrk="1" hangingPunct="1"/>
              <a:r>
                <a:rPr lang="en-US" sz="1400" b="0" dirty="0"/>
                <a:t>76% (n=158)</a:t>
              </a:r>
            </a:p>
          </p:txBody>
        </p:sp>
        <p:sp>
          <p:nvSpPr>
            <p:cNvPr id="64527" name="Text Box 18"/>
            <p:cNvSpPr txBox="1">
              <a:spLocks noChangeArrowheads="1"/>
            </p:cNvSpPr>
            <p:nvPr/>
          </p:nvSpPr>
          <p:spPr bwMode="auto">
            <a:xfrm>
              <a:off x="1070" y="2149"/>
              <a:ext cx="767" cy="330"/>
            </a:xfrm>
            <a:prstGeom prst="rect">
              <a:avLst/>
            </a:prstGeom>
            <a:noFill/>
            <a:ln w="31750">
              <a:solidFill>
                <a:srgbClr val="FF660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Tested</a:t>
              </a:r>
            </a:p>
            <a:p>
              <a:pPr algn="ctr" eaLnBrk="1" hangingPunct="1"/>
              <a:r>
                <a:rPr lang="en-US" sz="1400" b="0" dirty="0"/>
                <a:t>99% (n=157)</a:t>
              </a:r>
            </a:p>
          </p:txBody>
        </p:sp>
        <p:sp>
          <p:nvSpPr>
            <p:cNvPr id="64528" name="Text Box 19"/>
            <p:cNvSpPr txBox="1">
              <a:spLocks noChangeArrowheads="1"/>
            </p:cNvSpPr>
            <p:nvPr/>
          </p:nvSpPr>
          <p:spPr bwMode="auto">
            <a:xfrm>
              <a:off x="1976" y="2158"/>
              <a:ext cx="791" cy="342"/>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Not tested</a:t>
              </a:r>
            </a:p>
            <a:p>
              <a:pPr algn="ctr" eaLnBrk="1" hangingPunct="1"/>
              <a:r>
                <a:rPr lang="en-US" sz="1400" b="0" dirty="0"/>
                <a:t>&lt;1% (n=1)</a:t>
              </a:r>
            </a:p>
          </p:txBody>
        </p:sp>
        <p:sp>
          <p:nvSpPr>
            <p:cNvPr id="64529" name="Text Box 20"/>
            <p:cNvSpPr txBox="1">
              <a:spLocks noChangeArrowheads="1"/>
            </p:cNvSpPr>
            <p:nvPr/>
          </p:nvSpPr>
          <p:spPr bwMode="auto">
            <a:xfrm>
              <a:off x="628" y="2721"/>
              <a:ext cx="844" cy="480"/>
            </a:xfrm>
            <a:prstGeom prst="rect">
              <a:avLst/>
            </a:prstGeom>
            <a:noFill/>
            <a:ln w="317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Disclosed </a:t>
              </a:r>
            </a:p>
            <a:p>
              <a:pPr algn="ctr" eaLnBrk="1" hangingPunct="1"/>
              <a:r>
                <a:rPr lang="en-US" sz="1400" dirty="0"/>
                <a:t>status</a:t>
              </a:r>
            </a:p>
            <a:p>
              <a:pPr algn="ctr" eaLnBrk="1" hangingPunct="1"/>
              <a:r>
                <a:rPr lang="en-US" sz="1400" b="0" dirty="0"/>
                <a:t>85% (n=134)</a:t>
              </a:r>
            </a:p>
          </p:txBody>
        </p:sp>
        <p:sp>
          <p:nvSpPr>
            <p:cNvPr id="64530" name="Text Box 21"/>
            <p:cNvSpPr txBox="1">
              <a:spLocks noChangeArrowheads="1"/>
            </p:cNvSpPr>
            <p:nvPr/>
          </p:nvSpPr>
          <p:spPr bwMode="auto">
            <a:xfrm>
              <a:off x="1563" y="2721"/>
              <a:ext cx="833" cy="476"/>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Didn’t </a:t>
              </a:r>
            </a:p>
            <a:p>
              <a:pPr algn="ctr" eaLnBrk="1" hangingPunct="1"/>
              <a:r>
                <a:rPr lang="en-US" sz="1400" dirty="0"/>
                <a:t>disclose</a:t>
              </a:r>
            </a:p>
            <a:p>
              <a:pPr algn="ctr" eaLnBrk="1" hangingPunct="1"/>
              <a:r>
                <a:rPr lang="en-US" sz="1400" b="0" dirty="0"/>
                <a:t>7% (n=11)</a:t>
              </a:r>
            </a:p>
          </p:txBody>
        </p:sp>
        <p:sp>
          <p:nvSpPr>
            <p:cNvPr id="64531" name="Text Box 22"/>
            <p:cNvSpPr txBox="1">
              <a:spLocks noChangeArrowheads="1"/>
            </p:cNvSpPr>
            <p:nvPr/>
          </p:nvSpPr>
          <p:spPr bwMode="auto">
            <a:xfrm>
              <a:off x="191" y="3436"/>
              <a:ext cx="774" cy="476"/>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HIV</a:t>
              </a:r>
            </a:p>
            <a:p>
              <a:pPr algn="ctr" eaLnBrk="1" hangingPunct="1"/>
              <a:r>
                <a:rPr lang="en-US" sz="1400" dirty="0"/>
                <a:t>positive</a:t>
              </a:r>
            </a:p>
            <a:p>
              <a:pPr algn="ctr" eaLnBrk="1" hangingPunct="1"/>
              <a:r>
                <a:rPr lang="en-US" sz="1400" b="0" dirty="0"/>
                <a:t>49% (n=66)</a:t>
              </a:r>
            </a:p>
          </p:txBody>
        </p:sp>
        <p:sp>
          <p:nvSpPr>
            <p:cNvPr id="64532" name="Text Box 23"/>
            <p:cNvSpPr txBox="1">
              <a:spLocks noChangeArrowheads="1"/>
            </p:cNvSpPr>
            <p:nvPr/>
          </p:nvSpPr>
          <p:spPr bwMode="auto">
            <a:xfrm>
              <a:off x="1049" y="3440"/>
              <a:ext cx="806" cy="476"/>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HIV </a:t>
              </a:r>
            </a:p>
            <a:p>
              <a:pPr algn="ctr" eaLnBrk="1" hangingPunct="1"/>
              <a:r>
                <a:rPr lang="en-US" sz="1400" dirty="0"/>
                <a:t>negative</a:t>
              </a:r>
            </a:p>
            <a:p>
              <a:pPr algn="ctr" eaLnBrk="1" hangingPunct="1"/>
              <a:r>
                <a:rPr lang="en-US" sz="1400" b="0" dirty="0"/>
                <a:t>51% (n=68)</a:t>
              </a:r>
            </a:p>
          </p:txBody>
        </p:sp>
        <p:grpSp>
          <p:nvGrpSpPr>
            <p:cNvPr id="64533" name="Group 24"/>
            <p:cNvGrpSpPr>
              <a:grpSpLocks/>
            </p:cNvGrpSpPr>
            <p:nvPr/>
          </p:nvGrpSpPr>
          <p:grpSpPr bwMode="auto">
            <a:xfrm>
              <a:off x="1006" y="2503"/>
              <a:ext cx="960" cy="209"/>
              <a:chOff x="1392" y="2304"/>
              <a:chExt cx="1589" cy="247"/>
            </a:xfrm>
          </p:grpSpPr>
          <p:sp>
            <p:nvSpPr>
              <p:cNvPr id="64552" name="Line 25"/>
              <p:cNvSpPr>
                <a:spLocks noChangeShapeType="1"/>
              </p:cNvSpPr>
              <p:nvPr/>
            </p:nvSpPr>
            <p:spPr bwMode="auto">
              <a:xfrm>
                <a:off x="2176" y="2304"/>
                <a:ext cx="0" cy="81"/>
              </a:xfrm>
              <a:prstGeom prst="line">
                <a:avLst/>
              </a:prstGeom>
              <a:noFill/>
              <a:ln w="222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53" name="Line 26"/>
              <p:cNvSpPr>
                <a:spLocks noChangeShapeType="1"/>
              </p:cNvSpPr>
              <p:nvPr/>
            </p:nvSpPr>
            <p:spPr bwMode="auto">
              <a:xfrm>
                <a:off x="1392" y="2384"/>
                <a:ext cx="1589"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54" name="Line 27"/>
              <p:cNvSpPr>
                <a:spLocks noChangeShapeType="1"/>
              </p:cNvSpPr>
              <p:nvPr/>
            </p:nvSpPr>
            <p:spPr bwMode="auto">
              <a:xfrm>
                <a:off x="1392" y="2385"/>
                <a:ext cx="0" cy="161"/>
              </a:xfrm>
              <a:prstGeom prst="line">
                <a:avLst/>
              </a:prstGeom>
              <a:noFill/>
              <a:ln w="222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4555" name="Line 28"/>
              <p:cNvSpPr>
                <a:spLocks noChangeShapeType="1"/>
              </p:cNvSpPr>
              <p:nvPr/>
            </p:nvSpPr>
            <p:spPr bwMode="auto">
              <a:xfrm>
                <a:off x="2975" y="2389"/>
                <a:ext cx="0" cy="162"/>
              </a:xfrm>
              <a:prstGeom prst="line">
                <a:avLst/>
              </a:prstGeom>
              <a:noFill/>
              <a:ln w="22225">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grpSp>
          <p:nvGrpSpPr>
            <p:cNvPr id="64534" name="Group 29"/>
            <p:cNvGrpSpPr>
              <a:grpSpLocks/>
            </p:cNvGrpSpPr>
            <p:nvPr/>
          </p:nvGrpSpPr>
          <p:grpSpPr bwMode="auto">
            <a:xfrm>
              <a:off x="504" y="3202"/>
              <a:ext cx="1038" cy="233"/>
              <a:chOff x="708" y="3216"/>
              <a:chExt cx="1391" cy="240"/>
            </a:xfrm>
          </p:grpSpPr>
          <p:sp>
            <p:nvSpPr>
              <p:cNvPr id="64548" name="Line 30"/>
              <p:cNvSpPr>
                <a:spLocks noChangeShapeType="1"/>
              </p:cNvSpPr>
              <p:nvPr/>
            </p:nvSpPr>
            <p:spPr bwMode="auto">
              <a:xfrm>
                <a:off x="1425" y="3216"/>
                <a:ext cx="0" cy="78"/>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49" name="Line 31"/>
              <p:cNvSpPr>
                <a:spLocks noChangeShapeType="1"/>
              </p:cNvSpPr>
              <p:nvPr/>
            </p:nvSpPr>
            <p:spPr bwMode="auto">
              <a:xfrm>
                <a:off x="708" y="3294"/>
                <a:ext cx="1391"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50" name="Line 32"/>
              <p:cNvSpPr>
                <a:spLocks noChangeShapeType="1"/>
              </p:cNvSpPr>
              <p:nvPr/>
            </p:nvSpPr>
            <p:spPr bwMode="auto">
              <a:xfrm>
                <a:off x="708" y="3294"/>
                <a:ext cx="0" cy="157"/>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4551" name="Line 33"/>
              <p:cNvSpPr>
                <a:spLocks noChangeShapeType="1"/>
              </p:cNvSpPr>
              <p:nvPr/>
            </p:nvSpPr>
            <p:spPr bwMode="auto">
              <a:xfrm>
                <a:off x="2093" y="3299"/>
                <a:ext cx="0" cy="157"/>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grpSp>
          <p:nvGrpSpPr>
            <p:cNvPr id="64535" name="Group 34"/>
            <p:cNvGrpSpPr>
              <a:grpSpLocks/>
            </p:cNvGrpSpPr>
            <p:nvPr/>
          </p:nvGrpSpPr>
          <p:grpSpPr bwMode="auto">
            <a:xfrm>
              <a:off x="4234" y="2505"/>
              <a:ext cx="864" cy="200"/>
              <a:chOff x="2108" y="1487"/>
              <a:chExt cx="1589" cy="280"/>
            </a:xfrm>
          </p:grpSpPr>
          <p:sp>
            <p:nvSpPr>
              <p:cNvPr id="64544" name="Line 35"/>
              <p:cNvSpPr>
                <a:spLocks noChangeShapeType="1"/>
              </p:cNvSpPr>
              <p:nvPr/>
            </p:nvSpPr>
            <p:spPr bwMode="auto">
              <a:xfrm>
                <a:off x="2108" y="1578"/>
                <a:ext cx="1589"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45" name="Line 36"/>
              <p:cNvSpPr>
                <a:spLocks noChangeShapeType="1"/>
              </p:cNvSpPr>
              <p:nvPr/>
            </p:nvSpPr>
            <p:spPr bwMode="auto">
              <a:xfrm>
                <a:off x="2115" y="1579"/>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4546" name="Line 37"/>
              <p:cNvSpPr>
                <a:spLocks noChangeShapeType="1"/>
              </p:cNvSpPr>
              <p:nvPr/>
            </p:nvSpPr>
            <p:spPr bwMode="auto">
              <a:xfrm>
                <a:off x="2927" y="1487"/>
                <a:ext cx="0" cy="92"/>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47" name="Line 38"/>
              <p:cNvSpPr>
                <a:spLocks noChangeShapeType="1"/>
              </p:cNvSpPr>
              <p:nvPr/>
            </p:nvSpPr>
            <p:spPr bwMode="auto">
              <a:xfrm>
                <a:off x="3691" y="1584"/>
                <a:ext cx="0" cy="183"/>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sp>
          <p:nvSpPr>
            <p:cNvPr id="64536" name="Text Box 39"/>
            <p:cNvSpPr txBox="1">
              <a:spLocks noChangeArrowheads="1"/>
            </p:cNvSpPr>
            <p:nvPr/>
          </p:nvSpPr>
          <p:spPr bwMode="auto">
            <a:xfrm>
              <a:off x="2925" y="2168"/>
              <a:ext cx="1053" cy="330"/>
            </a:xfrm>
            <a:prstGeom prst="rect">
              <a:avLst/>
            </a:prstGeom>
            <a:noFill/>
            <a:ln w="31750">
              <a:solidFill>
                <a:srgbClr val="FF660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Previously tested</a:t>
              </a:r>
            </a:p>
            <a:p>
              <a:pPr algn="ctr" eaLnBrk="1" hangingPunct="1"/>
              <a:r>
                <a:rPr lang="en-US" sz="1400" b="0" dirty="0"/>
                <a:t>18% (n=9)</a:t>
              </a:r>
            </a:p>
          </p:txBody>
        </p:sp>
        <p:sp>
          <p:nvSpPr>
            <p:cNvPr id="64537" name="Text Box 40"/>
            <p:cNvSpPr txBox="1">
              <a:spLocks noChangeArrowheads="1"/>
            </p:cNvSpPr>
            <p:nvPr/>
          </p:nvSpPr>
          <p:spPr bwMode="auto">
            <a:xfrm>
              <a:off x="4095" y="2170"/>
              <a:ext cx="1147" cy="330"/>
            </a:xfrm>
            <a:prstGeom prst="rect">
              <a:avLst/>
            </a:prstGeom>
            <a:noFill/>
            <a:ln w="3175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Never tested</a:t>
              </a:r>
            </a:p>
            <a:p>
              <a:pPr algn="ctr" eaLnBrk="1" hangingPunct="1"/>
              <a:r>
                <a:rPr lang="en-US" sz="1400" b="0" dirty="0"/>
                <a:t>82% (n=40)</a:t>
              </a:r>
            </a:p>
          </p:txBody>
        </p:sp>
        <p:sp>
          <p:nvSpPr>
            <p:cNvPr id="64538" name="Text Box 41"/>
            <p:cNvSpPr txBox="1">
              <a:spLocks noChangeArrowheads="1"/>
            </p:cNvSpPr>
            <p:nvPr/>
          </p:nvSpPr>
          <p:spPr bwMode="auto">
            <a:xfrm>
              <a:off x="3861" y="2715"/>
              <a:ext cx="716" cy="614"/>
            </a:xfrm>
            <a:prstGeom prst="rect">
              <a:avLst/>
            </a:prstGeom>
            <a:noFill/>
            <a:ln w="31750">
              <a:solidFill>
                <a:srgbClr val="FF6600"/>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If offered </a:t>
              </a:r>
            </a:p>
            <a:p>
              <a:pPr algn="ctr" eaLnBrk="1" hangingPunct="1"/>
              <a:r>
                <a:rPr lang="en-US" sz="1400" dirty="0"/>
                <a:t>would</a:t>
              </a:r>
            </a:p>
            <a:p>
              <a:pPr algn="ctr" eaLnBrk="1" hangingPunct="1"/>
              <a:r>
                <a:rPr lang="en-US" sz="1400" dirty="0"/>
                <a:t>get tested</a:t>
              </a:r>
            </a:p>
            <a:p>
              <a:pPr algn="ctr" eaLnBrk="1" hangingPunct="1"/>
              <a:r>
                <a:rPr lang="en-US" sz="1400" b="0" dirty="0"/>
                <a:t>80% (n=32)</a:t>
              </a:r>
            </a:p>
          </p:txBody>
        </p:sp>
        <p:sp>
          <p:nvSpPr>
            <p:cNvPr id="64539" name="Text Box 42"/>
            <p:cNvSpPr txBox="1">
              <a:spLocks noChangeArrowheads="1"/>
            </p:cNvSpPr>
            <p:nvPr/>
          </p:nvSpPr>
          <p:spPr bwMode="auto">
            <a:xfrm>
              <a:off x="4742" y="2709"/>
              <a:ext cx="746" cy="610"/>
            </a:xfrm>
            <a:prstGeom prst="rect">
              <a:avLst/>
            </a:prstGeom>
            <a:noFill/>
            <a:ln w="25400">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400" dirty="0"/>
                <a:t>If offered </a:t>
              </a:r>
            </a:p>
            <a:p>
              <a:pPr algn="ctr" eaLnBrk="1" hangingPunct="1"/>
              <a:r>
                <a:rPr lang="en-US" sz="1400" dirty="0"/>
                <a:t>would NOT </a:t>
              </a:r>
            </a:p>
            <a:p>
              <a:pPr algn="ctr" eaLnBrk="1" hangingPunct="1"/>
              <a:r>
                <a:rPr lang="en-US" sz="1400" dirty="0"/>
                <a:t>get tested</a:t>
              </a:r>
            </a:p>
            <a:p>
              <a:pPr algn="ctr" eaLnBrk="1" hangingPunct="1"/>
              <a:r>
                <a:rPr lang="en-US" sz="1400" b="0" dirty="0"/>
                <a:t>18% (n=8)</a:t>
              </a:r>
            </a:p>
          </p:txBody>
        </p:sp>
        <p:grpSp>
          <p:nvGrpSpPr>
            <p:cNvPr id="64540" name="Group 43"/>
            <p:cNvGrpSpPr>
              <a:grpSpLocks/>
            </p:cNvGrpSpPr>
            <p:nvPr/>
          </p:nvGrpSpPr>
          <p:grpSpPr bwMode="auto">
            <a:xfrm>
              <a:off x="3465" y="1977"/>
              <a:ext cx="1105" cy="161"/>
              <a:chOff x="3501" y="1977"/>
              <a:chExt cx="1105" cy="161"/>
            </a:xfrm>
          </p:grpSpPr>
          <p:sp>
            <p:nvSpPr>
              <p:cNvPr id="64541" name="Line 44"/>
              <p:cNvSpPr>
                <a:spLocks noChangeShapeType="1"/>
              </p:cNvSpPr>
              <p:nvPr/>
            </p:nvSpPr>
            <p:spPr bwMode="auto">
              <a:xfrm>
                <a:off x="3501" y="1977"/>
                <a:ext cx="1105" cy="0"/>
              </a:xfrm>
              <a:prstGeom prst="line">
                <a:avLst/>
              </a:prstGeom>
              <a:noFill/>
              <a:ln w="25400">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
            <p:nvSpPr>
              <p:cNvPr id="64542" name="Line 45"/>
              <p:cNvSpPr>
                <a:spLocks noChangeShapeType="1"/>
              </p:cNvSpPr>
              <p:nvPr/>
            </p:nvSpPr>
            <p:spPr bwMode="auto">
              <a:xfrm>
                <a:off x="3507" y="1979"/>
                <a:ext cx="0" cy="155"/>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64543" name="Line 46"/>
              <p:cNvSpPr>
                <a:spLocks noChangeShapeType="1"/>
              </p:cNvSpPr>
              <p:nvPr/>
            </p:nvSpPr>
            <p:spPr bwMode="auto">
              <a:xfrm>
                <a:off x="4595" y="1983"/>
                <a:ext cx="0" cy="155"/>
              </a:xfrm>
              <a:prstGeom prst="line">
                <a:avLst/>
              </a:prstGeom>
              <a:noFill/>
              <a:ln w="25400">
                <a:solidFill>
                  <a:schemeClr val="tx1"/>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grpSp>
      </p:grpSp>
      <p:sp>
        <p:nvSpPr>
          <p:cNvPr id="64517" name="Rectangle 47"/>
          <p:cNvSpPr>
            <a:spLocks noGrp="1" noChangeArrowheads="1"/>
          </p:cNvSpPr>
          <p:nvPr>
            <p:ph type="title"/>
          </p:nvPr>
        </p:nvSpPr>
        <p:spPr>
          <a:xfrm>
            <a:off x="457200" y="274319"/>
            <a:ext cx="8229600" cy="1143000"/>
          </a:xfrm>
        </p:spPr>
        <p:txBody>
          <a:bodyPr anchor="ctr"/>
          <a:lstStyle/>
          <a:p>
            <a:pPr>
              <a:lnSpc>
                <a:spcPct val="90000"/>
              </a:lnSpc>
            </a:pPr>
            <a:r>
              <a:rPr lang="en-US" sz="4200" dirty="0"/>
              <a:t>HIV testing among patients with TB</a:t>
            </a:r>
          </a:p>
        </p:txBody>
      </p:sp>
      <p:sp>
        <p:nvSpPr>
          <p:cNvPr id="374832" name="Text Box 48"/>
          <p:cNvSpPr txBox="1">
            <a:spLocks noChangeArrowheads="1"/>
          </p:cNvSpPr>
          <p:nvPr/>
        </p:nvSpPr>
        <p:spPr bwMode="auto">
          <a:xfrm>
            <a:off x="3124200" y="5715000"/>
            <a:ext cx="5867400"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eaLnBrk="1" hangingPunct="1"/>
            <a:r>
              <a:rPr lang="en-US" sz="1800" dirty="0">
                <a:solidFill>
                  <a:srgbClr val="C00000"/>
                </a:solidFill>
              </a:rPr>
              <a:t>We would expect as many as 96% of these patients to have been tested if everyone were </a:t>
            </a:r>
            <a:r>
              <a:rPr lang="en-US" sz="1800" u="sng" dirty="0">
                <a:solidFill>
                  <a:srgbClr val="C00000"/>
                </a:solidFill>
              </a:rPr>
              <a:t>offered</a:t>
            </a:r>
            <a:r>
              <a:rPr lang="en-US" sz="1800" dirty="0">
                <a:solidFill>
                  <a:srgbClr val="C00000"/>
                </a:solidFill>
              </a:rPr>
              <a:t> a test</a:t>
            </a:r>
          </a:p>
        </p:txBody>
      </p:sp>
      <p:sp>
        <p:nvSpPr>
          <p:cNvPr id="374833" name="Rectangle 49"/>
          <p:cNvSpPr>
            <a:spLocks noChangeArrowheads="1"/>
          </p:cNvSpPr>
          <p:nvPr/>
        </p:nvSpPr>
        <p:spPr bwMode="auto">
          <a:xfrm>
            <a:off x="3352801" y="5345668"/>
            <a:ext cx="370271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eaLnBrk="1" hangingPunct="1"/>
            <a:r>
              <a:rPr lang="en-US" sz="1800" b="1" dirty="0">
                <a:solidFill>
                  <a:srgbClr val="C00000"/>
                </a:solidFill>
              </a:rPr>
              <a:t>[(157+9+32)/207] = 96%</a:t>
            </a:r>
          </a:p>
        </p:txBody>
      </p:sp>
      <p:sp>
        <p:nvSpPr>
          <p:cNvPr id="374834" name="Line 50"/>
          <p:cNvSpPr>
            <a:spLocks noChangeShapeType="1"/>
          </p:cNvSpPr>
          <p:nvPr/>
        </p:nvSpPr>
        <p:spPr bwMode="auto">
          <a:xfrm>
            <a:off x="2819400" y="3962400"/>
            <a:ext cx="838200" cy="1295400"/>
          </a:xfrm>
          <a:prstGeom prst="line">
            <a:avLst/>
          </a:prstGeom>
          <a:noFill/>
          <a:ln w="31750">
            <a:solidFill>
              <a:srgbClr val="FF6600"/>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374835" name="Line 51"/>
          <p:cNvSpPr>
            <a:spLocks noChangeShapeType="1"/>
          </p:cNvSpPr>
          <p:nvPr/>
        </p:nvSpPr>
        <p:spPr bwMode="auto">
          <a:xfrm flipH="1">
            <a:off x="4191000" y="3981450"/>
            <a:ext cx="1143000" cy="1276350"/>
          </a:xfrm>
          <a:prstGeom prst="line">
            <a:avLst/>
          </a:prstGeom>
          <a:noFill/>
          <a:ln w="31750">
            <a:solidFill>
              <a:srgbClr val="FF6600"/>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
        <p:nvSpPr>
          <p:cNvPr id="374836" name="Line 52"/>
          <p:cNvSpPr>
            <a:spLocks noChangeShapeType="1"/>
          </p:cNvSpPr>
          <p:nvPr/>
        </p:nvSpPr>
        <p:spPr bwMode="auto">
          <a:xfrm flipH="1">
            <a:off x="4648201" y="4419600"/>
            <a:ext cx="1476022" cy="838200"/>
          </a:xfrm>
          <a:prstGeom prst="line">
            <a:avLst/>
          </a:prstGeom>
          <a:noFill/>
          <a:ln w="31750">
            <a:solidFill>
              <a:srgbClr val="FF6600"/>
            </a:solidFill>
            <a:round/>
            <a:headEnd/>
            <a:tailEnd type="triangle" w="med" len="med"/>
          </a:ln>
          <a:extLst>
            <a:ext uri="{909E8E84-426E-40dd-AFC4-6F175D3DCCD1}">
              <a14:hiddenFill xmlns:a14="http://schemas.microsoft.com/office/drawing/2010/main" xmlns="">
                <a:noFill/>
              </a14:hiddenFill>
            </a:ext>
          </a:extLst>
        </p:spPr>
        <p:txBody>
          <a:bodyPr/>
          <a:lstStyle/>
          <a:p>
            <a:endParaRPr lang="en-US" dirty="0"/>
          </a:p>
        </p:txBody>
      </p:sp>
    </p:spTree>
    <p:extLst>
      <p:ext uri="{BB962C8B-B14F-4D97-AF65-F5344CB8AC3E}">
        <p14:creationId xmlns:p14="http://schemas.microsoft.com/office/powerpoint/2010/main" val="59160736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48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483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748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74833"/>
                                        </p:tgtEl>
                                        <p:attrNameLst>
                                          <p:attrName>style.visibility</p:attrName>
                                        </p:attrNameLst>
                                      </p:cBhvr>
                                      <p:to>
                                        <p:strVal val="visible"/>
                                      </p:to>
                                    </p:set>
                                  </p:childTnLst>
                                </p:cTn>
                              </p:par>
                              <p:par>
                                <p:cTn id="13" presetID="3" presetClass="entr" presetSubtype="10" fill="hold" grpId="0" nodeType="withEffect">
                                  <p:stCondLst>
                                    <p:cond delay="0"/>
                                  </p:stCondLst>
                                  <p:childTnLst>
                                    <p:set>
                                      <p:cBhvr>
                                        <p:cTn id="14" dur="1" fill="hold">
                                          <p:stCondLst>
                                            <p:cond delay="0"/>
                                          </p:stCondLst>
                                        </p:cTn>
                                        <p:tgtEl>
                                          <p:spTgt spid="374832"/>
                                        </p:tgtEl>
                                        <p:attrNameLst>
                                          <p:attrName>style.visibility</p:attrName>
                                        </p:attrNameLst>
                                      </p:cBhvr>
                                      <p:to>
                                        <p:strVal val="visible"/>
                                      </p:to>
                                    </p:set>
                                    <p:animEffect transition="in" filter="blinds(horizontal)">
                                      <p:cBhvr>
                                        <p:cTn id="15" dur="500"/>
                                        <p:tgtEl>
                                          <p:spTgt spid="3748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4832" grpId="0"/>
      <p:bldP spid="374833" grpId="0"/>
      <p:bldP spid="374834" grpId="0" animBg="1"/>
      <p:bldP spid="374835" grpId="0" animBg="1"/>
      <p:bldP spid="37483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a:xfrm>
            <a:off x="457200" y="274320"/>
            <a:ext cx="8229600" cy="1143000"/>
          </a:xfrm>
        </p:spPr>
        <p:txBody>
          <a:bodyPr/>
          <a:lstStyle/>
          <a:p>
            <a:r>
              <a:rPr lang="en-US" dirty="0"/>
              <a:t>Staff interviews</a:t>
            </a:r>
            <a:endParaRPr lang="en-US" baseline="30000" dirty="0"/>
          </a:p>
        </p:txBody>
      </p:sp>
      <p:sp>
        <p:nvSpPr>
          <p:cNvPr id="378883" name="Rectangle 3"/>
          <p:cNvSpPr>
            <a:spLocks noGrp="1" noChangeArrowheads="1"/>
          </p:cNvSpPr>
          <p:nvPr>
            <p:ph type="body" idx="1"/>
          </p:nvPr>
        </p:nvSpPr>
        <p:spPr>
          <a:xfrm>
            <a:off x="304800" y="2211717"/>
            <a:ext cx="8534400" cy="3733800"/>
          </a:xfrm>
        </p:spPr>
        <p:txBody>
          <a:bodyPr/>
          <a:lstStyle/>
          <a:p>
            <a:pPr indent="1588">
              <a:lnSpc>
                <a:spcPct val="90000"/>
              </a:lnSpc>
              <a:spcBef>
                <a:spcPts val="0"/>
              </a:spcBef>
              <a:spcAft>
                <a:spcPts val="1800"/>
              </a:spcAft>
              <a:buFontTx/>
              <a:buNone/>
            </a:pPr>
            <a:r>
              <a:rPr lang="en-US" dirty="0"/>
              <a:t>“What percentage of your patients with TB are offered HIV counseling and testing?”*</a:t>
            </a:r>
          </a:p>
          <a:p>
            <a:pPr lvl="1">
              <a:lnSpc>
                <a:spcPct val="90000"/>
              </a:lnSpc>
              <a:spcBef>
                <a:spcPts val="0"/>
              </a:spcBef>
              <a:spcAft>
                <a:spcPts val="1200"/>
              </a:spcAft>
              <a:buClr>
                <a:schemeClr val="tx2"/>
              </a:buClr>
              <a:buFont typeface="Wingdings" charset="0"/>
              <a:buChar char="§"/>
            </a:pPr>
            <a:r>
              <a:rPr lang="en-US" dirty="0"/>
              <a:t>11 reported offering testing to 100% of patients</a:t>
            </a:r>
            <a:endParaRPr lang="en-US" sz="2800" dirty="0"/>
          </a:p>
          <a:p>
            <a:pPr lvl="1">
              <a:lnSpc>
                <a:spcPct val="90000"/>
              </a:lnSpc>
              <a:spcBef>
                <a:spcPts val="0"/>
              </a:spcBef>
              <a:spcAft>
                <a:spcPts val="1200"/>
              </a:spcAft>
              <a:buClr>
                <a:schemeClr val="tx2"/>
              </a:buClr>
              <a:buFont typeface="Wingdings" charset="0"/>
              <a:buChar char="§"/>
            </a:pPr>
            <a:r>
              <a:rPr lang="en-US" dirty="0"/>
              <a:t>16 reported offering testing to &lt; 100 but &gt; 50% of patients</a:t>
            </a:r>
            <a:endParaRPr lang="en-US" sz="2800" dirty="0"/>
          </a:p>
          <a:p>
            <a:pPr lvl="1">
              <a:lnSpc>
                <a:spcPct val="90000"/>
              </a:lnSpc>
              <a:spcBef>
                <a:spcPts val="0"/>
              </a:spcBef>
              <a:spcAft>
                <a:spcPts val="1200"/>
              </a:spcAft>
              <a:buClr>
                <a:schemeClr val="tx2"/>
              </a:buClr>
              <a:buFont typeface="Wingdings" charset="0"/>
              <a:buChar char="§"/>
            </a:pPr>
            <a:r>
              <a:rPr lang="en-US" dirty="0"/>
              <a:t>7 reported offering testing to ≤ 50% of patients</a:t>
            </a:r>
          </a:p>
        </p:txBody>
      </p:sp>
      <p:sp>
        <p:nvSpPr>
          <p:cNvPr id="378884" name="Text Box 4"/>
          <p:cNvSpPr txBox="1">
            <a:spLocks noChangeArrowheads="1"/>
          </p:cNvSpPr>
          <p:nvPr/>
        </p:nvSpPr>
        <p:spPr bwMode="auto">
          <a:xfrm>
            <a:off x="934155" y="6155323"/>
            <a:ext cx="500700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eaLnBrk="1" hangingPunct="1"/>
            <a:r>
              <a:rPr lang="en-US" sz="1600" dirty="0"/>
              <a:t>* Note:  6 (15%) staff did not answer this question</a:t>
            </a:r>
          </a:p>
        </p:txBody>
      </p:sp>
      <p:sp>
        <p:nvSpPr>
          <p:cNvPr id="5" name="Rectangle 2"/>
          <p:cNvSpPr txBox="1">
            <a:spLocks noChangeArrowheads="1"/>
          </p:cNvSpPr>
          <p:nvPr/>
        </p:nvSpPr>
        <p:spPr bwMode="auto">
          <a:xfrm>
            <a:off x="457200" y="1473911"/>
            <a:ext cx="8229600" cy="66603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r>
              <a:rPr lang="en-US" sz="3200" dirty="0">
                <a:solidFill>
                  <a:srgbClr val="7E9632"/>
                </a:solidFill>
                <a:latin typeface="Calibri"/>
                <a:cs typeface="Calibri"/>
              </a:rPr>
              <a:t>Staff offering HIV testing (n=34)</a:t>
            </a:r>
            <a:endParaRPr lang="en-US" sz="3200" baseline="30000" dirty="0">
              <a:solidFill>
                <a:srgbClr val="7E9632"/>
              </a:solidFill>
              <a:latin typeface="Calibri"/>
              <a:cs typeface="Calibri"/>
            </a:endParaRPr>
          </a:p>
        </p:txBody>
      </p:sp>
    </p:spTree>
    <p:extLst>
      <p:ext uri="{BB962C8B-B14F-4D97-AF65-F5344CB8AC3E}">
        <p14:creationId xmlns:p14="http://schemas.microsoft.com/office/powerpoint/2010/main" val="170809904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788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7888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7888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7888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788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88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Historical roots of OR</a:t>
            </a:r>
          </a:p>
        </p:txBody>
      </p:sp>
      <p:sp>
        <p:nvSpPr>
          <p:cNvPr id="3" name="Content Placeholder 2"/>
          <p:cNvSpPr>
            <a:spLocks noGrp="1"/>
          </p:cNvSpPr>
          <p:nvPr>
            <p:ph idx="1"/>
          </p:nvPr>
        </p:nvSpPr>
        <p:spPr>
          <a:xfrm>
            <a:off x="457200" y="1600200"/>
            <a:ext cx="6346908" cy="4530725"/>
          </a:xfrm>
        </p:spPr>
        <p:txBody>
          <a:bodyPr/>
          <a:lstStyle/>
          <a:p>
            <a:pPr marL="0" indent="0">
              <a:lnSpc>
                <a:spcPct val="90000"/>
              </a:lnSpc>
              <a:buNone/>
            </a:pPr>
            <a:r>
              <a:rPr lang="en-GB" sz="2800" dirty="0">
                <a:solidFill>
                  <a:srgbClr val="404040"/>
                </a:solidFill>
              </a:rPr>
              <a:t>Military</a:t>
            </a:r>
            <a:r>
              <a:rPr lang="fr-BE" sz="2800" dirty="0">
                <a:solidFill>
                  <a:srgbClr val="404040"/>
                </a:solidFill>
              </a:rPr>
              <a:t> &amp; industrial modelling: </a:t>
            </a:r>
          </a:p>
          <a:p>
            <a:pPr>
              <a:lnSpc>
                <a:spcPct val="90000"/>
              </a:lnSpc>
            </a:pPr>
            <a:r>
              <a:rPr lang="en-GB" sz="2800" dirty="0">
                <a:solidFill>
                  <a:srgbClr val="404040"/>
                </a:solidFill>
              </a:rPr>
              <a:t>Defined as “</a:t>
            </a:r>
            <a:r>
              <a:rPr lang="fr-BE" sz="2800" dirty="0">
                <a:solidFill>
                  <a:srgbClr val="404040"/>
                </a:solidFill>
              </a:rPr>
              <a:t>the </a:t>
            </a:r>
            <a:r>
              <a:rPr lang="en-GB" sz="2800" dirty="0">
                <a:solidFill>
                  <a:srgbClr val="404040"/>
                </a:solidFill>
              </a:rPr>
              <a:t>application of (advanced) analytic methods to help make better decisions”</a:t>
            </a:r>
          </a:p>
          <a:p>
            <a:pPr>
              <a:lnSpc>
                <a:spcPct val="90000"/>
              </a:lnSpc>
            </a:pPr>
            <a:r>
              <a:rPr lang="fr-BE" sz="2800" dirty="0">
                <a:solidFill>
                  <a:srgbClr val="404040"/>
                </a:solidFill>
              </a:rPr>
              <a:t>Military sector: </a:t>
            </a:r>
          </a:p>
          <a:p>
            <a:pPr lvl="1">
              <a:lnSpc>
                <a:spcPct val="90000"/>
              </a:lnSpc>
            </a:pPr>
            <a:r>
              <a:rPr lang="fr-BE" dirty="0">
                <a:solidFill>
                  <a:srgbClr val="404040"/>
                </a:solidFill>
              </a:rPr>
              <a:t>Anti-aircraft artillery efficiency </a:t>
            </a:r>
          </a:p>
          <a:p>
            <a:pPr>
              <a:lnSpc>
                <a:spcPct val="90000"/>
              </a:lnSpc>
            </a:pPr>
            <a:r>
              <a:rPr lang="fr-BE" sz="2800" dirty="0">
                <a:solidFill>
                  <a:srgbClr val="404040"/>
                </a:solidFill>
              </a:rPr>
              <a:t>Commercial sector</a:t>
            </a:r>
            <a:r>
              <a:rPr lang="en-GB" sz="2800" dirty="0">
                <a:solidFill>
                  <a:srgbClr val="404040"/>
                </a:solidFill>
              </a:rPr>
              <a:t>: </a:t>
            </a:r>
            <a:endParaRPr lang="fr-BE" sz="2800" dirty="0">
              <a:solidFill>
                <a:srgbClr val="404040"/>
              </a:solidFill>
            </a:endParaRPr>
          </a:p>
          <a:p>
            <a:pPr lvl="1">
              <a:lnSpc>
                <a:spcPct val="90000"/>
              </a:lnSpc>
            </a:pPr>
            <a:r>
              <a:rPr lang="fr-BE" dirty="0">
                <a:solidFill>
                  <a:srgbClr val="404040"/>
                </a:solidFill>
              </a:rPr>
              <a:t>I</a:t>
            </a:r>
            <a:r>
              <a:rPr lang="en-GB" dirty="0" err="1">
                <a:solidFill>
                  <a:srgbClr val="404040"/>
                </a:solidFill>
              </a:rPr>
              <a:t>mprov</a:t>
            </a:r>
            <a:r>
              <a:rPr lang="fr-BE" dirty="0">
                <a:solidFill>
                  <a:srgbClr val="404040"/>
                </a:solidFill>
              </a:rPr>
              <a:t>ed</a:t>
            </a:r>
            <a:r>
              <a:rPr lang="en-GB" dirty="0">
                <a:solidFill>
                  <a:srgbClr val="404040"/>
                </a:solidFill>
              </a:rPr>
              <a:t> scheduling of airline crews</a:t>
            </a:r>
          </a:p>
          <a:p>
            <a:pPr lvl="1">
              <a:lnSpc>
                <a:spcPct val="90000"/>
              </a:lnSpc>
            </a:pPr>
            <a:r>
              <a:rPr lang="en-GB" dirty="0">
                <a:solidFill>
                  <a:srgbClr val="404040"/>
                </a:solidFill>
              </a:rPr>
              <a:t>Better design of waiting lines at Disney</a:t>
            </a:r>
            <a:r>
              <a:rPr lang="fr-BE" dirty="0">
                <a:solidFill>
                  <a:srgbClr val="404040"/>
                </a:solidFill>
              </a:rPr>
              <a:t> </a:t>
            </a:r>
            <a:r>
              <a:rPr lang="en-GB" dirty="0">
                <a:solidFill>
                  <a:srgbClr val="404040"/>
                </a:solidFill>
              </a:rPr>
              <a:t>theme parks</a:t>
            </a:r>
            <a:endParaRPr lang="fr-BE" dirty="0">
              <a:solidFill>
                <a:srgbClr val="404040"/>
              </a:solidFill>
            </a:endParaRPr>
          </a:p>
          <a:p>
            <a:endParaRPr lang="en-US" dirty="0"/>
          </a:p>
        </p:txBody>
      </p:sp>
      <p:pic>
        <p:nvPicPr>
          <p:cNvPr id="4" name="Picture 9" descr="File:90mm M1 AAgun CFB Borden.jpg">
            <a:hlinkClick r:id="rId3"/>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605325" y="1600200"/>
            <a:ext cx="2434636" cy="130058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 name="Picture 8" descr="JetFlyi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6174524" y="3104622"/>
            <a:ext cx="2865437" cy="158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 name="Picture 7" descr="Donald Duck">
            <a:hlinkClick r:id="rId6" tooltip="Donald Duck"/>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7448138" y="4279590"/>
            <a:ext cx="1543050" cy="2149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TextBox 7"/>
          <p:cNvSpPr txBox="1"/>
          <p:nvPr/>
        </p:nvSpPr>
        <p:spPr>
          <a:xfrm>
            <a:off x="778358" y="6199228"/>
            <a:ext cx="4889224" cy="338554"/>
          </a:xfrm>
          <a:prstGeom prst="rect">
            <a:avLst/>
          </a:prstGeom>
          <a:noFill/>
        </p:spPr>
        <p:txBody>
          <a:bodyPr wrap="none" rtlCol="0">
            <a:spAutoFit/>
          </a:bodyPr>
          <a:lstStyle/>
          <a:p>
            <a:pPr lvl="0"/>
            <a:r>
              <a:rPr lang="en-US" sz="1600" dirty="0">
                <a:latin typeface="Calibri" pitchFamily="34" charset="0"/>
                <a:cs typeface="Calibri" pitchFamily="34" charset="0"/>
              </a:rPr>
              <a:t>Zachariah, R. et al., </a:t>
            </a:r>
            <a:r>
              <a:rPr lang="en-US" sz="1600" i="1" dirty="0">
                <a:latin typeface="Calibri" pitchFamily="34" charset="0"/>
                <a:cs typeface="Calibri" pitchFamily="34" charset="0"/>
              </a:rPr>
              <a:t>The Lancet Infectious Diseases,</a:t>
            </a:r>
            <a:r>
              <a:rPr lang="en-US" sz="1600" dirty="0">
                <a:latin typeface="Calibri" pitchFamily="34" charset="0"/>
                <a:cs typeface="Calibri" pitchFamily="34" charset="0"/>
              </a:rPr>
              <a:t> 2009.</a:t>
            </a:r>
          </a:p>
        </p:txBody>
      </p:sp>
    </p:spTree>
    <p:extLst>
      <p:ext uri="{BB962C8B-B14F-4D97-AF65-F5344CB8AC3E}">
        <p14:creationId xmlns:p14="http://schemas.microsoft.com/office/powerpoint/2010/main" val="3505003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2" presetClass="emph" presetSubtype="0" fill="hold" nodeType="afterEffect">
                                  <p:stCondLst>
                                    <p:cond delay="0"/>
                                  </p:stCondLst>
                                  <p:childTnLst>
                                    <p:animRot by="120000">
                                      <p:cBhvr>
                                        <p:cTn id="12" dur="200" fill="hold">
                                          <p:stCondLst>
                                            <p:cond delay="0"/>
                                          </p:stCondLst>
                                        </p:cTn>
                                        <p:tgtEl>
                                          <p:spTgt spid="5"/>
                                        </p:tgtEl>
                                        <p:attrNameLst>
                                          <p:attrName>r</p:attrName>
                                        </p:attrNameLst>
                                      </p:cBhvr>
                                    </p:animRot>
                                    <p:animRot by="-240000">
                                      <p:cBhvr>
                                        <p:cTn id="13" dur="400" fill="hold">
                                          <p:stCondLst>
                                            <p:cond delay="400"/>
                                          </p:stCondLst>
                                        </p:cTn>
                                        <p:tgtEl>
                                          <p:spTgt spid="5"/>
                                        </p:tgtEl>
                                        <p:attrNameLst>
                                          <p:attrName>r</p:attrName>
                                        </p:attrNameLst>
                                      </p:cBhvr>
                                    </p:animRot>
                                    <p:animRot by="240000">
                                      <p:cBhvr>
                                        <p:cTn id="14" dur="400" fill="hold">
                                          <p:stCondLst>
                                            <p:cond delay="800"/>
                                          </p:stCondLst>
                                        </p:cTn>
                                        <p:tgtEl>
                                          <p:spTgt spid="5"/>
                                        </p:tgtEl>
                                        <p:attrNameLst>
                                          <p:attrName>r</p:attrName>
                                        </p:attrNameLst>
                                      </p:cBhvr>
                                    </p:animRot>
                                    <p:animRot by="-240000">
                                      <p:cBhvr>
                                        <p:cTn id="15" dur="400" fill="hold">
                                          <p:stCondLst>
                                            <p:cond delay="1200"/>
                                          </p:stCondLst>
                                        </p:cTn>
                                        <p:tgtEl>
                                          <p:spTgt spid="5"/>
                                        </p:tgtEl>
                                        <p:attrNameLst>
                                          <p:attrName>r</p:attrName>
                                        </p:attrNameLst>
                                      </p:cBhvr>
                                    </p:animRot>
                                    <p:animRot by="120000">
                                      <p:cBhvr>
                                        <p:cTn id="16" dur="400" fill="hold">
                                          <p:stCondLst>
                                            <p:cond delay="160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a:xfrm>
            <a:off x="658462" y="1398953"/>
            <a:ext cx="8180738" cy="665563"/>
          </a:xfrm>
        </p:spPr>
        <p:txBody>
          <a:bodyPr/>
          <a:lstStyle/>
          <a:p>
            <a:r>
              <a:rPr lang="en-US" sz="3200" dirty="0">
                <a:solidFill>
                  <a:srgbClr val="7E9632"/>
                </a:solidFill>
                <a:latin typeface="Calibri"/>
                <a:cs typeface="Calibri"/>
              </a:rPr>
              <a:t>Barriers to offering HIV testing (n=40)*</a:t>
            </a:r>
          </a:p>
        </p:txBody>
      </p:sp>
      <p:graphicFrame>
        <p:nvGraphicFramePr>
          <p:cNvPr id="380972" name="Group 44"/>
          <p:cNvGraphicFramePr>
            <a:graphicFrameLocks noGrp="1"/>
          </p:cNvGraphicFramePr>
          <p:nvPr>
            <p:ph type="tbl" idx="1"/>
            <p:extLst>
              <p:ext uri="{D42A27DB-BD31-4B8C-83A1-F6EECF244321}">
                <p14:modId xmlns:p14="http://schemas.microsoft.com/office/powerpoint/2010/main" val="430324529"/>
              </p:ext>
            </p:extLst>
          </p:nvPr>
        </p:nvGraphicFramePr>
        <p:xfrm>
          <a:off x="658462" y="2105690"/>
          <a:ext cx="7901546" cy="3634155"/>
        </p:xfrm>
        <a:graphic>
          <a:graphicData uri="http://schemas.openxmlformats.org/drawingml/2006/table">
            <a:tbl>
              <a:tblPr/>
              <a:tblGrid>
                <a:gridCol w="5887347">
                  <a:extLst>
                    <a:ext uri="{9D8B030D-6E8A-4147-A177-3AD203B41FA5}">
                      <a16:colId xmlns:a16="http://schemas.microsoft.com/office/drawing/2014/main" val="20000"/>
                    </a:ext>
                  </a:extLst>
                </a:gridCol>
                <a:gridCol w="1007768">
                  <a:extLst>
                    <a:ext uri="{9D8B030D-6E8A-4147-A177-3AD203B41FA5}">
                      <a16:colId xmlns:a16="http://schemas.microsoft.com/office/drawing/2014/main" val="20001"/>
                    </a:ext>
                  </a:extLst>
                </a:gridCol>
                <a:gridCol w="1006431">
                  <a:extLst>
                    <a:ext uri="{9D8B030D-6E8A-4147-A177-3AD203B41FA5}">
                      <a16:colId xmlns:a16="http://schemas.microsoft.com/office/drawing/2014/main" val="20002"/>
                    </a:ext>
                  </a:extLst>
                </a:gridCol>
              </a:tblGrid>
              <a:tr h="486505">
                <a:tc>
                  <a:txBody>
                    <a:bodyPr/>
                    <a:lstStyle/>
                    <a:p>
                      <a:pPr marL="0" marR="0" lvl="0" indent="0" algn="l" defTabSz="914400" rtl="0" eaLnBrk="0" fontAlgn="base" latinLnBrk="0" hangingPunct="0">
                        <a:lnSpc>
                          <a:spcPct val="90000"/>
                        </a:lnSpc>
                        <a:spcBef>
                          <a:spcPct val="20000"/>
                        </a:spcBef>
                        <a:spcAft>
                          <a:spcPct val="0"/>
                        </a:spcAft>
                        <a:buClr>
                          <a:srgbClr val="FFFF00"/>
                        </a:buClr>
                        <a:buSzTx/>
                        <a:buFontTx/>
                        <a:buNone/>
                        <a:tabLst/>
                      </a:pPr>
                      <a:endParaRPr kumimoji="0" lang="en-US" sz="2800" b="0" i="0" u="none" strike="noStrike" cap="none" normalizeH="0" baseline="0" dirty="0">
                        <a:ln>
                          <a:noFill/>
                        </a:ln>
                        <a:solidFill>
                          <a:schemeClr val="tx1"/>
                        </a:solidFill>
                        <a:effectLst/>
                        <a:latin typeface="Calibri"/>
                        <a:ea typeface="ＭＳ Ｐゴシック" charset="0"/>
                        <a:cs typeface="Calibri"/>
                      </a:endParaRPr>
                    </a:p>
                  </a:txBody>
                  <a:tcPr marL="81280" marR="8128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n*</a:t>
                      </a:r>
                    </a:p>
                  </a:txBody>
                  <a:tcPr marL="81280" marR="8128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a:t>
                      </a:r>
                    </a:p>
                  </a:txBody>
                  <a:tcPr marL="81280" marR="81280" horzOverflow="overflow">
                    <a:lnL>
                      <a:noFill/>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86505">
                <a:tc>
                  <a:txBody>
                    <a:bodyPr/>
                    <a:lstStyle/>
                    <a:p>
                      <a:pPr marL="0" marR="0" lvl="0" indent="0" algn="l"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Not enough trained staff</a:t>
                      </a:r>
                    </a:p>
                  </a:txBody>
                  <a:tcPr marL="81280" marR="8128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17</a:t>
                      </a:r>
                    </a:p>
                  </a:txBody>
                  <a:tcPr marL="81280" marR="8128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(43)</a:t>
                      </a:r>
                    </a:p>
                  </a:txBody>
                  <a:tcPr marL="81280" marR="81280" horzOverflow="overflow">
                    <a:lnL>
                      <a:noFill/>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1"/>
                  </a:ext>
                </a:extLst>
              </a:tr>
              <a:tr h="486505">
                <a:tc>
                  <a:txBody>
                    <a:bodyPr/>
                    <a:lstStyle/>
                    <a:p>
                      <a:pPr marL="0" marR="0" lvl="0" indent="0" algn="l"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Not enough space</a:t>
                      </a:r>
                    </a:p>
                  </a:txBody>
                  <a:tcPr marL="81280" marR="8128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13</a:t>
                      </a:r>
                    </a:p>
                  </a:txBody>
                  <a:tcPr marL="81280" marR="8128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(33)</a:t>
                      </a:r>
                    </a:p>
                  </a:txBody>
                  <a:tcPr marL="81280" marR="8128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29658">
                <a:tc>
                  <a:txBody>
                    <a:bodyPr/>
                    <a:lstStyle/>
                    <a:p>
                      <a:pPr marL="0" marR="0" lvl="0" indent="0" algn="l"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Patient’s concern about stigma of test</a:t>
                      </a:r>
                    </a:p>
                  </a:txBody>
                  <a:tcPr marL="81280" marR="8128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10</a:t>
                      </a:r>
                    </a:p>
                  </a:txBody>
                  <a:tcPr marL="81280" marR="8128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(25)</a:t>
                      </a:r>
                    </a:p>
                  </a:txBody>
                  <a:tcPr marL="81280" marR="8128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486505">
                <a:tc>
                  <a:txBody>
                    <a:bodyPr/>
                    <a:lstStyle/>
                    <a:p>
                      <a:pPr marL="0" marR="0" lvl="0" indent="0" algn="l"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Responsibility of VCT clinic</a:t>
                      </a:r>
                    </a:p>
                  </a:txBody>
                  <a:tcPr marL="81280" marR="8128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6</a:t>
                      </a:r>
                    </a:p>
                  </a:txBody>
                  <a:tcPr marL="81280" marR="8128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(15)</a:t>
                      </a:r>
                    </a:p>
                  </a:txBody>
                  <a:tcPr marL="81280" marR="8128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r h="486505">
                <a:tc>
                  <a:txBody>
                    <a:bodyPr/>
                    <a:lstStyle/>
                    <a:p>
                      <a:pPr marL="0" marR="0" lvl="0" indent="0" algn="l"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Not enough supplies</a:t>
                      </a:r>
                    </a:p>
                  </a:txBody>
                  <a:tcPr marL="81280" marR="8128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5</a:t>
                      </a:r>
                    </a:p>
                  </a:txBody>
                  <a:tcPr marL="81280" marR="81280" horzOverflow="overflow">
                    <a:lnL>
                      <a:noFill/>
                    </a:lnL>
                    <a:lnR>
                      <a:noFill/>
                    </a:lnR>
                    <a:lnT>
                      <a:noFill/>
                    </a:lnT>
                    <a:lnB>
                      <a:noFill/>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(13)</a:t>
                      </a:r>
                    </a:p>
                  </a:txBody>
                  <a:tcPr marL="81280" marR="81280"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5"/>
                  </a:ext>
                </a:extLst>
              </a:tr>
              <a:tr h="671972">
                <a:tc>
                  <a:txBody>
                    <a:bodyPr/>
                    <a:lstStyle/>
                    <a:p>
                      <a:pPr marL="0" marR="0" lvl="0" indent="0" algn="l"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Staff uncomfortable offering the test</a:t>
                      </a:r>
                    </a:p>
                  </a:txBody>
                  <a:tcPr marL="81280" marR="8128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4</a:t>
                      </a:r>
                    </a:p>
                  </a:txBody>
                  <a:tcPr marL="81280" marR="8128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90000"/>
                        </a:lnSpc>
                        <a:spcBef>
                          <a:spcPct val="20000"/>
                        </a:spcBef>
                        <a:spcAft>
                          <a:spcPct val="0"/>
                        </a:spcAft>
                        <a:buClr>
                          <a:srgbClr val="FFFF00"/>
                        </a:buClr>
                        <a:buSzTx/>
                        <a:buFontTx/>
                        <a:buNone/>
                        <a:tabLst/>
                      </a:pPr>
                      <a:r>
                        <a:rPr kumimoji="0" lang="en-US" sz="2800" b="0" i="0" u="none" strike="noStrike" cap="none" normalizeH="0" baseline="0" dirty="0">
                          <a:ln>
                            <a:noFill/>
                          </a:ln>
                          <a:solidFill>
                            <a:schemeClr val="tx1"/>
                          </a:solidFill>
                          <a:effectLst/>
                          <a:latin typeface="Calibri"/>
                          <a:ea typeface="ＭＳ Ｐゴシック" charset="0"/>
                          <a:cs typeface="Calibri"/>
                        </a:rPr>
                        <a:t>(10)</a:t>
                      </a:r>
                    </a:p>
                  </a:txBody>
                  <a:tcPr marL="81280" marR="81280" horzOverflow="overflow">
                    <a:lnL>
                      <a:noFill/>
                    </a:lnL>
                    <a:lnR>
                      <a:noFill/>
                    </a:lnR>
                    <a:lnT>
                      <a:noFill/>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67612" name="Text Box 42"/>
          <p:cNvSpPr txBox="1">
            <a:spLocks noChangeArrowheads="1"/>
          </p:cNvSpPr>
          <p:nvPr/>
        </p:nvSpPr>
        <p:spPr bwMode="auto">
          <a:xfrm>
            <a:off x="658462" y="5846802"/>
            <a:ext cx="422513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eaLnBrk="1" hangingPunct="1"/>
            <a:r>
              <a:rPr lang="en-US" sz="1800" dirty="0"/>
              <a:t>* Staff could give multiple responses</a:t>
            </a:r>
          </a:p>
        </p:txBody>
      </p:sp>
      <p:sp>
        <p:nvSpPr>
          <p:cNvPr id="5" name="Rectangle 2"/>
          <p:cNvSpPr txBox="1">
            <a:spLocks noChangeArrowheads="1"/>
          </p:cNvSpPr>
          <p:nvPr/>
        </p:nvSpPr>
        <p:spPr bwMode="auto">
          <a:xfrm>
            <a:off x="457200" y="274320"/>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r>
              <a:rPr lang="en-US" dirty="0"/>
              <a:t>Staff interviews </a:t>
            </a:r>
            <a:r>
              <a:rPr lang="en-US" sz="3200" dirty="0"/>
              <a:t>(2)</a:t>
            </a:r>
          </a:p>
        </p:txBody>
      </p:sp>
    </p:spTree>
    <p:extLst>
      <p:ext uri="{BB962C8B-B14F-4D97-AF65-F5344CB8AC3E}">
        <p14:creationId xmlns:p14="http://schemas.microsoft.com/office/powerpoint/2010/main" val="33160858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dirty="0"/>
              <a:t>Conclusions</a:t>
            </a:r>
          </a:p>
        </p:txBody>
      </p:sp>
      <p:sp>
        <p:nvSpPr>
          <p:cNvPr id="68611" name="Rectangle 3"/>
          <p:cNvSpPr>
            <a:spLocks noGrp="1" noChangeArrowheads="1"/>
          </p:cNvSpPr>
          <p:nvPr>
            <p:ph type="body" idx="1"/>
          </p:nvPr>
        </p:nvSpPr>
        <p:spPr>
          <a:xfrm>
            <a:off x="304800" y="1838325"/>
            <a:ext cx="8458200" cy="3733800"/>
          </a:xfrm>
        </p:spPr>
        <p:txBody>
          <a:bodyPr/>
          <a:lstStyle/>
          <a:p>
            <a:pPr>
              <a:lnSpc>
                <a:spcPct val="90000"/>
              </a:lnSpc>
              <a:spcBef>
                <a:spcPts val="0"/>
              </a:spcBef>
              <a:spcAft>
                <a:spcPts val="1200"/>
              </a:spcAft>
            </a:pPr>
            <a:r>
              <a:rPr lang="en-US" dirty="0"/>
              <a:t>Patients with TB reported accepting HIV testing when it was offered</a:t>
            </a:r>
          </a:p>
          <a:p>
            <a:pPr>
              <a:lnSpc>
                <a:spcPct val="90000"/>
              </a:lnSpc>
              <a:spcBef>
                <a:spcPts val="0"/>
              </a:spcBef>
              <a:spcAft>
                <a:spcPts val="1200"/>
              </a:spcAft>
            </a:pPr>
            <a:r>
              <a:rPr lang="en-US" dirty="0"/>
              <a:t>HIV tests recorded for half of patients and no standard recording of other HIV-related data</a:t>
            </a:r>
          </a:p>
          <a:p>
            <a:pPr>
              <a:lnSpc>
                <a:spcPct val="90000"/>
              </a:lnSpc>
              <a:spcBef>
                <a:spcPts val="0"/>
              </a:spcBef>
              <a:spcAft>
                <a:spcPts val="1200"/>
              </a:spcAft>
            </a:pPr>
            <a:r>
              <a:rPr lang="en-US" dirty="0"/>
              <a:t>Patients with both TB and HIV may not have access to cotrimoxazole preventive therapy </a:t>
            </a:r>
          </a:p>
          <a:p>
            <a:pPr>
              <a:lnSpc>
                <a:spcPct val="80000"/>
              </a:lnSpc>
            </a:pPr>
            <a:endParaRPr lang="en-US" dirty="0">
              <a:latin typeface="Arial" charset="0"/>
            </a:endParaRPr>
          </a:p>
          <a:p>
            <a:pPr>
              <a:lnSpc>
                <a:spcPct val="80000"/>
              </a:lnSpc>
            </a:pPr>
            <a:endParaRPr lang="en-US" sz="2800" dirty="0">
              <a:latin typeface="Arial" charset="0"/>
            </a:endParaRPr>
          </a:p>
        </p:txBody>
      </p:sp>
    </p:spTree>
    <p:extLst>
      <p:ext uri="{BB962C8B-B14F-4D97-AF65-F5344CB8AC3E}">
        <p14:creationId xmlns:p14="http://schemas.microsoft.com/office/powerpoint/2010/main" val="31778745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r>
              <a:rPr lang="en-US" dirty="0"/>
              <a:t>Public health impact</a:t>
            </a:r>
          </a:p>
        </p:txBody>
      </p:sp>
      <p:sp>
        <p:nvSpPr>
          <p:cNvPr id="69635" name="Rectangle 3"/>
          <p:cNvSpPr>
            <a:spLocks noGrp="1" noChangeArrowheads="1"/>
          </p:cNvSpPr>
          <p:nvPr>
            <p:ph type="body" idx="1"/>
          </p:nvPr>
        </p:nvSpPr>
        <p:spPr/>
        <p:txBody>
          <a:bodyPr/>
          <a:lstStyle/>
          <a:p>
            <a:pPr>
              <a:lnSpc>
                <a:spcPct val="90000"/>
              </a:lnSpc>
              <a:spcBef>
                <a:spcPts val="0"/>
              </a:spcBef>
              <a:spcAft>
                <a:spcPts val="1200"/>
              </a:spcAft>
            </a:pPr>
            <a:r>
              <a:rPr lang="en-US" dirty="0"/>
              <a:t>National TB/HIV Working Group activated</a:t>
            </a:r>
          </a:p>
          <a:p>
            <a:pPr>
              <a:lnSpc>
                <a:spcPct val="90000"/>
              </a:lnSpc>
              <a:spcBef>
                <a:spcPts val="0"/>
              </a:spcBef>
              <a:spcAft>
                <a:spcPts val="1200"/>
              </a:spcAft>
            </a:pPr>
            <a:r>
              <a:rPr lang="en-US" dirty="0"/>
              <a:t>Policy revised to provide cotrimoxazole preventive therapy to all patients with TB disease and HIV infection</a:t>
            </a:r>
          </a:p>
          <a:p>
            <a:pPr>
              <a:lnSpc>
                <a:spcPct val="90000"/>
              </a:lnSpc>
              <a:spcBef>
                <a:spcPts val="0"/>
              </a:spcBef>
              <a:spcAft>
                <a:spcPts val="1200"/>
              </a:spcAft>
            </a:pPr>
            <a:r>
              <a:rPr lang="en-US" dirty="0"/>
              <a:t>TB program trainings emphasize recording and reporting of HIV data</a:t>
            </a:r>
          </a:p>
          <a:p>
            <a:pPr>
              <a:lnSpc>
                <a:spcPct val="90000"/>
              </a:lnSpc>
              <a:spcBef>
                <a:spcPts val="0"/>
              </a:spcBef>
              <a:spcAft>
                <a:spcPts val="1200"/>
              </a:spcAft>
              <a:buFontTx/>
              <a:buNone/>
            </a:pPr>
            <a:endParaRPr lang="en-US" dirty="0"/>
          </a:p>
        </p:txBody>
      </p:sp>
    </p:spTree>
    <p:extLst>
      <p:ext uri="{BB962C8B-B14F-4D97-AF65-F5344CB8AC3E}">
        <p14:creationId xmlns:p14="http://schemas.microsoft.com/office/powerpoint/2010/main" val="90424527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solidFill>
            <a:srgbClr val="F1CD29">
              <a:alpha val="76000"/>
            </a:srgbClr>
          </a:solidFill>
        </p:spPr>
        <p:txBody>
          <a:bodyPr anchor="ctr"/>
          <a:lstStyle/>
          <a:p>
            <a:r>
              <a:rPr lang="en-US" dirty="0"/>
              <a:t>III. Example from </a:t>
            </a:r>
            <a:r>
              <a:rPr lang="en-US" dirty="0">
                <a:solidFill>
                  <a:srgbClr val="7E9632"/>
                </a:solidFill>
              </a:rPr>
              <a:t>Cambodia  </a:t>
            </a:r>
          </a:p>
        </p:txBody>
      </p:sp>
      <p:sp>
        <p:nvSpPr>
          <p:cNvPr id="40963" name="Rectangle 3"/>
          <p:cNvSpPr>
            <a:spLocks noGrp="1" noChangeArrowheads="1"/>
          </p:cNvSpPr>
          <p:nvPr>
            <p:ph sz="half" idx="1"/>
          </p:nvPr>
        </p:nvSpPr>
        <p:spPr>
          <a:xfrm>
            <a:off x="457199" y="1772679"/>
            <a:ext cx="5829545" cy="2241378"/>
          </a:xfrm>
        </p:spPr>
        <p:txBody>
          <a:bodyPr/>
          <a:lstStyle/>
          <a:p>
            <a:pPr>
              <a:lnSpc>
                <a:spcPct val="90000"/>
              </a:lnSpc>
              <a:spcBef>
                <a:spcPts val="0"/>
              </a:spcBef>
              <a:spcAft>
                <a:spcPts val="600"/>
              </a:spcAft>
              <a:buFontTx/>
              <a:buNone/>
            </a:pPr>
            <a:r>
              <a:rPr lang="en-US" sz="3200" dirty="0"/>
              <a:t>Program objective: </a:t>
            </a:r>
            <a:r>
              <a:rPr lang="en-US" dirty="0"/>
              <a:t>	  </a:t>
            </a:r>
          </a:p>
          <a:p>
            <a:pPr>
              <a:lnSpc>
                <a:spcPct val="90000"/>
              </a:lnSpc>
              <a:spcBef>
                <a:spcPts val="0"/>
              </a:spcBef>
              <a:spcAft>
                <a:spcPts val="1800"/>
              </a:spcAft>
              <a:buFontTx/>
              <a:buNone/>
            </a:pPr>
            <a:r>
              <a:rPr lang="en-US" dirty="0"/>
              <a:t>	</a:t>
            </a:r>
            <a:r>
              <a:rPr lang="en-US" sz="2800" dirty="0"/>
              <a:t>To determine the impact of antiretroviral therapy and cotrimoxazole preventive therapy among people with HIV in Cambodia</a:t>
            </a:r>
            <a:endParaRPr lang="en-US" dirty="0"/>
          </a:p>
        </p:txBody>
      </p:sp>
      <p:sp>
        <p:nvSpPr>
          <p:cNvPr id="3" name="Content Placeholder 2"/>
          <p:cNvSpPr>
            <a:spLocks noGrp="1"/>
          </p:cNvSpPr>
          <p:nvPr>
            <p:ph sz="half" idx="2"/>
          </p:nvPr>
        </p:nvSpPr>
        <p:spPr>
          <a:xfrm>
            <a:off x="457199" y="4014057"/>
            <a:ext cx="8229600" cy="2210868"/>
          </a:xfrm>
        </p:spPr>
        <p:txBody>
          <a:bodyPr/>
          <a:lstStyle/>
          <a:p>
            <a:pPr>
              <a:lnSpc>
                <a:spcPct val="90000"/>
              </a:lnSpc>
              <a:spcBef>
                <a:spcPts val="0"/>
              </a:spcBef>
              <a:spcAft>
                <a:spcPts val="600"/>
              </a:spcAft>
              <a:buFontTx/>
              <a:buNone/>
            </a:pPr>
            <a:r>
              <a:rPr lang="en-US" sz="3200" dirty="0"/>
              <a:t>Research question:</a:t>
            </a:r>
          </a:p>
          <a:p>
            <a:pPr>
              <a:lnSpc>
                <a:spcPct val="90000"/>
              </a:lnSpc>
              <a:spcBef>
                <a:spcPts val="0"/>
              </a:spcBef>
              <a:spcAft>
                <a:spcPts val="600"/>
              </a:spcAft>
              <a:buFontTx/>
              <a:buNone/>
            </a:pPr>
            <a:r>
              <a:rPr lang="en-US" dirty="0"/>
              <a:t>	Do antiretroviral therapy and cotrimoxazole preventive therapy improve survival of people with HIV in the Cambodian health care system? 	</a:t>
            </a:r>
          </a:p>
          <a:p>
            <a:endParaRPr lang="en-US" dirty="0"/>
          </a:p>
        </p:txBody>
      </p: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463825" y="1788358"/>
            <a:ext cx="2222976" cy="1646392"/>
          </a:xfrm>
          <a:prstGeom prst="rect">
            <a:avLst/>
          </a:prstGeom>
          <a:ln>
            <a:solidFill>
              <a:schemeClr val="tx1">
                <a:lumMod val="65000"/>
                <a:lumOff val="35000"/>
              </a:schemeClr>
            </a:solidFill>
          </a:ln>
        </p:spPr>
      </p:pic>
    </p:spTree>
    <p:extLst>
      <p:ext uri="{BB962C8B-B14F-4D97-AF65-F5344CB8AC3E}">
        <p14:creationId xmlns:p14="http://schemas.microsoft.com/office/powerpoint/2010/main" val="6950475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en-US" dirty="0"/>
              <a:t>Data sources and resources</a:t>
            </a:r>
          </a:p>
        </p:txBody>
      </p:sp>
      <p:sp>
        <p:nvSpPr>
          <p:cNvPr id="41987" name="Rectangle 3"/>
          <p:cNvSpPr>
            <a:spLocks noGrp="1" noChangeArrowheads="1"/>
          </p:cNvSpPr>
          <p:nvPr>
            <p:ph type="body" idx="1"/>
          </p:nvPr>
        </p:nvSpPr>
        <p:spPr>
          <a:xfrm>
            <a:off x="457200" y="1600200"/>
            <a:ext cx="8229600" cy="4734483"/>
          </a:xfrm>
        </p:spPr>
        <p:txBody>
          <a:bodyPr/>
          <a:lstStyle/>
          <a:p>
            <a:pPr>
              <a:lnSpc>
                <a:spcPct val="90000"/>
              </a:lnSpc>
              <a:spcBef>
                <a:spcPts val="0"/>
              </a:spcBef>
              <a:spcAft>
                <a:spcPts val="600"/>
              </a:spcAft>
              <a:buFontTx/>
              <a:buNone/>
            </a:pPr>
            <a:r>
              <a:rPr lang="en-US" dirty="0"/>
              <a:t>Sources of data:</a:t>
            </a:r>
          </a:p>
          <a:p>
            <a:pPr lvl="1">
              <a:lnSpc>
                <a:spcPct val="90000"/>
              </a:lnSpc>
              <a:spcBef>
                <a:spcPts val="0"/>
              </a:spcBef>
              <a:spcAft>
                <a:spcPts val="600"/>
              </a:spcAft>
            </a:pPr>
            <a:r>
              <a:rPr lang="en-US" dirty="0"/>
              <a:t>Medical charts and TB registers from HIV clinics</a:t>
            </a:r>
          </a:p>
          <a:p>
            <a:pPr lvl="1">
              <a:lnSpc>
                <a:spcPct val="90000"/>
              </a:lnSpc>
              <a:spcBef>
                <a:spcPts val="0"/>
              </a:spcBef>
              <a:spcAft>
                <a:spcPts val="1800"/>
              </a:spcAft>
            </a:pPr>
            <a:r>
              <a:rPr lang="en-US" dirty="0"/>
              <a:t>Clinicians</a:t>
            </a:r>
          </a:p>
          <a:p>
            <a:pPr>
              <a:lnSpc>
                <a:spcPct val="90000"/>
              </a:lnSpc>
              <a:spcBef>
                <a:spcPts val="0"/>
              </a:spcBef>
              <a:spcAft>
                <a:spcPts val="600"/>
              </a:spcAft>
              <a:buFontTx/>
              <a:buNone/>
            </a:pPr>
            <a:r>
              <a:rPr lang="en-US" dirty="0"/>
              <a:t>Resources and constraints:</a:t>
            </a:r>
          </a:p>
          <a:p>
            <a:pPr lvl="1">
              <a:lnSpc>
                <a:spcPct val="90000"/>
              </a:lnSpc>
              <a:spcBef>
                <a:spcPts val="0"/>
              </a:spcBef>
              <a:spcAft>
                <a:spcPts val="600"/>
              </a:spcAft>
            </a:pPr>
            <a:r>
              <a:rPr lang="en-US" dirty="0"/>
              <a:t>Grant money, but limited study budget</a:t>
            </a:r>
          </a:p>
          <a:p>
            <a:pPr lvl="1">
              <a:lnSpc>
                <a:spcPct val="90000"/>
              </a:lnSpc>
              <a:spcBef>
                <a:spcPts val="0"/>
              </a:spcBef>
              <a:spcAft>
                <a:spcPts val="600"/>
              </a:spcAft>
            </a:pPr>
            <a:r>
              <a:rPr lang="en-US" dirty="0"/>
              <a:t>Fairly good infrastructure, but access to care not universal (will have to review for bias)</a:t>
            </a:r>
          </a:p>
          <a:p>
            <a:pPr lvl="1">
              <a:lnSpc>
                <a:spcPct val="90000"/>
              </a:lnSpc>
              <a:spcBef>
                <a:spcPts val="0"/>
              </a:spcBef>
              <a:spcAft>
                <a:spcPts val="600"/>
              </a:spcAft>
            </a:pPr>
            <a:r>
              <a:rPr lang="en-US" dirty="0"/>
              <a:t>Adequate numbers of health care providers, but they are inexperienced</a:t>
            </a:r>
          </a:p>
          <a:p>
            <a:pPr lvl="1">
              <a:lnSpc>
                <a:spcPct val="90000"/>
              </a:lnSpc>
              <a:spcBef>
                <a:spcPts val="0"/>
              </a:spcBef>
              <a:spcAft>
                <a:spcPts val="600"/>
              </a:spcAft>
            </a:pPr>
            <a:r>
              <a:rPr lang="en-US" dirty="0"/>
              <a:t>Medical charts available, but limited data</a:t>
            </a:r>
          </a:p>
          <a:p>
            <a:pPr>
              <a:lnSpc>
                <a:spcPct val="90000"/>
              </a:lnSpc>
              <a:spcBef>
                <a:spcPts val="0"/>
              </a:spcBef>
              <a:buFontTx/>
              <a:buNone/>
            </a:pPr>
            <a:r>
              <a:rPr lang="en-US" sz="2800" dirty="0"/>
              <a:t>             </a:t>
            </a:r>
          </a:p>
        </p:txBody>
      </p:sp>
    </p:spTree>
    <p:extLst>
      <p:ext uri="{BB962C8B-B14F-4D97-AF65-F5344CB8AC3E}">
        <p14:creationId xmlns:p14="http://schemas.microsoft.com/office/powerpoint/2010/main" val="33701811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r>
              <a:rPr lang="en-US" dirty="0"/>
              <a:t>Research plan</a:t>
            </a:r>
          </a:p>
        </p:txBody>
      </p:sp>
      <p:sp>
        <p:nvSpPr>
          <p:cNvPr id="37891" name="Rectangle 3"/>
          <p:cNvSpPr>
            <a:spLocks noGrp="1" noChangeArrowheads="1"/>
          </p:cNvSpPr>
          <p:nvPr>
            <p:ph type="body" idx="1"/>
          </p:nvPr>
        </p:nvSpPr>
        <p:spPr>
          <a:xfrm>
            <a:off x="457199" y="1709110"/>
            <a:ext cx="7789253" cy="4029736"/>
          </a:xfrm>
        </p:spPr>
        <p:txBody>
          <a:bodyPr/>
          <a:lstStyle/>
          <a:p>
            <a:pPr>
              <a:defRPr/>
            </a:pPr>
            <a:r>
              <a:rPr lang="en-US" altLang="en-US" dirty="0">
                <a:ea typeface="+mn-ea"/>
              </a:rPr>
              <a:t>Collect data from charts and registers to compare the survival (and survival times) of people with HIV (with and without TB) who did receive ART and/or CPT and those who did not</a:t>
            </a:r>
          </a:p>
          <a:p>
            <a:pPr marL="0" indent="0">
              <a:buFontTx/>
              <a:buNone/>
              <a:defRPr/>
            </a:pPr>
            <a:r>
              <a:rPr lang="en-US" altLang="en-US" dirty="0">
                <a:ea typeface="+mn-ea"/>
              </a:rPr>
              <a:t>   </a:t>
            </a:r>
          </a:p>
        </p:txBody>
      </p:sp>
    </p:spTree>
    <p:extLst>
      <p:ext uri="{BB962C8B-B14F-4D97-AF65-F5344CB8AC3E}">
        <p14:creationId xmlns:p14="http://schemas.microsoft.com/office/powerpoint/2010/main" val="259817110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dirty="0"/>
              <a:t>Research design (methods)</a:t>
            </a:r>
          </a:p>
        </p:txBody>
      </p:sp>
      <p:sp>
        <p:nvSpPr>
          <p:cNvPr id="44035" name="Rectangle 3"/>
          <p:cNvSpPr>
            <a:spLocks noGrp="1" noChangeArrowheads="1"/>
          </p:cNvSpPr>
          <p:nvPr>
            <p:ph type="body" idx="1"/>
          </p:nvPr>
        </p:nvSpPr>
        <p:spPr>
          <a:xfrm>
            <a:off x="457200" y="1600200"/>
            <a:ext cx="8355496" cy="4530725"/>
          </a:xfrm>
        </p:spPr>
        <p:txBody>
          <a:bodyPr/>
          <a:lstStyle/>
          <a:p>
            <a:pPr>
              <a:lnSpc>
                <a:spcPct val="90000"/>
              </a:lnSpc>
              <a:spcBef>
                <a:spcPts val="0"/>
              </a:spcBef>
              <a:spcAft>
                <a:spcPts val="600"/>
              </a:spcAft>
            </a:pPr>
            <a:r>
              <a:rPr lang="en-US" sz="3000" dirty="0"/>
              <a:t>Retrospective cohort study  (chart review)</a:t>
            </a:r>
          </a:p>
          <a:p>
            <a:pPr>
              <a:lnSpc>
                <a:spcPct val="90000"/>
              </a:lnSpc>
              <a:spcBef>
                <a:spcPts val="0"/>
              </a:spcBef>
              <a:spcAft>
                <a:spcPts val="600"/>
              </a:spcAft>
            </a:pPr>
            <a:r>
              <a:rPr lang="en-US" sz="3000" dirty="0"/>
              <a:t>Collect data from three HIV clinics in one province</a:t>
            </a:r>
          </a:p>
          <a:p>
            <a:pPr>
              <a:lnSpc>
                <a:spcPct val="90000"/>
              </a:lnSpc>
              <a:spcBef>
                <a:spcPts val="0"/>
              </a:spcBef>
              <a:spcAft>
                <a:spcPts val="1800"/>
              </a:spcAft>
            </a:pPr>
            <a:r>
              <a:rPr lang="en-US" sz="3000" dirty="0"/>
              <a:t>Collect data for a minimum follow-up period of one year after enrollment</a:t>
            </a:r>
          </a:p>
          <a:p>
            <a:pPr>
              <a:lnSpc>
                <a:spcPct val="90000"/>
              </a:lnSpc>
              <a:spcBef>
                <a:spcPts val="0"/>
              </a:spcBef>
              <a:spcAft>
                <a:spcPts val="600"/>
              </a:spcAft>
            </a:pPr>
            <a:r>
              <a:rPr lang="en-US" sz="3000" dirty="0"/>
              <a:t>Indicators</a:t>
            </a:r>
            <a:r>
              <a:rPr lang="en-US" sz="3000" b="1" dirty="0"/>
              <a:t> </a:t>
            </a:r>
            <a:r>
              <a:rPr lang="en-US" sz="3000" dirty="0"/>
              <a:t>(variables being reviewed)</a:t>
            </a:r>
          </a:p>
          <a:p>
            <a:pPr lvl="1">
              <a:lnSpc>
                <a:spcPct val="90000"/>
              </a:lnSpc>
              <a:spcBef>
                <a:spcPts val="0"/>
              </a:spcBef>
              <a:spcAft>
                <a:spcPts val="600"/>
              </a:spcAft>
            </a:pPr>
            <a:r>
              <a:rPr lang="en-US" sz="2800" dirty="0"/>
              <a:t>ART prescription</a:t>
            </a:r>
          </a:p>
          <a:p>
            <a:pPr lvl="1">
              <a:lnSpc>
                <a:spcPct val="90000"/>
              </a:lnSpc>
              <a:spcBef>
                <a:spcPts val="0"/>
              </a:spcBef>
              <a:spcAft>
                <a:spcPts val="600"/>
              </a:spcAft>
            </a:pPr>
            <a:r>
              <a:rPr lang="en-US" sz="2800" dirty="0"/>
              <a:t>CPT prescription</a:t>
            </a:r>
          </a:p>
          <a:p>
            <a:pPr lvl="1">
              <a:lnSpc>
                <a:spcPct val="90000"/>
              </a:lnSpc>
              <a:spcBef>
                <a:spcPts val="0"/>
              </a:spcBef>
              <a:spcAft>
                <a:spcPts val="600"/>
              </a:spcAft>
            </a:pPr>
            <a:r>
              <a:rPr lang="en-US" sz="2800" dirty="0"/>
              <a:t>TB disease</a:t>
            </a:r>
          </a:p>
          <a:p>
            <a:pPr lvl="1">
              <a:lnSpc>
                <a:spcPct val="90000"/>
              </a:lnSpc>
              <a:spcBef>
                <a:spcPts val="0"/>
              </a:spcBef>
              <a:spcAft>
                <a:spcPts val="600"/>
              </a:spcAft>
            </a:pPr>
            <a:r>
              <a:rPr lang="en-US" sz="2800" dirty="0"/>
              <a:t>Clinical Outcome  </a:t>
            </a:r>
          </a:p>
          <a:p>
            <a:pPr lvl="1">
              <a:lnSpc>
                <a:spcPct val="90000"/>
              </a:lnSpc>
              <a:spcBef>
                <a:spcPts val="0"/>
              </a:spcBef>
              <a:spcAft>
                <a:spcPts val="600"/>
              </a:spcAft>
            </a:pPr>
            <a:r>
              <a:rPr lang="en-US" sz="2800" dirty="0"/>
              <a:t>Time to outcome</a:t>
            </a:r>
          </a:p>
          <a:p>
            <a:pPr>
              <a:lnSpc>
                <a:spcPct val="90000"/>
              </a:lnSpc>
            </a:pPr>
            <a:endParaRPr lang="en-US" b="0" dirty="0">
              <a:latin typeface="Arial" charset="0"/>
            </a:endParaRPr>
          </a:p>
        </p:txBody>
      </p:sp>
    </p:spTree>
    <p:extLst>
      <p:ext uri="{BB962C8B-B14F-4D97-AF65-F5344CB8AC3E}">
        <p14:creationId xmlns:p14="http://schemas.microsoft.com/office/powerpoint/2010/main" val="20531147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dirty="0"/>
              <a:t>Analysis</a:t>
            </a:r>
          </a:p>
        </p:txBody>
      </p:sp>
      <p:sp>
        <p:nvSpPr>
          <p:cNvPr id="39939" name="Content Placeholder 2"/>
          <p:cNvSpPr>
            <a:spLocks noGrp="1"/>
          </p:cNvSpPr>
          <p:nvPr>
            <p:ph idx="1"/>
          </p:nvPr>
        </p:nvSpPr>
        <p:spPr>
          <a:xfrm>
            <a:off x="457200" y="1600200"/>
            <a:ext cx="7774504" cy="4530725"/>
          </a:xfrm>
        </p:spPr>
        <p:txBody>
          <a:bodyPr/>
          <a:lstStyle/>
          <a:p>
            <a:pPr>
              <a:buFontTx/>
              <a:buNone/>
              <a:defRPr/>
            </a:pPr>
            <a:r>
              <a:rPr lang="en-US" altLang="en-US" dirty="0">
                <a:ea typeface="+mn-ea"/>
              </a:rPr>
              <a:t>Quantitative</a:t>
            </a:r>
          </a:p>
          <a:p>
            <a:pPr>
              <a:defRPr/>
            </a:pPr>
            <a:r>
              <a:rPr lang="en-US" altLang="en-US" dirty="0">
                <a:ea typeface="+mn-ea"/>
              </a:rPr>
              <a:t>Calculation of frequencies</a:t>
            </a:r>
          </a:p>
          <a:p>
            <a:pPr>
              <a:defRPr/>
            </a:pPr>
            <a:r>
              <a:rPr lang="en-US" altLang="en-US" dirty="0">
                <a:ea typeface="+mn-ea"/>
              </a:rPr>
              <a:t>Comparison of frequencies (chi-square or  t-test)</a:t>
            </a:r>
          </a:p>
          <a:p>
            <a:pPr>
              <a:defRPr/>
            </a:pPr>
            <a:r>
              <a:rPr lang="en-US" altLang="en-US" dirty="0">
                <a:ea typeface="+mn-ea"/>
              </a:rPr>
              <a:t>Survival analysis (Cox Proportional Hazards)</a:t>
            </a:r>
          </a:p>
          <a:p>
            <a:pPr marL="0" indent="0">
              <a:buFontTx/>
              <a:buNone/>
              <a:defRPr/>
            </a:pPr>
            <a:endParaRPr lang="en-US" altLang="en-US" dirty="0">
              <a:ea typeface="+mn-ea"/>
            </a:endParaRPr>
          </a:p>
          <a:p>
            <a:pPr>
              <a:buFontTx/>
              <a:buNone/>
              <a:defRPr/>
            </a:pPr>
            <a:endParaRPr lang="en-US" altLang="en-US" dirty="0">
              <a:ea typeface="+mn-ea"/>
            </a:endParaRPr>
          </a:p>
        </p:txBody>
      </p:sp>
    </p:spTree>
    <p:extLst>
      <p:ext uri="{BB962C8B-B14F-4D97-AF65-F5344CB8AC3E}">
        <p14:creationId xmlns:p14="http://schemas.microsoft.com/office/powerpoint/2010/main" val="22498598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r>
              <a:rPr lang="en-US" dirty="0"/>
              <a:t>Research findings</a:t>
            </a:r>
          </a:p>
        </p:txBody>
      </p:sp>
      <p:sp>
        <p:nvSpPr>
          <p:cNvPr id="46083" name="Rectangle 3"/>
          <p:cNvSpPr>
            <a:spLocks noGrp="1" noChangeArrowheads="1"/>
          </p:cNvSpPr>
          <p:nvPr>
            <p:ph type="body" sz="half" idx="1"/>
          </p:nvPr>
        </p:nvSpPr>
        <p:spPr>
          <a:xfrm>
            <a:off x="711200" y="1699310"/>
            <a:ext cx="7476067" cy="4776492"/>
          </a:xfrm>
        </p:spPr>
        <p:txBody>
          <a:bodyPr/>
          <a:lstStyle/>
          <a:p>
            <a:r>
              <a:rPr lang="en-US" sz="3200" dirty="0"/>
              <a:t>Uptake (in people with HIV and TB)</a:t>
            </a:r>
          </a:p>
          <a:p>
            <a:pPr marL="1316038">
              <a:buFontTx/>
              <a:buNone/>
            </a:pPr>
            <a:r>
              <a:rPr lang="en-US" dirty="0"/>
              <a:t>ART			76%</a:t>
            </a:r>
          </a:p>
          <a:p>
            <a:pPr marL="1316038">
              <a:spcAft>
                <a:spcPts val="1200"/>
              </a:spcAft>
              <a:buFontTx/>
              <a:buNone/>
            </a:pPr>
            <a:r>
              <a:rPr lang="en-US" dirty="0"/>
              <a:t>CPT			92%</a:t>
            </a:r>
          </a:p>
          <a:p>
            <a:r>
              <a:rPr lang="en-US" sz="3200" dirty="0"/>
              <a:t>Outcome (case-fatality rates)</a:t>
            </a:r>
          </a:p>
          <a:p>
            <a:pPr marL="908050" indent="1588" defTabSz="1536700">
              <a:buFontTx/>
              <a:buNone/>
              <a:tabLst>
                <a:tab pos="3652838" algn="l"/>
              </a:tabLst>
            </a:pPr>
            <a:r>
              <a:rPr lang="en-US" dirty="0"/>
              <a:t>ART and CPT	9%</a:t>
            </a:r>
          </a:p>
          <a:p>
            <a:pPr marL="908050" indent="1588" defTabSz="1536700">
              <a:buFontTx/>
              <a:buNone/>
              <a:tabLst>
                <a:tab pos="3606800" algn="l"/>
              </a:tabLst>
            </a:pPr>
            <a:r>
              <a:rPr lang="en-US" dirty="0"/>
              <a:t>Only ART	12%</a:t>
            </a:r>
          </a:p>
          <a:p>
            <a:pPr marL="908050" indent="1588" defTabSz="1536700">
              <a:buFontTx/>
              <a:buNone/>
              <a:tabLst>
                <a:tab pos="3606800" algn="l"/>
              </a:tabLst>
            </a:pPr>
            <a:r>
              <a:rPr lang="en-US" dirty="0"/>
              <a:t>Only CPT	22%</a:t>
            </a:r>
          </a:p>
          <a:p>
            <a:pPr marL="908050" indent="1588" defTabSz="1536700">
              <a:buFontTx/>
              <a:buNone/>
              <a:tabLst>
                <a:tab pos="3606800" algn="l"/>
              </a:tabLst>
            </a:pPr>
            <a:r>
              <a:rPr lang="en-US" dirty="0"/>
              <a:t>No ART/CPT	35%</a:t>
            </a:r>
          </a:p>
        </p:txBody>
      </p:sp>
    </p:spTree>
    <p:extLst>
      <p:ext uri="{BB962C8B-B14F-4D97-AF65-F5344CB8AC3E}">
        <p14:creationId xmlns:p14="http://schemas.microsoft.com/office/powerpoint/2010/main" val="146381753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640080"/>
            <a:ext cx="8229600" cy="1143000"/>
          </a:xfrm>
        </p:spPr>
        <p:txBody>
          <a:bodyPr/>
          <a:lstStyle/>
          <a:p>
            <a:pPr>
              <a:lnSpc>
                <a:spcPct val="90000"/>
              </a:lnSpc>
            </a:pPr>
            <a:r>
              <a:rPr lang="en-US" dirty="0"/>
              <a:t>Impact of ART and CPT on risk of death</a:t>
            </a:r>
            <a:endParaRPr lang="en-US" baseline="30000" dirty="0"/>
          </a:p>
        </p:txBody>
      </p:sp>
      <p:sp>
        <p:nvSpPr>
          <p:cNvPr id="48131" name="Rectangle 3"/>
          <p:cNvSpPr>
            <a:spLocks noGrp="1" noChangeArrowheads="1"/>
          </p:cNvSpPr>
          <p:nvPr>
            <p:ph type="body" idx="1"/>
          </p:nvPr>
        </p:nvSpPr>
        <p:spPr>
          <a:xfrm>
            <a:off x="711200" y="2076193"/>
            <a:ext cx="7889597" cy="4489071"/>
          </a:xfrm>
        </p:spPr>
        <p:txBody>
          <a:bodyPr/>
          <a:lstStyle/>
          <a:p>
            <a:pPr>
              <a:lnSpc>
                <a:spcPct val="90000"/>
              </a:lnSpc>
              <a:spcBef>
                <a:spcPts val="0"/>
              </a:spcBef>
              <a:spcAft>
                <a:spcPts val="600"/>
              </a:spcAft>
              <a:buFontTx/>
              <a:buNone/>
            </a:pPr>
            <a:r>
              <a:rPr lang="en-US" sz="2800" dirty="0"/>
              <a:t>Characteristic			Hazard ratio 					    </a:t>
            </a:r>
            <a:r>
              <a:rPr lang="en-US" sz="2400" dirty="0"/>
              <a:t>(95% confidence interval)</a:t>
            </a:r>
          </a:p>
          <a:p>
            <a:pPr>
              <a:buFontTx/>
              <a:buNone/>
            </a:pPr>
            <a:r>
              <a:rPr lang="en-US" sz="2800" dirty="0"/>
              <a:t>ART prescribed			</a:t>
            </a:r>
            <a:r>
              <a:rPr lang="en-US" sz="2800" dirty="0">
                <a:solidFill>
                  <a:srgbClr val="7E9632"/>
                </a:solidFill>
              </a:rPr>
              <a:t>0.35 (0.24–0.53) </a:t>
            </a:r>
          </a:p>
          <a:p>
            <a:pPr>
              <a:buFontTx/>
              <a:buNone/>
            </a:pPr>
            <a:r>
              <a:rPr lang="en-US" sz="2800" dirty="0"/>
              <a:t>CPT prescribed</a:t>
            </a:r>
            <a:r>
              <a:rPr lang="en-US" sz="2800" dirty="0">
                <a:solidFill>
                  <a:srgbClr val="7E9632"/>
                </a:solidFill>
              </a:rPr>
              <a:t>			0.55 (0.33–0.93) </a:t>
            </a:r>
          </a:p>
          <a:p>
            <a:pPr>
              <a:buFontTx/>
              <a:buNone/>
            </a:pPr>
            <a:r>
              <a:rPr lang="en-US" sz="2800" dirty="0"/>
              <a:t>Baseline CD4 count		0.99 (0.98–0.99)</a:t>
            </a:r>
          </a:p>
          <a:p>
            <a:pPr>
              <a:buFontTx/>
              <a:buNone/>
            </a:pPr>
            <a:r>
              <a:rPr lang="en-US" sz="2800" dirty="0"/>
              <a:t>TB disease	 			1.10 (0.73–1.64) </a:t>
            </a:r>
          </a:p>
          <a:p>
            <a:pPr>
              <a:buFontTx/>
              <a:buNone/>
            </a:pPr>
            <a:r>
              <a:rPr lang="en-US" sz="2800" dirty="0"/>
              <a:t>Male					0.81 (0.42–1.54)</a:t>
            </a:r>
            <a:r>
              <a:rPr lang="en-US" dirty="0"/>
              <a:t> </a:t>
            </a:r>
          </a:p>
          <a:p>
            <a:pPr>
              <a:buFontTx/>
              <a:buNone/>
            </a:pPr>
            <a:r>
              <a:rPr lang="en-US" sz="2800" dirty="0"/>
              <a:t>Age					1.03 (0.98–1.07) </a:t>
            </a:r>
            <a:r>
              <a:rPr lang="en-US" sz="1800" dirty="0"/>
              <a:t>	</a:t>
            </a:r>
            <a:r>
              <a:rPr lang="en-US" sz="1800" b="0" dirty="0"/>
              <a:t>	</a:t>
            </a:r>
          </a:p>
          <a:p>
            <a:endParaRPr lang="en-US" sz="2800" dirty="0"/>
          </a:p>
        </p:txBody>
      </p:sp>
      <p:sp>
        <p:nvSpPr>
          <p:cNvPr id="48132" name="Line 4"/>
          <p:cNvSpPr>
            <a:spLocks noChangeShapeType="1"/>
          </p:cNvSpPr>
          <p:nvPr/>
        </p:nvSpPr>
        <p:spPr bwMode="auto">
          <a:xfrm>
            <a:off x="711200" y="2966901"/>
            <a:ext cx="7586133"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en-US" dirty="0"/>
          </a:p>
        </p:txBody>
      </p:sp>
    </p:spTree>
    <p:extLst>
      <p:ext uri="{BB962C8B-B14F-4D97-AF65-F5344CB8AC3E}">
        <p14:creationId xmlns:p14="http://schemas.microsoft.com/office/powerpoint/2010/main" val="4134731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73616"/>
          </a:xfrm>
        </p:spPr>
        <p:txBody>
          <a:bodyPr/>
          <a:lstStyle/>
          <a:p>
            <a:pPr>
              <a:lnSpc>
                <a:spcPct val="90000"/>
              </a:lnSpc>
            </a:pPr>
            <a:r>
              <a:rPr lang="en-US" sz="4200" dirty="0"/>
              <a:t>How is OR different from other types of research?</a:t>
            </a:r>
          </a:p>
        </p:txBody>
      </p:sp>
      <p:sp>
        <p:nvSpPr>
          <p:cNvPr id="3" name="Content Placeholder 2"/>
          <p:cNvSpPr>
            <a:spLocks noGrp="1"/>
          </p:cNvSpPr>
          <p:nvPr>
            <p:ph idx="1"/>
          </p:nvPr>
        </p:nvSpPr>
        <p:spPr>
          <a:xfrm>
            <a:off x="457200" y="1778031"/>
            <a:ext cx="8229600" cy="4530725"/>
          </a:xfrm>
        </p:spPr>
        <p:txBody>
          <a:bodyPr/>
          <a:lstStyle/>
          <a:p>
            <a:pPr>
              <a:lnSpc>
                <a:spcPct val="90000"/>
              </a:lnSpc>
              <a:spcBef>
                <a:spcPts val="0"/>
              </a:spcBef>
              <a:spcAft>
                <a:spcPts val="1200"/>
              </a:spcAft>
              <a:defRPr/>
            </a:pPr>
            <a:r>
              <a:rPr lang="en-US" altLang="en-US" sz="3000" dirty="0"/>
              <a:t>All types of health research try to improve health</a:t>
            </a:r>
          </a:p>
          <a:p>
            <a:pPr>
              <a:lnSpc>
                <a:spcPct val="90000"/>
              </a:lnSpc>
              <a:spcBef>
                <a:spcPts val="0"/>
              </a:spcBef>
              <a:spcAft>
                <a:spcPts val="600"/>
              </a:spcAft>
              <a:defRPr/>
            </a:pPr>
            <a:r>
              <a:rPr lang="en-US" altLang="en-US" sz="3000" dirty="0"/>
              <a:t>All types of research use similar methodologies</a:t>
            </a:r>
          </a:p>
          <a:p>
            <a:pPr lvl="1">
              <a:lnSpc>
                <a:spcPct val="90000"/>
              </a:lnSpc>
              <a:defRPr/>
            </a:pPr>
            <a:r>
              <a:rPr lang="en-US" altLang="en-US" dirty="0"/>
              <a:t>Quantitative, qualitative, observational studies, experimental studies</a:t>
            </a:r>
          </a:p>
          <a:p>
            <a:pPr marL="0" indent="0">
              <a:lnSpc>
                <a:spcPct val="120000"/>
              </a:lnSpc>
              <a:buNone/>
              <a:defRPr/>
            </a:pPr>
            <a:endParaRPr lang="en-US" altLang="en-US" sz="2800" dirty="0">
              <a:solidFill>
                <a:srgbClr val="F1CD29"/>
              </a:solidFill>
              <a:latin typeface="Wingdings"/>
              <a:ea typeface="Wingdings"/>
              <a:cs typeface="Wingdings"/>
              <a:sym typeface="Wingdings"/>
            </a:endParaRPr>
          </a:p>
          <a:p>
            <a:pPr marL="0" indent="0">
              <a:lnSpc>
                <a:spcPct val="120000"/>
              </a:lnSpc>
              <a:buNone/>
              <a:defRPr/>
            </a:pPr>
            <a:endParaRPr lang="en-US" altLang="en-US" dirty="0"/>
          </a:p>
        </p:txBody>
      </p:sp>
      <p:sp>
        <p:nvSpPr>
          <p:cNvPr id="4" name="Rectangle 3"/>
          <p:cNvSpPr txBox="1">
            <a:spLocks noChangeArrowheads="1"/>
          </p:cNvSpPr>
          <p:nvPr/>
        </p:nvSpPr>
        <p:spPr bwMode="auto">
          <a:xfrm>
            <a:off x="457200" y="3890517"/>
            <a:ext cx="8331200" cy="2436726"/>
          </a:xfrm>
          <a:prstGeom prst="rect">
            <a:avLst/>
          </a:prstGeom>
          <a:solidFill>
            <a:srgbClr val="A3CD08">
              <a:alpha val="46000"/>
            </a:srgbClr>
          </a:solidFill>
          <a:ln>
            <a:noFill/>
          </a:ln>
          <a:extLs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lvl="1" indent="0">
              <a:spcBef>
                <a:spcPts val="600"/>
              </a:spcBef>
              <a:spcAft>
                <a:spcPts val="600"/>
              </a:spcAft>
              <a:buNone/>
            </a:pPr>
            <a:r>
              <a:rPr lang="en-US" b="1" dirty="0">
                <a:solidFill>
                  <a:srgbClr val="660066"/>
                </a:solidFill>
                <a:latin typeface="Wingdings"/>
                <a:ea typeface="Wingdings"/>
                <a:cs typeface="Wingdings"/>
                <a:sym typeface="Wingdings"/>
              </a:rPr>
              <a:t> </a:t>
            </a:r>
            <a:r>
              <a:rPr lang="en-US" altLang="en-US" sz="3000" i="1" dirty="0">
                <a:solidFill>
                  <a:srgbClr val="FF6600"/>
                </a:solidFill>
              </a:rPr>
              <a:t>Difference is the focus and goal of OR</a:t>
            </a:r>
          </a:p>
          <a:p>
            <a:pPr lvl="1">
              <a:spcBef>
                <a:spcPts val="0"/>
              </a:spcBef>
              <a:defRPr/>
            </a:pPr>
            <a:r>
              <a:rPr lang="en-US" altLang="en-US" dirty="0"/>
              <a:t>Focus within the routine health system</a:t>
            </a:r>
          </a:p>
          <a:p>
            <a:pPr lvl="1">
              <a:defRPr/>
            </a:pPr>
            <a:r>
              <a:rPr lang="en-US" altLang="en-US" dirty="0"/>
              <a:t>Goal is to improve programs and to inform policy (not to generate general scientific knowledge)</a:t>
            </a:r>
          </a:p>
        </p:txBody>
      </p:sp>
    </p:spTree>
    <p:extLst>
      <p:ext uri="{BB962C8B-B14F-4D97-AF65-F5344CB8AC3E}">
        <p14:creationId xmlns:p14="http://schemas.microsoft.com/office/powerpoint/2010/main" val="17653449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277813"/>
            <a:ext cx="8229600" cy="1139825"/>
          </a:xfrm>
        </p:spPr>
        <p:txBody>
          <a:bodyPr/>
          <a:lstStyle/>
          <a:p>
            <a:r>
              <a:rPr lang="en-US" dirty="0"/>
              <a:t>Conclusions and next steps</a:t>
            </a:r>
          </a:p>
        </p:txBody>
      </p:sp>
      <p:sp>
        <p:nvSpPr>
          <p:cNvPr id="49155" name="Rectangle 3"/>
          <p:cNvSpPr>
            <a:spLocks noGrp="1" noChangeArrowheads="1"/>
          </p:cNvSpPr>
          <p:nvPr>
            <p:ph type="body" idx="1"/>
          </p:nvPr>
        </p:nvSpPr>
        <p:spPr>
          <a:xfrm>
            <a:off x="457199" y="1567991"/>
            <a:ext cx="8400683" cy="4656933"/>
          </a:xfrm>
        </p:spPr>
        <p:txBody>
          <a:bodyPr/>
          <a:lstStyle/>
          <a:p>
            <a:pPr>
              <a:lnSpc>
                <a:spcPct val="90000"/>
              </a:lnSpc>
              <a:spcBef>
                <a:spcPts val="0"/>
              </a:spcBef>
              <a:spcAft>
                <a:spcPts val="600"/>
              </a:spcAft>
              <a:buFontTx/>
              <a:buNone/>
            </a:pPr>
            <a:r>
              <a:rPr lang="en-US" dirty="0"/>
              <a:t>Conclusions:</a:t>
            </a:r>
          </a:p>
          <a:p>
            <a:pPr>
              <a:lnSpc>
                <a:spcPct val="90000"/>
              </a:lnSpc>
              <a:spcBef>
                <a:spcPts val="0"/>
              </a:spcBef>
            </a:pPr>
            <a:r>
              <a:rPr lang="en-US" sz="2800" dirty="0"/>
              <a:t>Uptake of ART &amp; CPT is incomplete</a:t>
            </a:r>
          </a:p>
          <a:p>
            <a:pPr>
              <a:lnSpc>
                <a:spcPct val="90000"/>
              </a:lnSpc>
              <a:spcBef>
                <a:spcPts val="0"/>
              </a:spcBef>
            </a:pPr>
            <a:r>
              <a:rPr lang="en-US" sz="2800" dirty="0"/>
              <a:t>ART significantly decreases mortality</a:t>
            </a:r>
          </a:p>
          <a:p>
            <a:pPr>
              <a:lnSpc>
                <a:spcPct val="90000"/>
              </a:lnSpc>
              <a:spcBef>
                <a:spcPts val="0"/>
              </a:spcBef>
            </a:pPr>
            <a:r>
              <a:rPr lang="en-US" sz="2800" dirty="0"/>
              <a:t>CPT with probable survival benefit</a:t>
            </a:r>
          </a:p>
          <a:p>
            <a:pPr>
              <a:lnSpc>
                <a:spcPct val="90000"/>
              </a:lnSpc>
              <a:spcBef>
                <a:spcPts val="0"/>
              </a:spcBef>
              <a:spcAft>
                <a:spcPts val="1800"/>
              </a:spcAft>
            </a:pPr>
            <a:r>
              <a:rPr lang="en-US" sz="2800" dirty="0"/>
              <a:t>ART &amp; CPT should be prescribed to all eligible patients</a:t>
            </a:r>
            <a:endParaRPr lang="en-US" u="sng" dirty="0"/>
          </a:p>
          <a:p>
            <a:pPr>
              <a:lnSpc>
                <a:spcPct val="90000"/>
              </a:lnSpc>
              <a:spcBef>
                <a:spcPts val="0"/>
              </a:spcBef>
              <a:spcAft>
                <a:spcPts val="600"/>
              </a:spcAft>
              <a:buFontTx/>
              <a:buNone/>
            </a:pPr>
            <a:r>
              <a:rPr lang="en-US" dirty="0"/>
              <a:t>Next steps:</a:t>
            </a:r>
          </a:p>
          <a:p>
            <a:pPr>
              <a:lnSpc>
                <a:spcPct val="90000"/>
              </a:lnSpc>
              <a:spcBef>
                <a:spcPts val="0"/>
              </a:spcBef>
            </a:pPr>
            <a:r>
              <a:rPr lang="en-US" sz="2800" dirty="0"/>
              <a:t>Disseminate findings to Ministry of Health &amp; in scientific literature</a:t>
            </a:r>
          </a:p>
          <a:p>
            <a:pPr>
              <a:lnSpc>
                <a:spcPct val="90000"/>
              </a:lnSpc>
              <a:spcBef>
                <a:spcPts val="0"/>
              </a:spcBef>
            </a:pPr>
            <a:r>
              <a:rPr lang="en-US" sz="2800" dirty="0"/>
              <a:t>Improve prescription pattern (develop interventions and evaluate them)</a:t>
            </a:r>
          </a:p>
          <a:p>
            <a:pPr>
              <a:lnSpc>
                <a:spcPct val="90000"/>
              </a:lnSpc>
              <a:spcBef>
                <a:spcPts val="0"/>
              </a:spcBef>
            </a:pPr>
            <a:r>
              <a:rPr lang="en-US" sz="2800" dirty="0"/>
              <a:t>Discuss possible re-evaluation in other settings</a:t>
            </a:r>
            <a:endParaRPr lang="en-US" dirty="0"/>
          </a:p>
        </p:txBody>
      </p:sp>
    </p:spTree>
    <p:extLst>
      <p:ext uri="{BB962C8B-B14F-4D97-AF65-F5344CB8AC3E}">
        <p14:creationId xmlns:p14="http://schemas.microsoft.com/office/powerpoint/2010/main" val="21768845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372533" y="297918"/>
            <a:ext cx="8359929" cy="1352653"/>
          </a:xfrm>
          <a:solidFill>
            <a:srgbClr val="F1CD29">
              <a:alpha val="79000"/>
            </a:srgbClr>
          </a:solidFill>
        </p:spPr>
        <p:txBody>
          <a:bodyPr/>
          <a:lstStyle/>
          <a:p>
            <a:pPr marL="749300" indent="-749300">
              <a:lnSpc>
                <a:spcPct val="90000"/>
              </a:lnSpc>
              <a:tabLst>
                <a:tab pos="106363" algn="l"/>
              </a:tabLst>
            </a:pPr>
            <a:r>
              <a:rPr lang="en-US" dirty="0"/>
              <a:t>IV. Examples of OR from </a:t>
            </a:r>
            <a:r>
              <a:rPr lang="en-US" dirty="0">
                <a:solidFill>
                  <a:srgbClr val="7E9632"/>
                </a:solidFill>
              </a:rPr>
              <a:t>previous courses </a:t>
            </a:r>
          </a:p>
        </p:txBody>
      </p:sp>
      <p:sp>
        <p:nvSpPr>
          <p:cNvPr id="71683" name="Rectangle 3"/>
          <p:cNvSpPr>
            <a:spLocks noGrp="1" noChangeArrowheads="1"/>
          </p:cNvSpPr>
          <p:nvPr>
            <p:ph type="body" idx="1"/>
          </p:nvPr>
        </p:nvSpPr>
        <p:spPr>
          <a:xfrm>
            <a:off x="372534" y="1791124"/>
            <a:ext cx="8359928" cy="4662965"/>
          </a:xfrm>
        </p:spPr>
        <p:txBody>
          <a:bodyPr/>
          <a:lstStyle/>
          <a:p>
            <a:pPr>
              <a:buFontTx/>
              <a:buNone/>
            </a:pPr>
            <a:r>
              <a:rPr lang="en-US" sz="3600" u="sng" dirty="0"/>
              <a:t>Case detection and diagnosis:</a:t>
            </a:r>
          </a:p>
          <a:p>
            <a:r>
              <a:rPr lang="en-US" sz="3000" dirty="0"/>
              <a:t>Factors associated with low TB case detection (Mexico)</a:t>
            </a:r>
          </a:p>
          <a:p>
            <a:r>
              <a:rPr lang="en-US" sz="3000" dirty="0"/>
              <a:t>Factors related to delayed TB diagnosis and treatment (Bolivia, Argentina, Dominican Republic, Uruguay, Viet Nam)</a:t>
            </a:r>
          </a:p>
          <a:p>
            <a:r>
              <a:rPr lang="es-ES_tradnl" sz="3000" dirty="0"/>
              <a:t>Impact of implementing pulmonary TB symptom checklists on detection rates (South Africa)</a:t>
            </a:r>
          </a:p>
        </p:txBody>
      </p:sp>
    </p:spTree>
    <p:extLst>
      <p:ext uri="{BB962C8B-B14F-4D97-AF65-F5344CB8AC3E}">
        <p14:creationId xmlns:p14="http://schemas.microsoft.com/office/powerpoint/2010/main" val="238151409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body" idx="1"/>
          </p:nvPr>
        </p:nvSpPr>
        <p:spPr>
          <a:xfrm>
            <a:off x="548640" y="1645920"/>
            <a:ext cx="8195733" cy="4355526"/>
          </a:xfrm>
        </p:spPr>
        <p:txBody>
          <a:bodyPr/>
          <a:lstStyle/>
          <a:p>
            <a:pPr>
              <a:lnSpc>
                <a:spcPct val="90000"/>
              </a:lnSpc>
              <a:spcBef>
                <a:spcPts val="0"/>
              </a:spcBef>
              <a:spcAft>
                <a:spcPts val="1200"/>
              </a:spcAft>
              <a:buFontTx/>
              <a:buNone/>
            </a:pPr>
            <a:r>
              <a:rPr lang="en-US" u="sng" dirty="0"/>
              <a:t>Treatment</a:t>
            </a:r>
            <a:r>
              <a:rPr lang="en-US" dirty="0"/>
              <a:t>:</a:t>
            </a:r>
          </a:p>
          <a:p>
            <a:pPr>
              <a:lnSpc>
                <a:spcPct val="90000"/>
              </a:lnSpc>
              <a:spcBef>
                <a:spcPts val="0"/>
              </a:spcBef>
              <a:spcAft>
                <a:spcPts val="1200"/>
              </a:spcAft>
            </a:pPr>
            <a:r>
              <a:rPr lang="en-US" sz="3000" dirty="0"/>
              <a:t>Association between poverty and TB treatment success (Chile)</a:t>
            </a:r>
          </a:p>
          <a:p>
            <a:pPr>
              <a:lnSpc>
                <a:spcPct val="90000"/>
              </a:lnSpc>
              <a:spcBef>
                <a:spcPts val="0"/>
              </a:spcBef>
              <a:spcAft>
                <a:spcPts val="1200"/>
              </a:spcAft>
            </a:pPr>
            <a:r>
              <a:rPr lang="en-US" sz="3000" dirty="0"/>
              <a:t>Reasons for loss-to-follow-up during TB treatment (Haiti) </a:t>
            </a:r>
          </a:p>
          <a:p>
            <a:pPr>
              <a:lnSpc>
                <a:spcPct val="90000"/>
              </a:lnSpc>
              <a:spcBef>
                <a:spcPts val="0"/>
              </a:spcBef>
              <a:spcAft>
                <a:spcPts val="1200"/>
              </a:spcAft>
            </a:pPr>
            <a:r>
              <a:rPr lang="en-US" sz="3000" dirty="0"/>
              <a:t>Adverse effects of first-line TB drugs (Paraguay)</a:t>
            </a:r>
          </a:p>
          <a:p>
            <a:pPr>
              <a:lnSpc>
                <a:spcPct val="90000"/>
              </a:lnSpc>
              <a:spcBef>
                <a:spcPts val="0"/>
              </a:spcBef>
              <a:spcAft>
                <a:spcPts val="1200"/>
              </a:spcAft>
            </a:pPr>
            <a:r>
              <a:rPr lang="en-US" sz="3000" dirty="0"/>
              <a:t>Evaluation of failures of Category I treatment (Peru)</a:t>
            </a:r>
            <a:endParaRPr lang="en-US" sz="2800" dirty="0">
              <a:latin typeface="Arial" charset="0"/>
            </a:endParaRPr>
          </a:p>
        </p:txBody>
      </p:sp>
      <p:sp>
        <p:nvSpPr>
          <p:cNvPr id="72707" name="Rectangle 2"/>
          <p:cNvSpPr>
            <a:spLocks noGrp="1" noChangeArrowheads="1"/>
          </p:cNvSpPr>
          <p:nvPr>
            <p:ph type="title"/>
          </p:nvPr>
        </p:nvSpPr>
        <p:spPr>
          <a:xfrm>
            <a:off x="457200" y="274319"/>
            <a:ext cx="8229600" cy="1143000"/>
          </a:xfrm>
        </p:spPr>
        <p:txBody>
          <a:bodyPr/>
          <a:lstStyle/>
          <a:p>
            <a:pPr>
              <a:lnSpc>
                <a:spcPct val="90000"/>
              </a:lnSpc>
            </a:pPr>
            <a:r>
              <a:rPr lang="en-US" dirty="0"/>
              <a:t>Examples </a:t>
            </a:r>
            <a:r>
              <a:rPr lang="en-US" sz="3200" dirty="0"/>
              <a:t>(2)</a:t>
            </a:r>
          </a:p>
        </p:txBody>
      </p:sp>
    </p:spTree>
    <p:extLst>
      <p:ext uri="{BB962C8B-B14F-4D97-AF65-F5344CB8AC3E}">
        <p14:creationId xmlns:p14="http://schemas.microsoft.com/office/powerpoint/2010/main" val="137492892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3"/>
          <p:cNvSpPr>
            <a:spLocks noGrp="1" noChangeArrowheads="1"/>
          </p:cNvSpPr>
          <p:nvPr>
            <p:ph type="body" idx="1"/>
          </p:nvPr>
        </p:nvSpPr>
        <p:spPr>
          <a:xfrm>
            <a:off x="548640" y="1645920"/>
            <a:ext cx="8337515" cy="5181600"/>
          </a:xfrm>
        </p:spPr>
        <p:txBody>
          <a:bodyPr/>
          <a:lstStyle/>
          <a:p>
            <a:pPr>
              <a:lnSpc>
                <a:spcPct val="90000"/>
              </a:lnSpc>
              <a:spcBef>
                <a:spcPts val="0"/>
              </a:spcBef>
              <a:spcAft>
                <a:spcPts val="1200"/>
              </a:spcAft>
              <a:buFontTx/>
              <a:buNone/>
            </a:pPr>
            <a:r>
              <a:rPr lang="en-US" u="sng" dirty="0"/>
              <a:t>Epidemiology</a:t>
            </a:r>
            <a:r>
              <a:rPr lang="en-US" dirty="0"/>
              <a:t>:</a:t>
            </a:r>
          </a:p>
          <a:p>
            <a:pPr>
              <a:lnSpc>
                <a:spcPct val="90000"/>
              </a:lnSpc>
              <a:spcBef>
                <a:spcPts val="0"/>
              </a:spcBef>
              <a:spcAft>
                <a:spcPts val="1200"/>
              </a:spcAft>
            </a:pPr>
            <a:r>
              <a:rPr lang="en-US" sz="2800" dirty="0"/>
              <a:t>Factors associated with TB treatment default (DR, Mexico, Viet Nam, South Africa, Venezuela, Russia)</a:t>
            </a:r>
          </a:p>
          <a:p>
            <a:pPr>
              <a:lnSpc>
                <a:spcPct val="90000"/>
              </a:lnSpc>
              <a:spcBef>
                <a:spcPts val="0"/>
              </a:spcBef>
              <a:spcAft>
                <a:spcPts val="1200"/>
              </a:spcAft>
            </a:pPr>
            <a:r>
              <a:rPr lang="en-US" sz="2800" dirty="0"/>
              <a:t>Factors associated with death during TB treatment (Viet Nam)</a:t>
            </a:r>
          </a:p>
          <a:p>
            <a:pPr>
              <a:lnSpc>
                <a:spcPct val="90000"/>
              </a:lnSpc>
              <a:spcBef>
                <a:spcPts val="0"/>
              </a:spcBef>
              <a:spcAft>
                <a:spcPts val="1200"/>
              </a:spcAft>
            </a:pPr>
            <a:r>
              <a:rPr lang="en-US" sz="2800" dirty="0"/>
              <a:t>TB epidemiology among indigenous populations (Honduras)</a:t>
            </a:r>
          </a:p>
          <a:p>
            <a:pPr>
              <a:lnSpc>
                <a:spcPct val="90000"/>
              </a:lnSpc>
              <a:spcBef>
                <a:spcPts val="0"/>
              </a:spcBef>
              <a:spcAft>
                <a:spcPts val="1200"/>
              </a:spcAft>
            </a:pPr>
            <a:r>
              <a:rPr lang="en-US" sz="2800" dirty="0"/>
              <a:t>Annual risk of TB infection from school and child health records (Russia)</a:t>
            </a:r>
          </a:p>
          <a:p>
            <a:pPr>
              <a:lnSpc>
                <a:spcPct val="90000"/>
              </a:lnSpc>
              <a:buFontTx/>
              <a:buNone/>
            </a:pPr>
            <a:endParaRPr lang="en-US" sz="2800" dirty="0">
              <a:latin typeface="Arial" charset="0"/>
            </a:endParaRPr>
          </a:p>
        </p:txBody>
      </p:sp>
      <p:sp>
        <p:nvSpPr>
          <p:cNvPr id="73731" name="Rectangle 2"/>
          <p:cNvSpPr>
            <a:spLocks noGrp="1" noChangeArrowheads="1"/>
          </p:cNvSpPr>
          <p:nvPr>
            <p:ph type="title"/>
          </p:nvPr>
        </p:nvSpPr>
        <p:spPr>
          <a:xfrm>
            <a:off x="457200" y="274320"/>
            <a:ext cx="8229600" cy="1143000"/>
          </a:xfrm>
        </p:spPr>
        <p:txBody>
          <a:bodyPr/>
          <a:lstStyle/>
          <a:p>
            <a:pPr>
              <a:lnSpc>
                <a:spcPct val="90000"/>
              </a:lnSpc>
            </a:pPr>
            <a:r>
              <a:rPr lang="en-US" dirty="0"/>
              <a:t>Examples </a:t>
            </a:r>
            <a:r>
              <a:rPr lang="en-US" sz="3200" dirty="0"/>
              <a:t>(3)</a:t>
            </a:r>
          </a:p>
        </p:txBody>
      </p:sp>
    </p:spTree>
    <p:extLst>
      <p:ext uri="{BB962C8B-B14F-4D97-AF65-F5344CB8AC3E}">
        <p14:creationId xmlns:p14="http://schemas.microsoft.com/office/powerpoint/2010/main" val="32822958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3"/>
          <p:cNvSpPr>
            <a:spLocks noGrp="1" noChangeArrowheads="1"/>
          </p:cNvSpPr>
          <p:nvPr>
            <p:ph type="body" idx="1"/>
          </p:nvPr>
        </p:nvSpPr>
        <p:spPr>
          <a:xfrm>
            <a:off x="548640" y="1645920"/>
            <a:ext cx="8321040" cy="4949450"/>
          </a:xfrm>
        </p:spPr>
        <p:txBody>
          <a:bodyPr/>
          <a:lstStyle/>
          <a:p>
            <a:pPr marL="0" indent="0">
              <a:lnSpc>
                <a:spcPct val="90000"/>
              </a:lnSpc>
              <a:spcBef>
                <a:spcPts val="0"/>
              </a:spcBef>
              <a:spcAft>
                <a:spcPts val="600"/>
              </a:spcAft>
              <a:buNone/>
            </a:pPr>
            <a:r>
              <a:rPr lang="en-US" u="sng" dirty="0"/>
              <a:t>Drug resistance:</a:t>
            </a:r>
          </a:p>
          <a:p>
            <a:pPr marL="515938">
              <a:lnSpc>
                <a:spcPct val="90000"/>
              </a:lnSpc>
              <a:spcBef>
                <a:spcPts val="0"/>
              </a:spcBef>
              <a:spcAft>
                <a:spcPts val="1800"/>
              </a:spcAft>
            </a:pPr>
            <a:r>
              <a:rPr lang="en-US" sz="2800" dirty="0"/>
              <a:t>Prevalence and risk factors for MDR TB (Haiti)</a:t>
            </a:r>
          </a:p>
          <a:p>
            <a:pPr>
              <a:lnSpc>
                <a:spcPct val="90000"/>
              </a:lnSpc>
              <a:spcBef>
                <a:spcPts val="0"/>
              </a:spcBef>
              <a:spcAft>
                <a:spcPts val="600"/>
              </a:spcAft>
              <a:buNone/>
              <a:tabLst>
                <a:tab pos="282575" algn="l"/>
              </a:tabLst>
            </a:pPr>
            <a:r>
              <a:rPr lang="en-US" u="sng" dirty="0"/>
              <a:t>Prevention:</a:t>
            </a:r>
          </a:p>
          <a:p>
            <a:pPr marL="515938">
              <a:lnSpc>
                <a:spcPct val="90000"/>
              </a:lnSpc>
              <a:spcBef>
                <a:spcPts val="0"/>
              </a:spcBef>
              <a:spcAft>
                <a:spcPts val="1800"/>
              </a:spcAft>
            </a:pPr>
            <a:r>
              <a:rPr lang="en-US" sz="2800" dirty="0"/>
              <a:t>Factors associated with completion of INH treatment for latent TB infection (Cuba)</a:t>
            </a:r>
          </a:p>
          <a:p>
            <a:pPr>
              <a:lnSpc>
                <a:spcPct val="90000"/>
              </a:lnSpc>
              <a:spcBef>
                <a:spcPts val="0"/>
              </a:spcBef>
              <a:spcAft>
                <a:spcPts val="600"/>
              </a:spcAft>
              <a:buNone/>
            </a:pPr>
            <a:r>
              <a:rPr lang="en-US" u="sng" dirty="0"/>
              <a:t>Comorbidities:</a:t>
            </a:r>
          </a:p>
          <a:p>
            <a:pPr marL="515938">
              <a:lnSpc>
                <a:spcPct val="90000"/>
              </a:lnSpc>
              <a:spcBef>
                <a:spcPts val="0"/>
              </a:spcBef>
              <a:spcAft>
                <a:spcPts val="600"/>
              </a:spcAft>
            </a:pPr>
            <a:r>
              <a:rPr lang="en-US" sz="2800" dirty="0"/>
              <a:t>Barriers to HIV testing among patients with TB (Thailand)</a:t>
            </a:r>
          </a:p>
          <a:p>
            <a:pPr marL="515938">
              <a:lnSpc>
                <a:spcPct val="90000"/>
              </a:lnSpc>
              <a:spcBef>
                <a:spcPts val="0"/>
              </a:spcBef>
              <a:spcAft>
                <a:spcPts val="600"/>
              </a:spcAft>
            </a:pPr>
            <a:r>
              <a:rPr lang="en-US" sz="2800" dirty="0"/>
              <a:t>Difference in chest radiological findings in diabetic and non-diabetic TB patients (Iraq)</a:t>
            </a:r>
          </a:p>
          <a:p>
            <a:pPr>
              <a:lnSpc>
                <a:spcPct val="80000"/>
              </a:lnSpc>
              <a:buFontTx/>
              <a:buNone/>
            </a:pPr>
            <a:endParaRPr lang="en-US" sz="2800" dirty="0">
              <a:latin typeface="Arial" charset="0"/>
            </a:endParaRPr>
          </a:p>
        </p:txBody>
      </p:sp>
      <p:sp>
        <p:nvSpPr>
          <p:cNvPr id="74755" name="Rectangle 2"/>
          <p:cNvSpPr>
            <a:spLocks noGrp="1" noChangeArrowheads="1"/>
          </p:cNvSpPr>
          <p:nvPr>
            <p:ph type="title"/>
          </p:nvPr>
        </p:nvSpPr>
        <p:spPr>
          <a:xfrm>
            <a:off x="457200" y="274320"/>
            <a:ext cx="8229600" cy="1143000"/>
          </a:xfrm>
        </p:spPr>
        <p:txBody>
          <a:bodyPr/>
          <a:lstStyle/>
          <a:p>
            <a:pPr>
              <a:lnSpc>
                <a:spcPct val="90000"/>
              </a:lnSpc>
            </a:pPr>
            <a:r>
              <a:rPr lang="en-US" dirty="0"/>
              <a:t>Examples </a:t>
            </a:r>
            <a:r>
              <a:rPr lang="en-US" sz="3200" dirty="0"/>
              <a:t>(4)</a:t>
            </a:r>
          </a:p>
        </p:txBody>
      </p:sp>
    </p:spTree>
    <p:extLst>
      <p:ext uri="{BB962C8B-B14F-4D97-AF65-F5344CB8AC3E}">
        <p14:creationId xmlns:p14="http://schemas.microsoft.com/office/powerpoint/2010/main" val="40689925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39825"/>
          </a:xfrm>
        </p:spPr>
        <p:txBody>
          <a:bodyPr/>
          <a:lstStyle/>
          <a:p>
            <a:r>
              <a:rPr lang="en-US" dirty="0"/>
              <a:t>Impact of operations research training courses in India</a:t>
            </a:r>
          </a:p>
        </p:txBody>
      </p:sp>
      <p:sp>
        <p:nvSpPr>
          <p:cNvPr id="3" name="Content Placeholder 2"/>
          <p:cNvSpPr>
            <a:spLocks noGrp="1"/>
          </p:cNvSpPr>
          <p:nvPr>
            <p:ph idx="1"/>
          </p:nvPr>
        </p:nvSpPr>
        <p:spPr>
          <a:xfrm>
            <a:off x="457200" y="1828800"/>
            <a:ext cx="8207158" cy="4117365"/>
          </a:xfrm>
        </p:spPr>
        <p:txBody>
          <a:bodyPr/>
          <a:lstStyle/>
          <a:p>
            <a:pPr lvl="0"/>
            <a:r>
              <a:rPr lang="en-US" sz="3000" dirty="0"/>
              <a:t>Revised national policy for directly observed therapy to include “family-based” observation for pediatric cases</a:t>
            </a:r>
          </a:p>
          <a:p>
            <a:pPr lvl="0"/>
            <a:r>
              <a:rPr lang="en-US" sz="3000" dirty="0"/>
              <a:t>Reduced number of sputum specimens for monitoring TB treatment reduced from 4 million/year to 2 million/year</a:t>
            </a:r>
          </a:p>
          <a:p>
            <a:pPr lvl="0"/>
            <a:r>
              <a:rPr lang="en-US" sz="3000" dirty="0"/>
              <a:t>Lab capacity redirected to increase culture capacity and access to drug susceptibility testing </a:t>
            </a:r>
          </a:p>
        </p:txBody>
      </p:sp>
    </p:spTree>
    <p:extLst>
      <p:ext uri="{BB962C8B-B14F-4D97-AF65-F5344CB8AC3E}">
        <p14:creationId xmlns:p14="http://schemas.microsoft.com/office/powerpoint/2010/main" val="11620553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39825"/>
          </a:xfrm>
        </p:spPr>
        <p:txBody>
          <a:bodyPr/>
          <a:lstStyle/>
          <a:p>
            <a:r>
              <a:rPr lang="en-US" dirty="0"/>
              <a:t>Impact of operations research training courses in India </a:t>
            </a:r>
            <a:r>
              <a:rPr lang="en-US" sz="3200" dirty="0"/>
              <a:t>(2)</a:t>
            </a:r>
          </a:p>
        </p:txBody>
      </p:sp>
      <p:sp>
        <p:nvSpPr>
          <p:cNvPr id="3" name="Content Placeholder 2"/>
          <p:cNvSpPr>
            <a:spLocks noGrp="1"/>
          </p:cNvSpPr>
          <p:nvPr>
            <p:ph idx="1"/>
          </p:nvPr>
        </p:nvSpPr>
        <p:spPr>
          <a:xfrm>
            <a:off x="457200" y="1648435"/>
            <a:ext cx="8473858" cy="4937760"/>
          </a:xfrm>
        </p:spPr>
        <p:txBody>
          <a:bodyPr/>
          <a:lstStyle/>
          <a:p>
            <a:pPr lvl="0">
              <a:lnSpc>
                <a:spcPct val="90000"/>
              </a:lnSpc>
            </a:pPr>
            <a:r>
              <a:rPr lang="en-US" sz="3000" dirty="0"/>
              <a:t>Universal screening for TB among malnourished children receiving care at Nutritional Rehabilitation Centers in 5 states </a:t>
            </a:r>
          </a:p>
          <a:p>
            <a:pPr lvl="0">
              <a:lnSpc>
                <a:spcPct val="90000"/>
              </a:lnSpc>
            </a:pPr>
            <a:r>
              <a:rPr lang="en-US" sz="3000" dirty="0"/>
              <a:t>Universal screening for diabetes mellitus among TB patients and for TB among diabetes patients in Kerala</a:t>
            </a:r>
          </a:p>
          <a:p>
            <a:pPr lvl="0">
              <a:lnSpc>
                <a:spcPct val="90000"/>
              </a:lnSpc>
            </a:pPr>
            <a:r>
              <a:rPr lang="en-US" sz="3000" dirty="0"/>
              <a:t>Universal thyroid testing of suspected MDR-TB patients prior to the start of treatment and monthly thereafter</a:t>
            </a:r>
          </a:p>
          <a:p>
            <a:pPr lvl="0">
              <a:lnSpc>
                <a:spcPct val="90000"/>
              </a:lnSpc>
            </a:pPr>
            <a:r>
              <a:rPr lang="en-US" sz="3000" dirty="0"/>
              <a:t>National protocol for investigating the cause of death amongst MDR-TB patients</a:t>
            </a:r>
          </a:p>
        </p:txBody>
      </p:sp>
    </p:spTree>
    <p:extLst>
      <p:ext uri="{BB962C8B-B14F-4D97-AF65-F5344CB8AC3E}">
        <p14:creationId xmlns:p14="http://schemas.microsoft.com/office/powerpoint/2010/main" val="296918498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33" y="1227668"/>
            <a:ext cx="7844367" cy="3636432"/>
          </a:xfrm>
        </p:spPr>
        <p:txBody>
          <a:bodyPr/>
          <a:lstStyle/>
          <a:p>
            <a:r>
              <a:rPr lang="en-US" dirty="0"/>
              <a:t>Practical operations research projects can have substantial public health impact.</a:t>
            </a:r>
            <a:br>
              <a:rPr lang="en-US" dirty="0"/>
            </a:br>
            <a:br>
              <a:rPr lang="en-US" dirty="0"/>
            </a:br>
            <a:r>
              <a:rPr lang="en-US" i="1" dirty="0">
                <a:solidFill>
                  <a:srgbClr val="FF6600"/>
                </a:solidFill>
              </a:rPr>
              <a:t>Yours can, too!</a:t>
            </a:r>
          </a:p>
        </p:txBody>
      </p:sp>
    </p:spTree>
    <p:extLst>
      <p:ext uri="{BB962C8B-B14F-4D97-AF65-F5344CB8AC3E}">
        <p14:creationId xmlns:p14="http://schemas.microsoft.com/office/powerpoint/2010/main" val="3829799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from the class</a:t>
            </a:r>
          </a:p>
        </p:txBody>
      </p:sp>
      <p:sp>
        <p:nvSpPr>
          <p:cNvPr id="3" name="Content Placeholder 2"/>
          <p:cNvSpPr>
            <a:spLocks noGrp="1"/>
          </p:cNvSpPr>
          <p:nvPr>
            <p:ph sz="half" idx="1"/>
          </p:nvPr>
        </p:nvSpPr>
        <p:spPr>
          <a:xfrm>
            <a:off x="931368" y="2922901"/>
            <a:ext cx="7260132" cy="2383346"/>
          </a:xfrm>
        </p:spPr>
        <p:txBody>
          <a:bodyPr/>
          <a:lstStyle/>
          <a:p>
            <a:r>
              <a:rPr lang="en-US" sz="3000" dirty="0"/>
              <a:t>State your current research question</a:t>
            </a:r>
          </a:p>
          <a:p>
            <a:r>
              <a:rPr lang="en-US" sz="3000" b="1" dirty="0"/>
              <a:t>What makes this an “operations research” project? </a:t>
            </a:r>
            <a:r>
              <a:rPr lang="en-US" sz="3000" i="1" dirty="0"/>
              <a:t>(how does it directly relate to current program issue?)</a:t>
            </a:r>
          </a:p>
        </p:txBody>
      </p:sp>
      <p:sp>
        <p:nvSpPr>
          <p:cNvPr id="4" name="Content Placeholder 3"/>
          <p:cNvSpPr>
            <a:spLocks noGrp="1"/>
          </p:cNvSpPr>
          <p:nvPr>
            <p:ph sz="half" idx="2"/>
          </p:nvPr>
        </p:nvSpPr>
        <p:spPr>
          <a:xfrm>
            <a:off x="656167" y="1772680"/>
            <a:ext cx="4662482" cy="1457382"/>
          </a:xfrm>
        </p:spPr>
        <p:txBody>
          <a:bodyPr/>
          <a:lstStyle/>
          <a:p>
            <a:pPr marL="0" indent="0">
              <a:buNone/>
            </a:pPr>
            <a:r>
              <a:rPr lang="en-US" sz="5400" b="1" i="1" dirty="0">
                <a:solidFill>
                  <a:srgbClr val="FF8B16"/>
                </a:solidFill>
              </a:rPr>
              <a:t>Volunteers?</a:t>
            </a:r>
          </a:p>
        </p:txBody>
      </p:sp>
    </p:spTree>
    <p:extLst>
      <p:ext uri="{BB962C8B-B14F-4D97-AF65-F5344CB8AC3E}">
        <p14:creationId xmlns:p14="http://schemas.microsoft.com/office/powerpoint/2010/main" val="2147707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pPr>
              <a:lnSpc>
                <a:spcPct val="90000"/>
              </a:lnSpc>
            </a:pPr>
            <a:r>
              <a:rPr lang="en-US" dirty="0"/>
              <a:t>Guiding principles</a:t>
            </a:r>
          </a:p>
        </p:txBody>
      </p:sp>
      <p:sp>
        <p:nvSpPr>
          <p:cNvPr id="5" name="Content Placeholder 4"/>
          <p:cNvSpPr>
            <a:spLocks noGrp="1"/>
          </p:cNvSpPr>
          <p:nvPr>
            <p:ph idx="1"/>
          </p:nvPr>
        </p:nvSpPr>
        <p:spPr>
          <a:xfrm>
            <a:off x="457200" y="1898968"/>
            <a:ext cx="8229600" cy="4530725"/>
          </a:xfrm>
        </p:spPr>
        <p:txBody>
          <a:bodyPr/>
          <a:lstStyle/>
          <a:p>
            <a:r>
              <a:rPr lang="en-US" dirty="0"/>
              <a:t>Define program / health system </a:t>
            </a:r>
            <a:r>
              <a:rPr lang="en-US" i="1" dirty="0">
                <a:solidFill>
                  <a:srgbClr val="7E9632"/>
                </a:solidFill>
              </a:rPr>
              <a:t>objectives</a:t>
            </a:r>
          </a:p>
          <a:p>
            <a:pPr lvl="1">
              <a:spcBef>
                <a:spcPts val="0"/>
              </a:spcBef>
              <a:spcAft>
                <a:spcPts val="1200"/>
              </a:spcAft>
            </a:pPr>
            <a:r>
              <a:rPr lang="en-US" dirty="0"/>
              <a:t>Ex. 85% treatment completion </a:t>
            </a:r>
          </a:p>
          <a:p>
            <a:pPr>
              <a:spcBef>
                <a:spcPts val="0"/>
              </a:spcBef>
            </a:pPr>
            <a:r>
              <a:rPr lang="en-US" i="1" dirty="0">
                <a:solidFill>
                  <a:srgbClr val="7E9632"/>
                </a:solidFill>
              </a:rPr>
              <a:t>Identify constraints</a:t>
            </a:r>
            <a:r>
              <a:rPr lang="en-US" dirty="0">
                <a:solidFill>
                  <a:srgbClr val="7E9632"/>
                </a:solidFill>
              </a:rPr>
              <a:t> </a:t>
            </a:r>
            <a:r>
              <a:rPr lang="en-US" dirty="0"/>
              <a:t>to meeting objectives</a:t>
            </a:r>
          </a:p>
          <a:p>
            <a:pPr lvl="1">
              <a:spcBef>
                <a:spcPts val="0"/>
              </a:spcBef>
              <a:spcAft>
                <a:spcPts val="1200"/>
              </a:spcAft>
            </a:pPr>
            <a:r>
              <a:rPr lang="en-US" dirty="0"/>
              <a:t>Ex. 20% lost to follow-up, 10% die during treatment</a:t>
            </a:r>
          </a:p>
          <a:p>
            <a:pPr>
              <a:spcBef>
                <a:spcPts val="0"/>
              </a:spcBef>
            </a:pPr>
            <a:r>
              <a:rPr lang="en-US" i="1" dirty="0">
                <a:solidFill>
                  <a:srgbClr val="7E9632"/>
                </a:solidFill>
              </a:rPr>
              <a:t>Ask</a:t>
            </a:r>
            <a:r>
              <a:rPr lang="en-US" dirty="0">
                <a:solidFill>
                  <a:srgbClr val="7E9632"/>
                </a:solidFill>
              </a:rPr>
              <a:t> </a:t>
            </a:r>
            <a:r>
              <a:rPr lang="en-US" i="1" dirty="0">
                <a:solidFill>
                  <a:srgbClr val="7E9632"/>
                </a:solidFill>
              </a:rPr>
              <a:t>research questions</a:t>
            </a:r>
            <a:r>
              <a:rPr lang="en-US" dirty="0"/>
              <a:t> around constraints</a:t>
            </a:r>
          </a:p>
          <a:p>
            <a:pPr lvl="1"/>
            <a:r>
              <a:rPr lang="en-US" dirty="0"/>
              <a:t>Ex. What are the risk factors for death &amp; LTFU?</a:t>
            </a:r>
          </a:p>
          <a:p>
            <a:endParaRPr lang="en-US" dirty="0"/>
          </a:p>
        </p:txBody>
      </p:sp>
    </p:spTree>
    <p:extLst>
      <p:ext uri="{BB962C8B-B14F-4D97-AF65-F5344CB8AC3E}">
        <p14:creationId xmlns:p14="http://schemas.microsoft.com/office/powerpoint/2010/main" val="9466056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503282"/>
            <a:ext cx="8229600" cy="1139825"/>
          </a:xfrm>
        </p:spPr>
        <p:txBody>
          <a:bodyPr/>
          <a:lstStyle/>
          <a:p>
            <a:pPr>
              <a:lnSpc>
                <a:spcPct val="90000"/>
              </a:lnSpc>
            </a:pPr>
            <a:r>
              <a:rPr lang="en-US" dirty="0"/>
              <a:t>Does your research idea/project address one of these…?</a:t>
            </a:r>
          </a:p>
        </p:txBody>
      </p:sp>
      <p:sp>
        <p:nvSpPr>
          <p:cNvPr id="6" name="Content Placeholder 5"/>
          <p:cNvSpPr>
            <a:spLocks noGrp="1"/>
          </p:cNvSpPr>
          <p:nvPr>
            <p:ph idx="1"/>
          </p:nvPr>
        </p:nvSpPr>
        <p:spPr>
          <a:xfrm>
            <a:off x="457200" y="1775565"/>
            <a:ext cx="7804931" cy="4530725"/>
          </a:xfrm>
        </p:spPr>
        <p:txBody>
          <a:bodyPr/>
          <a:lstStyle/>
          <a:p>
            <a:pPr marL="0" indent="0">
              <a:buNone/>
            </a:pPr>
            <a:r>
              <a:rPr lang="en-US" b="1" dirty="0"/>
              <a:t>Four key program areas for OR to address:</a:t>
            </a:r>
          </a:p>
          <a:p>
            <a:r>
              <a:rPr lang="en-US" dirty="0"/>
              <a:t>Lack of knowledge about a problem</a:t>
            </a:r>
          </a:p>
          <a:p>
            <a:r>
              <a:rPr lang="en-US" dirty="0"/>
              <a:t>Lack of a tool or intervention</a:t>
            </a:r>
          </a:p>
          <a:p>
            <a:r>
              <a:rPr lang="en-US" dirty="0"/>
              <a:t>Unknown effectiveness of the tool or intervention</a:t>
            </a:r>
          </a:p>
          <a:p>
            <a:r>
              <a:rPr lang="en-US" dirty="0"/>
              <a:t>Unknown cost-benefit or efficiency of the tool or intervention</a:t>
            </a:r>
          </a:p>
        </p:txBody>
      </p:sp>
    </p:spTree>
    <p:extLst>
      <p:ext uri="{BB962C8B-B14F-4D97-AF65-F5344CB8AC3E}">
        <p14:creationId xmlns:p14="http://schemas.microsoft.com/office/powerpoint/2010/main" val="17885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Does your OR idea/project…?</a:t>
            </a:r>
          </a:p>
        </p:txBody>
      </p:sp>
      <p:sp>
        <p:nvSpPr>
          <p:cNvPr id="5" name="Text Box 8"/>
          <p:cNvSpPr txBox="1">
            <a:spLocks noChangeArrowheads="1"/>
          </p:cNvSpPr>
          <p:nvPr/>
        </p:nvSpPr>
        <p:spPr bwMode="auto">
          <a:xfrm>
            <a:off x="5791200" y="4749092"/>
            <a:ext cx="3352800" cy="1262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lnSpc>
                <a:spcPct val="90000"/>
              </a:lnSpc>
            </a:pPr>
            <a:r>
              <a:rPr lang="en-US" sz="2800" b="0" dirty="0">
                <a:solidFill>
                  <a:srgbClr val="660066"/>
                </a:solidFill>
                <a:latin typeface="Calibri"/>
                <a:cs typeface="Calibri"/>
              </a:rPr>
              <a:t>Evaluate </a:t>
            </a:r>
          </a:p>
          <a:p>
            <a:pPr algn="ctr">
              <a:lnSpc>
                <a:spcPct val="90000"/>
              </a:lnSpc>
            </a:pPr>
            <a:r>
              <a:rPr lang="en-US" sz="2800" b="0" dirty="0">
                <a:latin typeface="Calibri"/>
                <a:cs typeface="Calibri"/>
              </a:rPr>
              <a:t>(provides firm evidence of effect)</a:t>
            </a:r>
          </a:p>
        </p:txBody>
      </p:sp>
      <p:sp>
        <p:nvSpPr>
          <p:cNvPr id="6" name="Text Box 9"/>
          <p:cNvSpPr txBox="1">
            <a:spLocks noChangeArrowheads="1"/>
          </p:cNvSpPr>
          <p:nvPr/>
        </p:nvSpPr>
        <p:spPr bwMode="auto">
          <a:xfrm>
            <a:off x="457200" y="4741316"/>
            <a:ext cx="3791628" cy="12629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lnSpc>
                <a:spcPct val="90000"/>
              </a:lnSpc>
            </a:pPr>
            <a:r>
              <a:rPr lang="en-US" sz="2800" b="0" dirty="0">
                <a:solidFill>
                  <a:srgbClr val="7E9632"/>
                </a:solidFill>
                <a:latin typeface="Calibri"/>
                <a:cs typeface="Calibri"/>
              </a:rPr>
              <a:t>Compare</a:t>
            </a:r>
          </a:p>
          <a:p>
            <a:pPr algn="ctr">
              <a:lnSpc>
                <a:spcPct val="90000"/>
              </a:lnSpc>
            </a:pPr>
            <a:r>
              <a:rPr lang="en-US" sz="2800" b="0" dirty="0">
                <a:latin typeface="Calibri"/>
                <a:cs typeface="Calibri"/>
              </a:rPr>
              <a:t>(arrives at best   practices by comparison)</a:t>
            </a:r>
          </a:p>
        </p:txBody>
      </p:sp>
      <p:grpSp>
        <p:nvGrpSpPr>
          <p:cNvPr id="3" name="Group 2"/>
          <p:cNvGrpSpPr/>
          <p:nvPr/>
        </p:nvGrpSpPr>
        <p:grpSpPr>
          <a:xfrm>
            <a:off x="2492750" y="1673351"/>
            <a:ext cx="4732388" cy="3562960"/>
            <a:chOff x="2140912" y="1673351"/>
            <a:chExt cx="4732388" cy="3562960"/>
          </a:xfrm>
        </p:grpSpPr>
        <p:sp>
          <p:nvSpPr>
            <p:cNvPr id="4" name="Text Box 7"/>
            <p:cNvSpPr txBox="1">
              <a:spLocks noChangeArrowheads="1"/>
            </p:cNvSpPr>
            <p:nvPr/>
          </p:nvSpPr>
          <p:spPr bwMode="auto">
            <a:xfrm>
              <a:off x="2492750" y="1673351"/>
              <a:ext cx="3950772" cy="13183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lnSpc>
                  <a:spcPct val="90000"/>
                </a:lnSpc>
                <a:spcBef>
                  <a:spcPct val="50000"/>
                </a:spcBef>
              </a:pPr>
              <a:r>
                <a:rPr lang="en-US" b="0" dirty="0">
                  <a:solidFill>
                    <a:srgbClr val="FF6600"/>
                  </a:solidFill>
                  <a:latin typeface="Calibri"/>
                  <a:cs typeface="Calibri"/>
                </a:rPr>
                <a:t>Innovate </a:t>
              </a:r>
            </a:p>
            <a:p>
              <a:pPr algn="ctr">
                <a:lnSpc>
                  <a:spcPct val="90000"/>
                </a:lnSpc>
              </a:pPr>
              <a:r>
                <a:rPr lang="en-US" sz="2800" b="0" dirty="0">
                  <a:latin typeface="Calibri"/>
                  <a:cs typeface="Calibri"/>
                </a:rPr>
                <a:t>(develops new strategies and tests them)</a:t>
              </a:r>
            </a:p>
          </p:txBody>
        </p:sp>
        <p:sp>
          <p:nvSpPr>
            <p:cNvPr id="7" name="Left-Right Arrow 9"/>
            <p:cNvSpPr>
              <a:spLocks noChangeArrowheads="1"/>
            </p:cNvSpPr>
            <p:nvPr/>
          </p:nvSpPr>
          <p:spPr bwMode="auto">
            <a:xfrm rot="2901406">
              <a:off x="5685057" y="3560039"/>
              <a:ext cx="1892300" cy="484187"/>
            </a:xfrm>
            <a:prstGeom prst="leftRightArrow">
              <a:avLst>
                <a:gd name="adj1" fmla="val 50000"/>
                <a:gd name="adj2" fmla="val 50029"/>
              </a:avLst>
            </a:prstGeom>
            <a:solidFill>
              <a:srgbClr val="F1CD29"/>
            </a:solidFill>
            <a:ln w="9525">
              <a:solidFill>
                <a:schemeClr val="tx1"/>
              </a:solidFill>
              <a:round/>
              <a:headEnd/>
              <a:tailEnd/>
            </a:ln>
          </p:spPr>
          <p:txBody>
            <a:bodyPr/>
            <a:lstStyle/>
            <a:p>
              <a:endParaRPr lang="en-US">
                <a:solidFill>
                  <a:srgbClr val="F1CD29"/>
                </a:solidFill>
              </a:endParaRPr>
            </a:p>
          </p:txBody>
        </p:sp>
        <p:sp>
          <p:nvSpPr>
            <p:cNvPr id="8" name="Left-Right Arrow 9"/>
            <p:cNvSpPr>
              <a:spLocks noChangeArrowheads="1"/>
            </p:cNvSpPr>
            <p:nvPr/>
          </p:nvSpPr>
          <p:spPr bwMode="auto">
            <a:xfrm rot="18769065">
              <a:off x="1436856" y="3569400"/>
              <a:ext cx="1892300" cy="484187"/>
            </a:xfrm>
            <a:prstGeom prst="leftRightArrow">
              <a:avLst>
                <a:gd name="adj1" fmla="val 50000"/>
                <a:gd name="adj2" fmla="val 50029"/>
              </a:avLst>
            </a:prstGeom>
            <a:solidFill>
              <a:srgbClr val="F1CD29"/>
            </a:solidFill>
            <a:ln w="9525">
              <a:solidFill>
                <a:schemeClr val="tx1"/>
              </a:solidFill>
              <a:round/>
              <a:headEnd/>
              <a:tailEnd/>
            </a:ln>
          </p:spPr>
          <p:txBody>
            <a:bodyPr/>
            <a:lstStyle/>
            <a:p>
              <a:endParaRPr lang="en-US"/>
            </a:p>
          </p:txBody>
        </p:sp>
        <p:sp>
          <p:nvSpPr>
            <p:cNvPr id="9" name="Left-Right Arrow 9"/>
            <p:cNvSpPr>
              <a:spLocks noChangeArrowheads="1"/>
            </p:cNvSpPr>
            <p:nvPr/>
          </p:nvSpPr>
          <p:spPr bwMode="auto">
            <a:xfrm>
              <a:off x="3668642" y="4752124"/>
              <a:ext cx="1892300" cy="484187"/>
            </a:xfrm>
            <a:prstGeom prst="leftRightArrow">
              <a:avLst>
                <a:gd name="adj1" fmla="val 50000"/>
                <a:gd name="adj2" fmla="val 50029"/>
              </a:avLst>
            </a:prstGeom>
            <a:solidFill>
              <a:srgbClr val="F1CD29"/>
            </a:solidFill>
            <a:ln w="9525">
              <a:solidFill>
                <a:schemeClr val="tx1"/>
              </a:solidFill>
              <a:round/>
              <a:headEnd/>
              <a:tailEnd/>
            </a:ln>
          </p:spPr>
          <p:txBody>
            <a:bodyPr/>
            <a:lstStyle/>
            <a:p>
              <a:endParaRPr lang="en-US"/>
            </a:p>
          </p:txBody>
        </p:sp>
      </p:grpSp>
    </p:spTree>
    <p:extLst>
      <p:ext uri="{BB962C8B-B14F-4D97-AF65-F5344CB8AC3E}">
        <p14:creationId xmlns:p14="http://schemas.microsoft.com/office/powerpoint/2010/main" val="915441578"/>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4842</TotalTime>
  <Words>3725</Words>
  <Application>Microsoft Office PowerPoint</Application>
  <PresentationFormat>On-screen Show (4:3)</PresentationFormat>
  <Paragraphs>667</Paragraphs>
  <Slides>57</Slides>
  <Notes>57</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57</vt:i4>
      </vt:variant>
    </vt:vector>
  </HeadingPairs>
  <TitlesOfParts>
    <vt:vector size="72" baseType="lpstr">
      <vt:lpstr>ＭＳ Ｐゴシック</vt:lpstr>
      <vt:lpstr>ＭＳ Ｐゴシック</vt:lpstr>
      <vt:lpstr>Arial</vt:lpstr>
      <vt:lpstr>Arial Narrow</vt:lpstr>
      <vt:lpstr>Avenir Book</vt:lpstr>
      <vt:lpstr>Calibri</vt:lpstr>
      <vt:lpstr>Calibri (Body)</vt:lpstr>
      <vt:lpstr>Courier New</vt:lpstr>
      <vt:lpstr>Garamond</vt:lpstr>
      <vt:lpstr>Lucida Sans</vt:lpstr>
      <vt:lpstr>Mangal</vt:lpstr>
      <vt:lpstr>Times New Roman</vt:lpstr>
      <vt:lpstr>Verdana</vt:lpstr>
      <vt:lpstr>Wingdings</vt:lpstr>
      <vt:lpstr>CDC OR Style options 1 and 2</vt:lpstr>
      <vt:lpstr>Overview: Operations Research and Examples</vt:lpstr>
      <vt:lpstr>Let’s talk…</vt:lpstr>
      <vt:lpstr>Operations research</vt:lpstr>
      <vt:lpstr>Historical roots of OR</vt:lpstr>
      <vt:lpstr>How is OR different from other types of research?</vt:lpstr>
      <vt:lpstr>Examples from the class</vt:lpstr>
      <vt:lpstr>Guiding principles</vt:lpstr>
      <vt:lpstr>Does your research idea/project address one of these…?</vt:lpstr>
      <vt:lpstr>Does your OR idea/project…?</vt:lpstr>
      <vt:lpstr>Steps in the  process</vt:lpstr>
      <vt:lpstr>Identify the problem(s) </vt:lpstr>
      <vt:lpstr>Develop a research question</vt:lpstr>
      <vt:lpstr>Design &amp; execute the study</vt:lpstr>
      <vt:lpstr>Share results</vt:lpstr>
      <vt:lpstr>Can your OR work make a difference?  Yes.</vt:lpstr>
      <vt:lpstr>Closing thought…</vt:lpstr>
      <vt:lpstr>Questions?</vt:lpstr>
      <vt:lpstr>Examples of TB Operations Research</vt:lpstr>
      <vt:lpstr>I. Example from Peru</vt:lpstr>
      <vt:lpstr>Operations research to pinpoint delays &amp; weaknesses in TB lab services</vt:lpstr>
      <vt:lpstr>Data sources and resources</vt:lpstr>
      <vt:lpstr>Research plan</vt:lpstr>
      <vt:lpstr>“Diagnostic Process Preceding Lab Strengthening Program”</vt:lpstr>
      <vt:lpstr>Intervals measured and their duration (mean ± s.d.)</vt:lpstr>
      <vt:lpstr>Summary: Cumulative time intervals for microscopy, culture, DST &amp; treatment</vt:lpstr>
      <vt:lpstr>Conclusions</vt:lpstr>
      <vt:lpstr>Conclusions (2)</vt:lpstr>
      <vt:lpstr>Strategies to accelerate diagnosis and treatment of MDR TB</vt:lpstr>
      <vt:lpstr>II. Example from Rwanda </vt:lpstr>
      <vt:lpstr>Objectives &amp; research questions</vt:lpstr>
      <vt:lpstr>Data sources</vt:lpstr>
      <vt:lpstr>Methods</vt:lpstr>
      <vt:lpstr>Analysis</vt:lpstr>
      <vt:lpstr>TB register &amp; treatment card data</vt:lpstr>
      <vt:lpstr>HIV data</vt:lpstr>
      <vt:lpstr>PowerPoint Presentation</vt:lpstr>
      <vt:lpstr>PowerPoint Presentation</vt:lpstr>
      <vt:lpstr>HIV testing among patients with TB</vt:lpstr>
      <vt:lpstr>Staff interviews</vt:lpstr>
      <vt:lpstr>Barriers to offering HIV testing (n=40)*</vt:lpstr>
      <vt:lpstr>Conclusions</vt:lpstr>
      <vt:lpstr>Public health impact</vt:lpstr>
      <vt:lpstr>III. Example from Cambodia  </vt:lpstr>
      <vt:lpstr>Data sources and resources</vt:lpstr>
      <vt:lpstr>Research plan</vt:lpstr>
      <vt:lpstr>Research design (methods)</vt:lpstr>
      <vt:lpstr>Analysis</vt:lpstr>
      <vt:lpstr>Research findings</vt:lpstr>
      <vt:lpstr>Impact of ART and CPT on risk of death</vt:lpstr>
      <vt:lpstr>Conclusions and next steps</vt:lpstr>
      <vt:lpstr>IV. Examples of OR from previous courses </vt:lpstr>
      <vt:lpstr>Examples (2)</vt:lpstr>
      <vt:lpstr>Examples (3)</vt:lpstr>
      <vt:lpstr>Examples (4)</vt:lpstr>
      <vt:lpstr>Impact of operations research training courses in India</vt:lpstr>
      <vt:lpstr>Impact of operations research training courses in India (2)</vt:lpstr>
      <vt:lpstr>Practical operations research projects can have substantial public health impact.  Yours can, too!</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178</cp:revision>
  <cp:lastPrinted>2017-05-15T01:54:06Z</cp:lastPrinted>
  <dcterms:created xsi:type="dcterms:W3CDTF">2016-12-10T01:14:11Z</dcterms:created>
  <dcterms:modified xsi:type="dcterms:W3CDTF">2019-01-18T01:52:53Z</dcterms:modified>
</cp:coreProperties>
</file>