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5" r:id="rId2"/>
  </p:sldMasterIdLst>
  <p:notesMasterIdLst>
    <p:notesMasterId r:id="rId43"/>
  </p:notesMasterIdLst>
  <p:handoutMasterIdLst>
    <p:handoutMasterId r:id="rId44"/>
  </p:handoutMasterIdLst>
  <p:sldIdLst>
    <p:sldId id="285" r:id="rId3"/>
    <p:sldId id="497" r:id="rId4"/>
    <p:sldId id="547" r:id="rId5"/>
    <p:sldId id="498" r:id="rId6"/>
    <p:sldId id="502" r:id="rId7"/>
    <p:sldId id="500" r:id="rId8"/>
    <p:sldId id="548" r:id="rId9"/>
    <p:sldId id="529" r:id="rId10"/>
    <p:sldId id="528" r:id="rId11"/>
    <p:sldId id="501" r:id="rId12"/>
    <p:sldId id="508" r:id="rId13"/>
    <p:sldId id="499" r:id="rId14"/>
    <p:sldId id="511" r:id="rId15"/>
    <p:sldId id="504" r:id="rId16"/>
    <p:sldId id="505" r:id="rId17"/>
    <p:sldId id="506" r:id="rId18"/>
    <p:sldId id="507" r:id="rId19"/>
    <p:sldId id="518" r:id="rId20"/>
    <p:sldId id="519" r:id="rId21"/>
    <p:sldId id="521" r:id="rId22"/>
    <p:sldId id="520" r:id="rId23"/>
    <p:sldId id="517" r:id="rId24"/>
    <p:sldId id="515" r:id="rId25"/>
    <p:sldId id="512" r:id="rId26"/>
    <p:sldId id="513" r:id="rId27"/>
    <p:sldId id="514" r:id="rId28"/>
    <p:sldId id="531" r:id="rId29"/>
    <p:sldId id="532" r:id="rId30"/>
    <p:sldId id="533" r:id="rId31"/>
    <p:sldId id="534" r:id="rId32"/>
    <p:sldId id="530" r:id="rId33"/>
    <p:sldId id="535" r:id="rId34"/>
    <p:sldId id="536" r:id="rId35"/>
    <p:sldId id="539" r:id="rId36"/>
    <p:sldId id="540" r:id="rId37"/>
    <p:sldId id="541" r:id="rId38"/>
    <p:sldId id="542" r:id="rId39"/>
    <p:sldId id="543" r:id="rId40"/>
    <p:sldId id="544" r:id="rId41"/>
    <p:sldId id="545" r:id="rId4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124">
          <p15:clr>
            <a:srgbClr val="A4A3A4"/>
          </p15:clr>
        </p15:guide>
        <p15:guide id="4" pos="3559">
          <p15:clr>
            <a:srgbClr val="A4A3A4"/>
          </p15:clr>
        </p15:guide>
        <p15:guide id="5" orient="horz" pos="1386">
          <p15:clr>
            <a:srgbClr val="A4A3A4"/>
          </p15:clr>
        </p15:guide>
        <p15:guide id="6" orient="horz" pos="1962">
          <p15:clr>
            <a:srgbClr val="A4A3A4"/>
          </p15:clr>
        </p15:guide>
        <p15:guide id="7" pos="996">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opewell MD, Philip" initials="PH" lastIdx="8" clrIdx="0"/>
  <p:cmAuthor id="1" name="Cecily Miller"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scaleToFitPaper="1"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08080"/>
    <a:srgbClr val="585C56"/>
    <a:srgbClr val="A23D07"/>
    <a:srgbClr val="2FBFA6"/>
    <a:srgbClr val="FF8B16"/>
    <a:srgbClr val="A3CD08"/>
    <a:srgbClr val="AECD0B"/>
    <a:srgbClr val="F1CD29"/>
    <a:srgbClr val="CDC3B4"/>
    <a:srgbClr val="CDB51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D03447BB-5D67-496B-8E87-E561075AD55C}" styleName="Dark Style 1 - Accent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2" autoAdjust="0"/>
    <p:restoredTop sz="67459" autoAdjust="0"/>
  </p:normalViewPr>
  <p:slideViewPr>
    <p:cSldViewPr snapToGrid="0" snapToObjects="1">
      <p:cViewPr varScale="1">
        <p:scale>
          <a:sx n="50" d="100"/>
          <a:sy n="50" d="100"/>
        </p:scale>
        <p:origin x="36" y="396"/>
      </p:cViewPr>
      <p:guideLst>
        <p:guide orient="horz" pos="2160"/>
        <p:guide pos="2880"/>
        <p:guide orient="horz" pos="2124"/>
        <p:guide pos="3559"/>
        <p:guide orient="horz" pos="1386"/>
        <p:guide orient="horz" pos="1962"/>
        <p:guide pos="996"/>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handoutMaster" Target="handoutMasters/handout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presProps" Target="presProps.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410536E-3565-4EB1-926A-DA8E4C3F6373}"/>
    <pc:docChg chg="modSld">
      <pc:chgData name="" userId="" providerId="" clId="Web-{F410536E-3565-4EB1-926A-DA8E4C3F6373}" dt="2018-12-19T23:01:08.207" v="57" actId="20577"/>
      <pc:docMkLst>
        <pc:docMk/>
      </pc:docMkLst>
      <pc:sldChg chg="modNotes">
        <pc:chgData name="" userId="" providerId="" clId="Web-{F410536E-3565-4EB1-926A-DA8E4C3F6373}" dt="2018-12-19T22:49:49.997" v="1" actId="20577"/>
        <pc:sldMkLst>
          <pc:docMk/>
          <pc:sldMk cId="1083917641" sldId="504"/>
        </pc:sldMkLst>
      </pc:sldChg>
      <pc:sldChg chg="modNotes">
        <pc:chgData name="" userId="" providerId="" clId="Web-{F410536E-3565-4EB1-926A-DA8E4C3F6373}" dt="2018-12-19T22:50:28.015" v="6" actId="20577"/>
        <pc:sldMkLst>
          <pc:docMk/>
          <pc:sldMk cId="399861493" sldId="505"/>
        </pc:sldMkLst>
      </pc:sldChg>
      <pc:sldChg chg="modSp">
        <pc:chgData name="" userId="" providerId="" clId="Web-{F410536E-3565-4EB1-926A-DA8E4C3F6373}" dt="2018-12-19T22:50:46.405" v="7" actId="20577"/>
        <pc:sldMkLst>
          <pc:docMk/>
          <pc:sldMk cId="3389630214" sldId="507"/>
        </pc:sldMkLst>
        <pc:spChg chg="mod">
          <ac:chgData name="" userId="" providerId="" clId="Web-{F410536E-3565-4EB1-926A-DA8E4C3F6373}" dt="2018-12-19T22:50:46.405" v="7" actId="20577"/>
          <ac:spMkLst>
            <pc:docMk/>
            <pc:sldMk cId="3389630214" sldId="507"/>
            <ac:spMk id="13314" creationId="{00000000-0000-0000-0000-000000000000}"/>
          </ac:spMkLst>
        </pc:spChg>
      </pc:sldChg>
      <pc:sldChg chg="modSp">
        <pc:chgData name="" userId="" providerId="" clId="Web-{F410536E-3565-4EB1-926A-DA8E4C3F6373}" dt="2018-12-19T22:55:54.642" v="33" actId="20577"/>
        <pc:sldMkLst>
          <pc:docMk/>
          <pc:sldMk cId="2749584300" sldId="513"/>
        </pc:sldMkLst>
        <pc:spChg chg="mod">
          <ac:chgData name="" userId="" providerId="" clId="Web-{F410536E-3565-4EB1-926A-DA8E4C3F6373}" dt="2018-12-19T22:55:18.985" v="27" actId="20577"/>
          <ac:spMkLst>
            <pc:docMk/>
            <pc:sldMk cId="2749584300" sldId="513"/>
            <ac:spMk id="16386" creationId="{00000000-0000-0000-0000-000000000000}"/>
          </ac:spMkLst>
        </pc:spChg>
        <pc:spChg chg="mod">
          <ac:chgData name="" userId="" providerId="" clId="Web-{F410536E-3565-4EB1-926A-DA8E4C3F6373}" dt="2018-12-19T22:55:54.642" v="33" actId="20577"/>
          <ac:spMkLst>
            <pc:docMk/>
            <pc:sldMk cId="2749584300" sldId="513"/>
            <ac:spMk id="212995" creationId="{00000000-0000-0000-0000-000000000000}"/>
          </ac:spMkLst>
        </pc:spChg>
      </pc:sldChg>
      <pc:sldChg chg="modSp modNotes">
        <pc:chgData name="" userId="" providerId="" clId="Web-{F410536E-3565-4EB1-926A-DA8E4C3F6373}" dt="2018-12-19T22:51:57.922" v="14" actId="20577"/>
        <pc:sldMkLst>
          <pc:docMk/>
          <pc:sldMk cId="2237045428" sldId="518"/>
        </pc:sldMkLst>
        <pc:spChg chg="mod">
          <ac:chgData name="" userId="" providerId="" clId="Web-{F410536E-3565-4EB1-926A-DA8E4C3F6373}" dt="2018-12-19T22:51:48.328" v="12" actId="20577"/>
          <ac:spMkLst>
            <pc:docMk/>
            <pc:sldMk cId="2237045428" sldId="518"/>
            <ac:spMk id="169987" creationId="{00000000-0000-0000-0000-000000000000}"/>
          </ac:spMkLst>
        </pc:spChg>
      </pc:sldChg>
      <pc:sldChg chg="modSp">
        <pc:chgData name="" userId="" providerId="" clId="Web-{F410536E-3565-4EB1-926A-DA8E4C3F6373}" dt="2018-12-19T22:52:25.125" v="15" actId="20577"/>
        <pc:sldMkLst>
          <pc:docMk/>
          <pc:sldMk cId="1882533923" sldId="519"/>
        </pc:sldMkLst>
        <pc:spChg chg="mod">
          <ac:chgData name="" userId="" providerId="" clId="Web-{F410536E-3565-4EB1-926A-DA8E4C3F6373}" dt="2018-12-19T22:52:25.125" v="15" actId="20577"/>
          <ac:spMkLst>
            <pc:docMk/>
            <pc:sldMk cId="1882533923" sldId="519"/>
            <ac:spMk id="22530" creationId="{00000000-0000-0000-0000-000000000000}"/>
          </ac:spMkLst>
        </pc:spChg>
      </pc:sldChg>
      <pc:sldChg chg="modSp">
        <pc:chgData name="" userId="" providerId="" clId="Web-{F410536E-3565-4EB1-926A-DA8E4C3F6373}" dt="2018-12-19T22:54:09.547" v="26" actId="20577"/>
        <pc:sldMkLst>
          <pc:docMk/>
          <pc:sldMk cId="1298571801" sldId="520"/>
        </pc:sldMkLst>
        <pc:spChg chg="mod">
          <ac:chgData name="" userId="" providerId="" clId="Web-{F410536E-3565-4EB1-926A-DA8E4C3F6373}" dt="2018-12-19T22:53:45.688" v="23" actId="20577"/>
          <ac:spMkLst>
            <pc:docMk/>
            <pc:sldMk cId="1298571801" sldId="520"/>
            <ac:spMk id="23554" creationId="{00000000-0000-0000-0000-000000000000}"/>
          </ac:spMkLst>
        </pc:spChg>
        <pc:spChg chg="mod">
          <ac:chgData name="" userId="" providerId="" clId="Web-{F410536E-3565-4EB1-926A-DA8E4C3F6373}" dt="2018-12-19T22:54:09.547" v="26" actId="20577"/>
          <ac:spMkLst>
            <pc:docMk/>
            <pc:sldMk cId="1298571801" sldId="520"/>
            <ac:spMk id="205827" creationId="{00000000-0000-0000-0000-000000000000}"/>
          </ac:spMkLst>
        </pc:spChg>
      </pc:sldChg>
      <pc:sldChg chg="modSp">
        <pc:chgData name="" userId="" providerId="" clId="Web-{F410536E-3565-4EB1-926A-DA8E4C3F6373}" dt="2018-12-19T22:53:28.547" v="22" actId="20577"/>
        <pc:sldMkLst>
          <pc:docMk/>
          <pc:sldMk cId="963226215" sldId="521"/>
        </pc:sldMkLst>
        <pc:spChg chg="mod">
          <ac:chgData name="" userId="" providerId="" clId="Web-{F410536E-3565-4EB1-926A-DA8E4C3F6373}" dt="2018-12-19T22:52:37.703" v="16" actId="20577"/>
          <ac:spMkLst>
            <pc:docMk/>
            <pc:sldMk cId="963226215" sldId="521"/>
            <ac:spMk id="24578" creationId="{00000000-0000-0000-0000-000000000000}"/>
          </ac:spMkLst>
        </pc:spChg>
        <pc:spChg chg="mod">
          <ac:chgData name="" userId="" providerId="" clId="Web-{F410536E-3565-4EB1-926A-DA8E4C3F6373}" dt="2018-12-19T22:53:28.547" v="22" actId="20577"/>
          <ac:spMkLst>
            <pc:docMk/>
            <pc:sldMk cId="963226215" sldId="521"/>
            <ac:spMk id="206851" creationId="{00000000-0000-0000-0000-000000000000}"/>
          </ac:spMkLst>
        </pc:spChg>
      </pc:sldChg>
      <pc:sldChg chg="modSp">
        <pc:chgData name="" userId="" providerId="" clId="Web-{F410536E-3565-4EB1-926A-DA8E4C3F6373}" dt="2018-12-19T22:56:36.298" v="34" actId="20577"/>
        <pc:sldMkLst>
          <pc:docMk/>
          <pc:sldMk cId="1607031740" sldId="532"/>
        </pc:sldMkLst>
        <pc:spChg chg="mod">
          <ac:chgData name="" userId="" providerId="" clId="Web-{F410536E-3565-4EB1-926A-DA8E4C3F6373}" dt="2018-12-19T22:56:36.298" v="34" actId="20577"/>
          <ac:spMkLst>
            <pc:docMk/>
            <pc:sldMk cId="1607031740" sldId="532"/>
            <ac:spMk id="28674" creationId="{00000000-0000-0000-0000-000000000000}"/>
          </ac:spMkLst>
        </pc:spChg>
      </pc:sldChg>
      <pc:sldChg chg="modSp">
        <pc:chgData name="" userId="" providerId="" clId="Web-{F410536E-3565-4EB1-926A-DA8E4C3F6373}" dt="2018-12-19T22:56:57.205" v="35" actId="20577"/>
        <pc:sldMkLst>
          <pc:docMk/>
          <pc:sldMk cId="549866291" sldId="533"/>
        </pc:sldMkLst>
        <pc:spChg chg="mod">
          <ac:chgData name="" userId="" providerId="" clId="Web-{F410536E-3565-4EB1-926A-DA8E4C3F6373}" dt="2018-12-19T22:56:57.205" v="35" actId="20577"/>
          <ac:spMkLst>
            <pc:docMk/>
            <pc:sldMk cId="549866291" sldId="533"/>
            <ac:spMk id="5" creationId="{00000000-0000-0000-0000-000000000000}"/>
          </ac:spMkLst>
        </pc:spChg>
      </pc:sldChg>
      <pc:sldChg chg="modSp modNotes">
        <pc:chgData name="" userId="" providerId="" clId="Web-{F410536E-3565-4EB1-926A-DA8E4C3F6373}" dt="2018-12-19T22:58:43.956" v="45" actId="20577"/>
        <pc:sldMkLst>
          <pc:docMk/>
          <pc:sldMk cId="2497337833" sldId="534"/>
        </pc:sldMkLst>
        <pc:spChg chg="mod">
          <ac:chgData name="" userId="" providerId="" clId="Web-{F410536E-3565-4EB1-926A-DA8E4C3F6373}" dt="2018-12-19T22:57:51.815" v="36" actId="20577"/>
          <ac:spMkLst>
            <pc:docMk/>
            <pc:sldMk cId="2497337833" sldId="534"/>
            <ac:spMk id="5" creationId="{00000000-0000-0000-0000-000000000000}"/>
          </ac:spMkLst>
        </pc:spChg>
        <pc:spChg chg="mod">
          <ac:chgData name="" userId="" providerId="" clId="Web-{F410536E-3565-4EB1-926A-DA8E4C3F6373}" dt="2018-12-19T22:58:40.237" v="42" actId="20577"/>
          <ac:spMkLst>
            <pc:docMk/>
            <pc:sldMk cId="2497337833" sldId="534"/>
            <ac:spMk id="31747" creationId="{00000000-0000-0000-0000-000000000000}"/>
          </ac:spMkLst>
        </pc:spChg>
      </pc:sldChg>
      <pc:sldChg chg="modNotes">
        <pc:chgData name="" userId="" providerId="" clId="Web-{F410536E-3565-4EB1-926A-DA8E4C3F6373}" dt="2018-12-19T22:59:44.065" v="47" actId="20577"/>
        <pc:sldMkLst>
          <pc:docMk/>
          <pc:sldMk cId="2990601445" sldId="536"/>
        </pc:sldMkLst>
      </pc:sldChg>
      <pc:sldChg chg="modSp">
        <pc:chgData name="" userId="" providerId="" clId="Web-{F410536E-3565-4EB1-926A-DA8E4C3F6373}" dt="2018-12-19T23:01:08.207" v="57" actId="20577"/>
        <pc:sldMkLst>
          <pc:docMk/>
          <pc:sldMk cId="1713347768" sldId="543"/>
        </pc:sldMkLst>
        <pc:spChg chg="mod">
          <ac:chgData name="" userId="" providerId="" clId="Web-{F410536E-3565-4EB1-926A-DA8E4C3F6373}" dt="2018-12-19T23:01:08.207" v="57" actId="20577"/>
          <ac:spMkLst>
            <pc:docMk/>
            <pc:sldMk cId="1713347768" sldId="543"/>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335C9D-79EB-644F-B19D-69F198DDA7DD}" type="datetimeFigureOut">
              <a:rPr lang="en-US" smtClean="0"/>
              <a:pPr/>
              <a:t>1/18/2019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1607EE2-A0F4-344E-8A9D-296BE111BCC4}" type="slidenum">
              <a:rPr lang="en-US" smtClean="0"/>
              <a:pPr/>
              <a:t>‹#›</a:t>
            </a:fld>
            <a:endParaRPr lang="en-US"/>
          </a:p>
        </p:txBody>
      </p:sp>
    </p:spTree>
    <p:extLst>
      <p:ext uri="{BB962C8B-B14F-4D97-AF65-F5344CB8AC3E}">
        <p14:creationId xmlns:p14="http://schemas.microsoft.com/office/powerpoint/2010/main" val="30884431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10EDAEF-72DB-C744-B5A5-593299A77FD0}"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D3D35E-2143-4448-BE2B-2320F89EEC49}" type="slidenum">
              <a:rPr lang="en-US" smtClean="0"/>
              <a:pPr/>
              <a:t>‹#›</a:t>
            </a:fld>
            <a:endParaRPr lang="en-US"/>
          </a:p>
        </p:txBody>
      </p:sp>
    </p:spTree>
    <p:extLst>
      <p:ext uri="{BB962C8B-B14F-4D97-AF65-F5344CB8AC3E}">
        <p14:creationId xmlns:p14="http://schemas.microsoft.com/office/powerpoint/2010/main" val="55207572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Body)"/>
              </a:rPr>
              <a:t>Title: W1L12 </a:t>
            </a:r>
            <a:r>
              <a:rPr lang="en-US" altLang="en-US" sz="1200" b="1" dirty="0">
                <a:latin typeface="Calibri (Body)"/>
              </a:rPr>
              <a:t>Instrument Design: Questionnaires/Data Abstraction Tools</a:t>
            </a:r>
            <a:endParaRPr lang="en-US" b="1" dirty="0">
              <a:latin typeface="Calibri (Body)"/>
            </a:endParaRPr>
          </a:p>
          <a:p>
            <a:r>
              <a:rPr lang="en-US" b="1" dirty="0">
                <a:latin typeface="Calibri (Body)"/>
              </a:rPr>
              <a:t>Time:</a:t>
            </a:r>
            <a:r>
              <a:rPr lang="en-US" b="1" baseline="0" dirty="0">
                <a:latin typeface="Calibri (Body)"/>
              </a:rPr>
              <a:t> 60 minutes (40 slides)</a:t>
            </a:r>
          </a:p>
          <a:p>
            <a:r>
              <a:rPr lang="en-US" b="1" baseline="0" dirty="0">
                <a:latin typeface="Calibri (Body)"/>
              </a:rPr>
              <a:t>Reading: </a:t>
            </a:r>
            <a:r>
              <a:rPr lang="en-US" b="1" baseline="0" dirty="0" err="1">
                <a:latin typeface="Calibri (Body)"/>
              </a:rPr>
              <a:t>Hulley</a:t>
            </a:r>
            <a:r>
              <a:rPr lang="en-US" b="1" baseline="0" dirty="0">
                <a:latin typeface="Calibri (Body)"/>
              </a:rPr>
              <a:t> chapter 15</a:t>
            </a:r>
            <a:endParaRPr lang="en-US" b="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a:t>
            </a:fld>
            <a:endParaRPr lang="en-US"/>
          </a:p>
        </p:txBody>
      </p:sp>
    </p:spTree>
    <p:extLst>
      <p:ext uri="{BB962C8B-B14F-4D97-AF65-F5344CB8AC3E}">
        <p14:creationId xmlns:p14="http://schemas.microsoft.com/office/powerpoint/2010/main" val="4039591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Body)"/>
              </a:rPr>
              <a:t>As with most components of a study, the questionnaire</a:t>
            </a:r>
            <a:r>
              <a:rPr lang="en-US" baseline="0" dirty="0">
                <a:latin typeface="Calibri (Body)"/>
              </a:rPr>
              <a:t> derives directly from the research question. If the research question isn’t well-crafted nothing goes well.</a:t>
            </a:r>
          </a:p>
          <a:p>
            <a:pPr marL="171450" indent="-171450">
              <a:buFont typeface="Arial" panose="020B0604020202020204" pitchFamily="34" charset="0"/>
              <a:buChar char="•"/>
            </a:pPr>
            <a:r>
              <a:rPr lang="en-US" baseline="0" dirty="0">
                <a:latin typeface="Calibri (Body)"/>
              </a:rPr>
              <a:t>Questionnaires must be written in the language of the study participants and be culturally appropriate.</a:t>
            </a:r>
          </a:p>
          <a:p>
            <a:pPr marL="171450" indent="-171450">
              <a:buFont typeface="Arial" panose="020B0604020202020204" pitchFamily="34" charset="0"/>
              <a:buChar char="•"/>
            </a:pPr>
            <a:r>
              <a:rPr lang="en-US" baseline="0" dirty="0">
                <a:latin typeface="Calibri (Body)"/>
              </a:rPr>
              <a:t>Questions that are written as one question but require 2 separate answers are to be avoided. Example: “Does breathing cold air at high altitude cause you to feel short of breath?”</a:t>
            </a:r>
          </a:p>
          <a:p>
            <a:pPr marL="171450" indent="-171450">
              <a:buFont typeface="Arial" panose="020B0604020202020204" pitchFamily="34" charset="0"/>
              <a:buChar char="•"/>
            </a:pPr>
            <a:r>
              <a:rPr lang="en-US" baseline="0" dirty="0">
                <a:latin typeface="Calibri (Body)"/>
              </a:rPr>
              <a:t>Each question should be clearly written, unambiguous and avoid word usage that will influence the responses.</a:t>
            </a:r>
          </a:p>
          <a:p>
            <a:pPr marL="171450" indent="-171450">
              <a:buFont typeface="Arial" panose="020B0604020202020204" pitchFamily="34" charset="0"/>
              <a:buChar char="•"/>
            </a:pPr>
            <a:r>
              <a:rPr lang="en-US" baseline="0" dirty="0">
                <a:latin typeface="Calibri (Body)"/>
              </a:rPr>
              <a:t>Considerable thought must go into formatting and ordering of questions and answers.</a:t>
            </a:r>
          </a:p>
        </p:txBody>
      </p:sp>
      <p:sp>
        <p:nvSpPr>
          <p:cNvPr id="4" name="Slide Number Placeholder 3"/>
          <p:cNvSpPr>
            <a:spLocks noGrp="1"/>
          </p:cNvSpPr>
          <p:nvPr>
            <p:ph type="sldNum" sz="quarter" idx="10"/>
          </p:nvPr>
        </p:nvSpPr>
        <p:spPr/>
        <p:txBody>
          <a:bodyPr/>
          <a:lstStyle/>
          <a:p>
            <a:fld id="{1AD3D35E-2143-4448-BE2B-2320F89EEC49}" type="slidenum">
              <a:rPr lang="en-US" smtClean="0"/>
              <a:pPr/>
              <a:t>10</a:t>
            </a:fld>
            <a:endParaRPr lang="en-US"/>
          </a:p>
        </p:txBody>
      </p:sp>
    </p:spTree>
    <p:extLst>
      <p:ext uri="{BB962C8B-B14F-4D97-AF65-F5344CB8AC3E}">
        <p14:creationId xmlns:p14="http://schemas.microsoft.com/office/powerpoint/2010/main" val="2626066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Times New Roman" pitchFamily="18" charset="0"/>
                <a:ea typeface="ＭＳ Ｐゴシック" pitchFamily="-96" charset="-128"/>
              </a:defRPr>
            </a:lvl1pPr>
            <a:lvl2pPr marL="37176884" indent="-36728782" eaLnBrk="0" hangingPunct="0">
              <a:spcBef>
                <a:spcPct val="30000"/>
              </a:spcBef>
              <a:defRPr sz="1200">
                <a:solidFill>
                  <a:schemeClr val="tx1"/>
                </a:solidFill>
                <a:latin typeface="Times New Roman" pitchFamily="18" charset="0"/>
                <a:ea typeface="ＭＳ Ｐゴシック" pitchFamily="-96" charset="-128"/>
              </a:defRPr>
            </a:lvl2pPr>
            <a:lvl3pPr marL="1120254" indent="-224051" eaLnBrk="0" hangingPunct="0">
              <a:spcBef>
                <a:spcPct val="30000"/>
              </a:spcBef>
              <a:defRPr sz="1200">
                <a:solidFill>
                  <a:schemeClr val="tx1"/>
                </a:solidFill>
                <a:latin typeface="Times New Roman" pitchFamily="18" charset="0"/>
                <a:ea typeface="ＭＳ Ｐゴシック" pitchFamily="-96" charset="-128"/>
              </a:defRPr>
            </a:lvl3pPr>
            <a:lvl4pPr marL="1568356" indent="-224051" eaLnBrk="0" hangingPunct="0">
              <a:spcBef>
                <a:spcPct val="30000"/>
              </a:spcBef>
              <a:defRPr sz="1200">
                <a:solidFill>
                  <a:schemeClr val="tx1"/>
                </a:solidFill>
                <a:latin typeface="Times New Roman" pitchFamily="18" charset="0"/>
                <a:ea typeface="ＭＳ Ｐゴシック" pitchFamily="-96" charset="-128"/>
              </a:defRPr>
            </a:lvl4pPr>
            <a:lvl5pPr marL="2016458" indent="-224051" eaLnBrk="0" hangingPunct="0">
              <a:spcBef>
                <a:spcPct val="30000"/>
              </a:spcBef>
              <a:defRPr sz="1200">
                <a:solidFill>
                  <a:schemeClr val="tx1"/>
                </a:solidFill>
                <a:latin typeface="Times New Roman" pitchFamily="18" charset="0"/>
                <a:ea typeface="ＭＳ Ｐゴシック" pitchFamily="-96" charset="-128"/>
              </a:defRPr>
            </a:lvl5pPr>
            <a:lvl6pPr marL="2464559" indent="-224051" eaLnBrk="0" fontAlgn="base" hangingPunct="0">
              <a:spcBef>
                <a:spcPct val="30000"/>
              </a:spcBef>
              <a:spcAft>
                <a:spcPct val="0"/>
              </a:spcAft>
              <a:defRPr sz="1200">
                <a:solidFill>
                  <a:schemeClr val="tx1"/>
                </a:solidFill>
                <a:latin typeface="Times New Roman" pitchFamily="18" charset="0"/>
                <a:ea typeface="ＭＳ Ｐゴシック" pitchFamily="-96" charset="-128"/>
              </a:defRPr>
            </a:lvl6pPr>
            <a:lvl7pPr marL="2912661" indent="-224051" eaLnBrk="0" fontAlgn="base" hangingPunct="0">
              <a:spcBef>
                <a:spcPct val="30000"/>
              </a:spcBef>
              <a:spcAft>
                <a:spcPct val="0"/>
              </a:spcAft>
              <a:defRPr sz="1200">
                <a:solidFill>
                  <a:schemeClr val="tx1"/>
                </a:solidFill>
                <a:latin typeface="Times New Roman" pitchFamily="18" charset="0"/>
                <a:ea typeface="ＭＳ Ｐゴシック" pitchFamily="-96" charset="-128"/>
              </a:defRPr>
            </a:lvl7pPr>
            <a:lvl8pPr marL="3360763" indent="-224051" eaLnBrk="0" fontAlgn="base" hangingPunct="0">
              <a:spcBef>
                <a:spcPct val="30000"/>
              </a:spcBef>
              <a:spcAft>
                <a:spcPct val="0"/>
              </a:spcAft>
              <a:defRPr sz="1200">
                <a:solidFill>
                  <a:schemeClr val="tx1"/>
                </a:solidFill>
                <a:latin typeface="Times New Roman" pitchFamily="18" charset="0"/>
                <a:ea typeface="ＭＳ Ｐゴシック" pitchFamily="-96" charset="-128"/>
              </a:defRPr>
            </a:lvl8pPr>
            <a:lvl9pPr marL="3808865" indent="-224051" eaLnBrk="0" fontAlgn="base" hangingPunct="0">
              <a:spcBef>
                <a:spcPct val="30000"/>
              </a:spcBef>
              <a:spcAft>
                <a:spcPct val="0"/>
              </a:spcAft>
              <a:defRPr sz="1200">
                <a:solidFill>
                  <a:schemeClr val="tx1"/>
                </a:solidFill>
                <a:latin typeface="Times New Roman" pitchFamily="18" charset="0"/>
                <a:ea typeface="ＭＳ Ｐゴシック" pitchFamily="-96" charset="-128"/>
              </a:defRPr>
            </a:lvl9pPr>
          </a:lstStyle>
          <a:p>
            <a:pPr eaLnBrk="1" hangingPunct="1">
              <a:spcBef>
                <a:spcPct val="0"/>
              </a:spcBef>
            </a:pPr>
            <a:fld id="{1EFE954B-558D-46DF-9FB6-D57458041DE5}" type="slidenum">
              <a:rPr lang="en-US" altLang="en-US"/>
              <a:pPr eaLnBrk="1" hangingPunct="1">
                <a:spcBef>
                  <a:spcPct val="0"/>
                </a:spcBef>
              </a:pPr>
              <a:t>11</a:t>
            </a:fld>
            <a:endParaRPr lang="en-US" altLang="en-US"/>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latin typeface="+mn-lt"/>
                <a:ea typeface="ＭＳ Ｐゴシック" pitchFamily="-96" charset="-128"/>
              </a:rPr>
              <a:t>Ease of administration is a critical element in fostering participation. Web-based on-line questionnaires</a:t>
            </a:r>
            <a:r>
              <a:rPr lang="en-US" altLang="en-US" baseline="0" dirty="0">
                <a:latin typeface="+mn-lt"/>
                <a:ea typeface="ＭＳ Ｐゴシック" pitchFamily="-96" charset="-128"/>
              </a:rPr>
              <a:t> are probably the easiest for the participant but require internet or cell phone access, thus limiting the distribution. This may impose a bias in the results.</a:t>
            </a:r>
          </a:p>
          <a:p>
            <a:pPr marL="171450" indent="-171450" eaLnBrk="1" hangingPunct="1">
              <a:buFont typeface="Arial" panose="020B0604020202020204" pitchFamily="34" charset="0"/>
              <a:buChar char="•"/>
            </a:pPr>
            <a:r>
              <a:rPr lang="en-US" altLang="en-US" baseline="0" dirty="0">
                <a:latin typeface="+mn-lt"/>
                <a:ea typeface="ＭＳ Ｐゴシック" pitchFamily="-96" charset="-128"/>
              </a:rPr>
              <a:t>Likewise telephone surveys require a telephone and a listed telephone number. In areas where most people have cell phones, telephone surveys are not practical.</a:t>
            </a:r>
          </a:p>
          <a:p>
            <a:pPr marL="171450" indent="-171450" eaLnBrk="1" hangingPunct="1">
              <a:buFont typeface="Arial" panose="020B0604020202020204" pitchFamily="34" charset="0"/>
              <a:buChar char="•"/>
            </a:pPr>
            <a:r>
              <a:rPr lang="en-US" altLang="en-US" baseline="0" dirty="0">
                <a:latin typeface="+mn-lt"/>
                <a:ea typeface="ＭＳ Ｐゴシック" pitchFamily="-96" charset="-128"/>
              </a:rPr>
              <a:t>Self administered, unsupervised surveys tend to have a poor response rate.</a:t>
            </a:r>
          </a:p>
          <a:p>
            <a:pPr marL="171450" indent="-171450">
              <a:buFont typeface="Arial"/>
              <a:buChar char="•"/>
            </a:pPr>
            <a:r>
              <a:rPr lang="en-US" altLang="en-US" i="1" baseline="0" dirty="0">
                <a:latin typeface="+mn-lt"/>
                <a:ea typeface="ＭＳ Ｐゴシック" pitchFamily="-96" charset="-128"/>
              </a:rPr>
              <a:t>NOTE: </a:t>
            </a:r>
            <a:r>
              <a:rPr lang="en-US" sz="1200" b="1" i="1" kern="1200" dirty="0">
                <a:solidFill>
                  <a:schemeClr val="tx1"/>
                </a:solidFill>
                <a:effectLst/>
                <a:latin typeface="+mn-lt"/>
                <a:ea typeface="+mn-ea"/>
                <a:cs typeface="+mn-cs"/>
              </a:rPr>
              <a:t>Telephone interviews</a:t>
            </a:r>
            <a:r>
              <a:rPr lang="en-US" sz="1200" b="1" i="1" kern="1200" baseline="0" dirty="0">
                <a:solidFill>
                  <a:schemeClr val="tx1"/>
                </a:solidFill>
                <a:effectLst/>
                <a:latin typeface="+mn-lt"/>
                <a:ea typeface="+mn-ea"/>
                <a:cs typeface="+mn-cs"/>
              </a:rPr>
              <a:t> </a:t>
            </a:r>
            <a:r>
              <a:rPr lang="mr-IN" sz="1200" b="1" i="1" kern="1200" baseline="0" dirty="0">
                <a:solidFill>
                  <a:schemeClr val="tx1"/>
                </a:solidFill>
                <a:effectLst/>
                <a:latin typeface="+mn-lt"/>
                <a:ea typeface="+mn-ea"/>
                <a:cs typeface="+mn-cs"/>
              </a:rPr>
              <a:t>–</a:t>
            </a:r>
            <a:r>
              <a:rPr lang="en-US" sz="1200" b="1"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Advantages: </a:t>
            </a:r>
            <a:r>
              <a:rPr lang="en-US" sz="1200" i="1" kern="1200" dirty="0">
                <a:solidFill>
                  <a:schemeClr val="tx1"/>
                </a:solidFill>
                <a:effectLst/>
                <a:latin typeface="+mn-lt"/>
                <a:ea typeface="+mn-ea"/>
                <a:cs typeface="+mn-cs"/>
              </a:rPr>
              <a:t>less time consuming,</a:t>
            </a:r>
            <a:r>
              <a:rPr lang="en-US" sz="1200" i="1" kern="1200" baseline="0" dirty="0">
                <a:solidFill>
                  <a:schemeClr val="tx1"/>
                </a:solidFill>
                <a:effectLst/>
                <a:latin typeface="+mn-lt"/>
                <a:ea typeface="+mn-ea"/>
                <a:cs typeface="+mn-cs"/>
              </a:rPr>
              <a:t> l</a:t>
            </a:r>
            <a:r>
              <a:rPr lang="en-US" sz="1200" i="1" kern="1200" dirty="0">
                <a:solidFill>
                  <a:schemeClr val="tx1"/>
                </a:solidFill>
                <a:effectLst/>
                <a:latin typeface="+mn-lt"/>
                <a:ea typeface="+mn-ea"/>
                <a:cs typeface="+mn-cs"/>
              </a:rPr>
              <a:t>ess expensive, researcher has ready access to anyone with landline phone,</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 higher response rate than the mail questionnaire,</a:t>
            </a:r>
            <a:r>
              <a:rPr lang="en-US" sz="1200" i="1" kern="1200" baseline="0" dirty="0">
                <a:solidFill>
                  <a:schemeClr val="tx1"/>
                </a:solidFill>
                <a:effectLst/>
                <a:latin typeface="+mn-lt"/>
                <a:ea typeface="+mn-ea"/>
                <a:cs typeface="+mn-cs"/>
              </a:rPr>
              <a:t> and c</a:t>
            </a:r>
            <a:r>
              <a:rPr lang="en-US" sz="1200" i="1" kern="1200" dirty="0">
                <a:solidFill>
                  <a:schemeClr val="tx1"/>
                </a:solidFill>
                <a:effectLst/>
                <a:latin typeface="+mn-lt"/>
                <a:ea typeface="+mn-ea"/>
                <a:cs typeface="+mn-cs"/>
              </a:rPr>
              <a:t>an be fully automated using CATI (Computer Assisted Telephone Interviewing) saving data processing time.</a:t>
            </a:r>
            <a:r>
              <a:rPr lang="en-US" sz="1200"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Disadvantages:</a:t>
            </a:r>
            <a:r>
              <a:rPr lang="en-US" sz="1200" b="1"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 response rate is not as high as the face‐to‐face interview,</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sample may be biased as only those people who have landline phones are</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contacted (excludes people who do not have a phone, or only have cell phones).</a:t>
            </a:r>
            <a:r>
              <a:rPr lang="en-US" sz="1200"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Face‐to‐face interviews</a:t>
            </a:r>
            <a:r>
              <a:rPr lang="en-US" sz="1200" b="1" i="1" kern="1200" baseline="0" dirty="0">
                <a:solidFill>
                  <a:schemeClr val="tx1"/>
                </a:solidFill>
                <a:effectLst/>
                <a:latin typeface="+mn-lt"/>
                <a:ea typeface="+mn-ea"/>
                <a:cs typeface="+mn-cs"/>
              </a:rPr>
              <a:t> </a:t>
            </a:r>
            <a:r>
              <a:rPr lang="mr-IN" sz="1200" b="1" i="1" kern="1200" baseline="0" dirty="0">
                <a:solidFill>
                  <a:schemeClr val="tx1"/>
                </a:solidFill>
                <a:effectLst/>
                <a:latin typeface="+mn-lt"/>
                <a:ea typeface="+mn-ea"/>
                <a:cs typeface="+mn-cs"/>
              </a:rPr>
              <a:t>–</a:t>
            </a:r>
            <a:r>
              <a:rPr lang="en-US" sz="1200" b="1"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Advantages:</a:t>
            </a:r>
            <a:r>
              <a:rPr lang="en-US" sz="1200" i="1" kern="1200" dirty="0">
                <a:solidFill>
                  <a:schemeClr val="tx1"/>
                </a:solidFill>
                <a:effectLst/>
                <a:latin typeface="+mn-lt"/>
                <a:ea typeface="+mn-ea"/>
                <a:cs typeface="+mn-cs"/>
              </a:rPr>
              <a:t> enables the researcher to establish rapport with potential participants and therefore</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gain their cooperation. Yields the highest response rates in survey research. Allows the researcher to clarify ambiguous answers and when appropriate, seek follow‐up information.</a:t>
            </a:r>
            <a:r>
              <a:rPr lang="en-US" sz="1200"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Disadvantages:</a:t>
            </a:r>
            <a:r>
              <a:rPr lang="en-US" sz="1200" b="1"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Impractical when large samples are involved</a:t>
            </a:r>
            <a:r>
              <a:rPr lang="en-US" sz="1200" i="1" kern="1200" baseline="0" dirty="0">
                <a:solidFill>
                  <a:schemeClr val="tx1"/>
                </a:solidFill>
                <a:effectLst/>
                <a:latin typeface="+mn-lt"/>
                <a:ea typeface="+mn-ea"/>
                <a:cs typeface="+mn-cs"/>
              </a:rPr>
              <a:t> and c</a:t>
            </a:r>
            <a:r>
              <a:rPr lang="en-US" sz="1200" i="1" kern="1200" dirty="0">
                <a:solidFill>
                  <a:schemeClr val="tx1"/>
                </a:solidFill>
                <a:effectLst/>
                <a:latin typeface="+mn-lt"/>
                <a:ea typeface="+mn-ea"/>
                <a:cs typeface="+mn-cs"/>
              </a:rPr>
              <a:t>an be time consuming and expensive.</a:t>
            </a:r>
            <a:r>
              <a:rPr lang="en-US" sz="1200"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Computer Assisted Personal Interviewing (CAPI): </a:t>
            </a:r>
            <a:r>
              <a:rPr lang="en-US" sz="1200" i="1" kern="1200" dirty="0">
                <a:solidFill>
                  <a:schemeClr val="tx1"/>
                </a:solidFill>
                <a:effectLst/>
                <a:latin typeface="+mn-lt"/>
                <a:ea typeface="+mn-ea"/>
                <a:cs typeface="+mn-cs"/>
              </a:rPr>
              <a:t>is a form of personal interviewing, but instead of completing a questionnaire, the interviewer brings along a laptop or hand‐held computer to enter the information directly into the database.</a:t>
            </a:r>
            <a:r>
              <a:rPr lang="en-US" sz="1200" i="1" kern="1200" baseline="0" dirty="0">
                <a:solidFill>
                  <a:schemeClr val="tx1"/>
                </a:solidFill>
                <a:effectLst/>
                <a:latin typeface="+mn-lt"/>
                <a:ea typeface="+mn-ea"/>
                <a:cs typeface="+mn-cs"/>
              </a:rPr>
              <a:t> </a:t>
            </a:r>
            <a:r>
              <a:rPr lang="en-US" sz="1200" b="1" i="1" kern="1200" dirty="0">
                <a:solidFill>
                  <a:schemeClr val="tx1"/>
                </a:solidFill>
                <a:effectLst/>
                <a:latin typeface="+mn-lt"/>
                <a:ea typeface="+mn-ea"/>
                <a:cs typeface="+mn-cs"/>
              </a:rPr>
              <a:t>Advantages:</a:t>
            </a:r>
            <a:r>
              <a:rPr lang="en-US" sz="1200" b="1"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Saves time involved in processing the data</a:t>
            </a:r>
            <a:r>
              <a:rPr lang="en-US" sz="1200" i="1" kern="1200" baseline="0" dirty="0">
                <a:solidFill>
                  <a:schemeClr val="tx1"/>
                </a:solidFill>
                <a:effectLst/>
                <a:latin typeface="+mn-lt"/>
                <a:ea typeface="+mn-ea"/>
                <a:cs typeface="+mn-cs"/>
              </a:rPr>
              <a:t> and s</a:t>
            </a:r>
            <a:r>
              <a:rPr lang="en-US" sz="1200" i="1" kern="1200" dirty="0">
                <a:solidFill>
                  <a:schemeClr val="tx1"/>
                </a:solidFill>
                <a:effectLst/>
                <a:latin typeface="+mn-lt"/>
                <a:ea typeface="+mn-ea"/>
                <a:cs typeface="+mn-cs"/>
              </a:rPr>
              <a:t>aves the interviewer from carrying around hundreds of questionnaires. </a:t>
            </a:r>
            <a:r>
              <a:rPr lang="en-US" sz="1200" b="1" i="1" kern="1200" dirty="0">
                <a:solidFill>
                  <a:schemeClr val="tx1"/>
                </a:solidFill>
                <a:effectLst/>
                <a:latin typeface="+mn-lt"/>
                <a:ea typeface="+mn-ea"/>
                <a:cs typeface="+mn-cs"/>
              </a:rPr>
              <a:t>Disadvantages:</a:t>
            </a:r>
            <a:r>
              <a:rPr lang="en-US" sz="1200" b="1" i="1" kern="1200" baseline="0" dirty="0">
                <a:solidFill>
                  <a:schemeClr val="tx1"/>
                </a:solidFill>
                <a:effectLst/>
                <a:latin typeface="+mn-lt"/>
                <a:ea typeface="+mn-ea"/>
                <a:cs typeface="+mn-cs"/>
              </a:rPr>
              <a:t> </a:t>
            </a:r>
            <a:r>
              <a:rPr lang="en-US" sz="1200" i="1" kern="1200" baseline="0" dirty="0">
                <a:solidFill>
                  <a:schemeClr val="tx1"/>
                </a:solidFill>
                <a:effectLst/>
                <a:latin typeface="+mn-lt"/>
                <a:ea typeface="+mn-ea"/>
                <a:cs typeface="+mn-cs"/>
              </a:rPr>
              <a:t>c</a:t>
            </a:r>
            <a:r>
              <a:rPr lang="en-US" sz="1200" i="1" kern="1200" dirty="0">
                <a:solidFill>
                  <a:schemeClr val="tx1"/>
                </a:solidFill>
                <a:effectLst/>
                <a:latin typeface="+mn-lt"/>
                <a:ea typeface="+mn-ea"/>
                <a:cs typeface="+mn-cs"/>
              </a:rPr>
              <a:t>an be expensive to set up</a:t>
            </a:r>
            <a:r>
              <a:rPr lang="en-US" sz="1200" i="1" kern="1200" baseline="0" dirty="0">
                <a:solidFill>
                  <a:schemeClr val="tx1"/>
                </a:solidFill>
                <a:effectLst/>
                <a:latin typeface="+mn-lt"/>
                <a:ea typeface="+mn-ea"/>
                <a:cs typeface="+mn-cs"/>
              </a:rPr>
              <a:t> and r</a:t>
            </a:r>
            <a:r>
              <a:rPr lang="en-US" sz="1200" i="1" kern="1200" dirty="0">
                <a:solidFill>
                  <a:schemeClr val="tx1"/>
                </a:solidFill>
                <a:effectLst/>
                <a:latin typeface="+mn-lt"/>
                <a:ea typeface="+mn-ea"/>
                <a:cs typeface="+mn-cs"/>
              </a:rPr>
              <a:t>equires that interviewers have computer and typing skills.</a:t>
            </a:r>
            <a:endParaRPr lang="en-US" altLang="en-US" i="1" dirty="0">
              <a:latin typeface="+mn-lt"/>
              <a:ea typeface="ＭＳ Ｐゴシック" pitchFamily="-96"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mn-lt"/>
              </a:rPr>
              <a:t>Unsupervised, self-administered questionnaires are the easiest</a:t>
            </a:r>
            <a:r>
              <a:rPr lang="en-US" baseline="0" dirty="0">
                <a:latin typeface="+mn-lt"/>
              </a:rPr>
              <a:t> to manage logistically, but have low response rates, and missing data both of which may bias interpretation.</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mn-lt"/>
              </a:rPr>
              <a:t>[Review slide content]</a:t>
            </a:r>
            <a:endParaRPr lang="en-US" i="1" dirty="0">
              <a:latin typeface="+mn-lt"/>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12</a:t>
            </a:fld>
            <a:endParaRPr lang="en-US"/>
          </a:p>
        </p:txBody>
      </p:sp>
    </p:spTree>
    <p:extLst>
      <p:ext uri="{BB962C8B-B14F-4D97-AF65-F5344CB8AC3E}">
        <p14:creationId xmlns:p14="http://schemas.microsoft.com/office/powerpoint/2010/main" val="18806194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a:p>
            <a:pPr marL="173736" indent="-173736">
              <a:buFont typeface="Arial" pitchFamily="34" charset="0"/>
              <a:buChar char="•"/>
            </a:pPr>
            <a:r>
              <a:rPr lang="en-US" sz="1200" i="1" dirty="0">
                <a:latin typeface="Calibri (Body)"/>
              </a:rPr>
              <a:t>[Ask students if they can think of additional advantages and disadvantages</a:t>
            </a:r>
            <a:r>
              <a:rPr lang="en-US" sz="1200" i="1" baseline="0" dirty="0">
                <a:latin typeface="Calibri (Body)"/>
              </a:rPr>
              <a:t> for interviewer administered questionnaires.]</a:t>
            </a:r>
            <a:endParaRPr lang="en-US" sz="1200" i="1"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13</a:t>
            </a:fld>
            <a:endParaRPr lang="en-US"/>
          </a:p>
        </p:txBody>
      </p:sp>
    </p:spTree>
    <p:extLst>
      <p:ext uri="{BB962C8B-B14F-4D97-AF65-F5344CB8AC3E}">
        <p14:creationId xmlns:p14="http://schemas.microsoft.com/office/powerpoint/2010/main" val="27441797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Structured questionnaires</a:t>
            </a:r>
            <a:r>
              <a:rPr lang="en-US" baseline="0" dirty="0"/>
              <a:t> are intended to solicit information in a standardized manner with minimal or no prompting from the interviewer.</a:t>
            </a:r>
          </a:p>
          <a:p>
            <a:pPr marL="171450" indent="-171450">
              <a:buFont typeface="Arial" panose="020B0604020202020204" pitchFamily="34" charset="0"/>
              <a:buChar char="•"/>
            </a:pPr>
            <a:r>
              <a:rPr lang="en-US" baseline="0" dirty="0"/>
              <a:t>Questions should be written in a straight-forward manner and not require explanation by the interviewer.</a:t>
            </a:r>
          </a:p>
          <a:p>
            <a:pPr marL="171450" indent="-171450">
              <a:buFont typeface="Arial" panose="020B0604020202020204" pitchFamily="34" charset="0"/>
              <a:buChar char="•"/>
            </a:pPr>
            <a:r>
              <a:rPr lang="en-US" i="1" dirty="0"/>
              <a:t>[Review slide content]</a:t>
            </a:r>
            <a:endParaRPr lang="en-US" dirty="0">
              <a:cs typeface="Calibri"/>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14</a:t>
            </a:fld>
            <a:endParaRPr lang="en-US"/>
          </a:p>
        </p:txBody>
      </p:sp>
    </p:spTree>
    <p:extLst>
      <p:ext uri="{BB962C8B-B14F-4D97-AF65-F5344CB8AC3E}">
        <p14:creationId xmlns:p14="http://schemas.microsoft.com/office/powerpoint/2010/main" val="1949374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Body)"/>
              </a:rPr>
              <a:t>Unstructured questionnaires begin to merge into qualitative research in which subjective responses to specific questions are sought. Approaches are standardized but the nature</a:t>
            </a:r>
            <a:r>
              <a:rPr lang="en-US" baseline="0" dirty="0">
                <a:latin typeface="Calibri (Body)"/>
              </a:rPr>
              <a:t> and content of the responses may be highly variable.</a:t>
            </a:r>
          </a:p>
          <a:p>
            <a:pPr marL="171450" indent="-171450">
              <a:buFont typeface="Arial" panose="020B0604020202020204" pitchFamily="34" charset="0"/>
              <a:buChar char="•"/>
            </a:pPr>
            <a:r>
              <a:rPr lang="en-US" baseline="0" dirty="0">
                <a:latin typeface="Calibri (Body)"/>
              </a:rPr>
              <a:t>Moreover, the interviewer plays a more active role and may probe beyond the original question in response to a particular answer. Some of the information obtained may be explored more qualitatively in subsequent questionnaires.</a:t>
            </a:r>
          </a:p>
          <a:p>
            <a:pPr marL="171450" indent="-171450">
              <a:buFont typeface="Arial" panose="020B0604020202020204" pitchFamily="34" charset="0"/>
              <a:buChar char="•"/>
            </a:pPr>
            <a:r>
              <a:rPr lang="en-US" i="1" dirty="0"/>
              <a:t>[Review slide content]</a:t>
            </a:r>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15</a:t>
            </a:fld>
            <a:endParaRPr lang="en-US"/>
          </a:p>
        </p:txBody>
      </p:sp>
    </p:spTree>
    <p:extLst>
      <p:ext uri="{BB962C8B-B14F-4D97-AF65-F5344CB8AC3E}">
        <p14:creationId xmlns:p14="http://schemas.microsoft.com/office/powerpoint/2010/main" val="3581638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sz="1200" dirty="0">
                <a:latin typeface="Calibri (Body)"/>
              </a:rPr>
              <a:t>As with most considerations of open vs. closed ended questions, the decision depends</a:t>
            </a:r>
            <a:r>
              <a:rPr lang="en-US" altLang="en-US" sz="1200" baseline="0" dirty="0">
                <a:latin typeface="Calibri (Body)"/>
              </a:rPr>
              <a:t> on the research question. In general open-ended questions are difficult to manage and analyze, especially for more junior investigators.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5018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3CF23AC0-4911-44D1-8BE0-27D51722C746}" type="slidenum">
              <a:rPr lang="en-US" altLang="en-US" i="0" smtClean="0"/>
              <a:pPr/>
              <a:t>16</a:t>
            </a:fld>
            <a:endParaRPr lang="en-US" altLang="en-US" i="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dirty="0">
                <a:latin typeface="Calibri (Body)"/>
              </a:rPr>
              <a:t>Closed-ended questions limit the possible responses to those listed, although use of scales may provide quantification or strength of response.</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p:txBody>
      </p:sp>
      <p:sp>
        <p:nvSpPr>
          <p:cNvPr id="5120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FA6F9417-FCF7-4502-B4DB-6F0111E1E9CC}" type="slidenum">
              <a:rPr lang="en-US" altLang="en-US" i="0" smtClean="0"/>
              <a:pPr/>
              <a:t>17</a:t>
            </a:fld>
            <a:endParaRPr lang="en-US" altLang="en-US" i="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latin typeface="+mn-lt"/>
              </a:rPr>
              <a:t>Questionnaires should include the essential questions. Brevity is important.</a:t>
            </a:r>
          </a:p>
          <a:p>
            <a:pPr marL="171450" indent="-171450" eaLnBrk="1" hangingPunct="1">
              <a:buFont typeface="Arial" panose="020B0604020202020204" pitchFamily="34" charset="0"/>
              <a:buChar char="•"/>
            </a:pPr>
            <a:r>
              <a:rPr lang="en-US" altLang="en-US" dirty="0">
                <a:latin typeface="+mn-lt"/>
              </a:rPr>
              <a:t>However, in</a:t>
            </a:r>
            <a:r>
              <a:rPr lang="en-US" altLang="en-US" baseline="0" dirty="0">
                <a:latin typeface="+mn-lt"/>
              </a:rPr>
              <a:t> starting to develop a questionnaire a comprehensive list of questions should be developed with the intent of not overlooking information that, at the conclusion of the study, was recognized as being important.</a:t>
            </a:r>
          </a:p>
          <a:p>
            <a:pPr marL="171450" indent="-171450" eaLnBrk="1" hangingPunct="1">
              <a:buFont typeface="Arial" panose="020B0604020202020204" pitchFamily="34" charset="0"/>
              <a:buChar char="•"/>
            </a:pPr>
            <a:r>
              <a:rPr lang="en-US" altLang="en-US" baseline="0" dirty="0">
                <a:latin typeface="+mn-lt"/>
              </a:rPr>
              <a:t>Start with a big group of questions and progressively winnow it down to a manageable number.</a:t>
            </a:r>
          </a:p>
          <a:p>
            <a:pPr marL="171450" indent="-171450">
              <a:buFont typeface="Arial" panose="020B0604020202020204" pitchFamily="34" charset="0"/>
              <a:buChar char="•"/>
            </a:pPr>
            <a:r>
              <a:rPr lang="en-US" i="1" dirty="0">
                <a:latin typeface="+mn-lt"/>
              </a:rPr>
              <a:t>[Review slide content]</a:t>
            </a:r>
            <a:endParaRPr lang="en-US" altLang="en-US" dirty="0">
              <a:latin typeface="+mn-lt"/>
            </a:endParaRPr>
          </a:p>
        </p:txBody>
      </p:sp>
      <p:sp>
        <p:nvSpPr>
          <p:cNvPr id="5837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577629F3-F5F7-42D4-A56E-07989E0AC416}" type="slidenum">
              <a:rPr lang="en-US" altLang="en-US" i="0" smtClean="0"/>
              <a:pPr/>
              <a:t>18</a:t>
            </a:fld>
            <a:endParaRPr lang="en-US" altLang="en-US" i="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a:p>
            <a:pPr marL="173736" indent="-173736" eaLnBrk="1" hangingPunct="1">
              <a:buFont typeface="Arial"/>
              <a:buChar char="•"/>
            </a:pPr>
            <a:r>
              <a:rPr lang="en-US" altLang="en-US" dirty="0">
                <a:latin typeface="Calibri (Body)"/>
              </a:rPr>
              <a:t>Example</a:t>
            </a:r>
            <a:r>
              <a:rPr lang="en-US" altLang="en-US" baseline="0" dirty="0">
                <a:latin typeface="Calibri (Body)"/>
              </a:rPr>
              <a:t> of a double-barreled question – “Do you avoid seeking care for your illness because of the costs or the distance required?” – Respondent could reply “no” either because they don’t avoid seeking care, or no to the costs being a barrier, or no to the distance being a barrier – it is hard for the participant to answer and the answer provided will not be informative.</a:t>
            </a:r>
            <a:endParaRPr lang="en-US" altLang="en-US" dirty="0">
              <a:latin typeface="Calibri (Body)"/>
            </a:endParaRPr>
          </a:p>
        </p:txBody>
      </p:sp>
      <p:sp>
        <p:nvSpPr>
          <p:cNvPr id="5939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6CFCD86D-34F7-4E6A-A16F-6A1438F295FB}" type="slidenum">
              <a:rPr lang="en-US" altLang="en-US" i="0" smtClean="0"/>
              <a:pPr/>
              <a:t>19</a:t>
            </a:fld>
            <a:endParaRPr lang="en-US" altLang="en-US" i="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lvl="0" indent="-171450">
              <a:buFont typeface="Arial"/>
              <a:buChar char="•"/>
            </a:pPr>
            <a:r>
              <a:rPr lang="en-US" sz="1200" kern="1200" dirty="0">
                <a:solidFill>
                  <a:schemeClr val="tx1"/>
                </a:solidFill>
                <a:effectLst/>
                <a:latin typeface="+mn-lt"/>
                <a:ea typeface="+mn-ea"/>
                <a:cs typeface="+mn-cs"/>
              </a:rPr>
              <a:t>Primary data: Data collected by the investigator himself/ herself for a specific purpose.</a:t>
            </a:r>
          </a:p>
          <a:p>
            <a:pPr marL="171450" lvl="0" indent="-171450">
              <a:buFont typeface="Arial"/>
              <a:buChar char="•"/>
            </a:pPr>
            <a:r>
              <a:rPr lang="en-US" sz="1200" kern="1200" dirty="0">
                <a:solidFill>
                  <a:schemeClr val="tx1"/>
                </a:solidFill>
                <a:effectLst/>
                <a:latin typeface="+mn-lt"/>
                <a:ea typeface="+mn-ea"/>
                <a:cs typeface="+mn-cs"/>
              </a:rPr>
              <a:t>Both primary and secondary data sources have advantages and disadvantages.</a:t>
            </a:r>
          </a:p>
          <a:p>
            <a:pPr marL="171450" lvl="0" indent="-171450">
              <a:buFont typeface="Arial"/>
              <a:buChar char="•"/>
            </a:pPr>
            <a:r>
              <a:rPr lang="en-US" sz="1200" kern="1200" dirty="0">
                <a:solidFill>
                  <a:schemeClr val="tx1"/>
                </a:solidFill>
                <a:effectLst/>
                <a:latin typeface="+mn-lt"/>
                <a:ea typeface="+mn-ea"/>
                <a:cs typeface="+mn-cs"/>
              </a:rPr>
              <a:t>With primary data the methods used are specified and standardized. Quality controls can be implemented. The disadvantages are the amount of time required to collect the data and the costs involved.</a:t>
            </a:r>
          </a:p>
          <a:p>
            <a:pPr marL="171450" lvl="0" indent="-171450">
              <a:buFont typeface="Arial"/>
              <a:buChar char="•"/>
            </a:pPr>
            <a:r>
              <a:rPr lang="en-US" sz="1200" kern="1200" dirty="0">
                <a:solidFill>
                  <a:schemeClr val="tx1"/>
                </a:solidFill>
                <a:effectLst/>
                <a:latin typeface="+mn-lt"/>
                <a:ea typeface="+mn-ea"/>
                <a:cs typeface="+mn-cs"/>
              </a:rPr>
              <a:t>With secondary data sources the investigator has the advantage of having an existing database thereby decreasing the time involved and the costs.</a:t>
            </a:r>
          </a:p>
          <a:p>
            <a:pPr marL="171450" lvl="0" indent="-171450">
              <a:buFont typeface="Arial"/>
              <a:buChar char="•"/>
            </a:pPr>
            <a:r>
              <a:rPr lang="en-US" sz="1200" kern="1200" dirty="0">
                <a:solidFill>
                  <a:schemeClr val="tx1"/>
                </a:solidFill>
                <a:effectLst/>
                <a:latin typeface="+mn-lt"/>
                <a:ea typeface="+mn-ea"/>
                <a:cs typeface="+mn-cs"/>
              </a:rPr>
              <a:t>These data are obtained using standard methods and their quality is not in doubt.</a:t>
            </a:r>
          </a:p>
          <a:p>
            <a:pPr marL="171450" indent="-171450">
              <a:buFont typeface="Arial"/>
              <a:buChar char="•"/>
            </a:pPr>
            <a:r>
              <a:rPr lang="en-US" sz="1200" i="1" kern="1200" dirty="0">
                <a:solidFill>
                  <a:schemeClr val="tx1"/>
                </a:solidFill>
                <a:effectLst/>
                <a:latin typeface="+mn-lt"/>
                <a:ea typeface="+mn-ea"/>
                <a:cs typeface="+mn-cs"/>
              </a:rPr>
              <a:t>[Ask students to provide examples of each type of data source.]</a:t>
            </a:r>
            <a:endParaRPr lang="en-US" altLang="en-US" sz="1200" i="1" dirty="0">
              <a:latin typeface="+mn-lt"/>
            </a:endParaRPr>
          </a:p>
        </p:txBody>
      </p:sp>
      <p:sp>
        <p:nvSpPr>
          <p:cNvPr id="471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DD123635-BB1C-4B0C-97E1-1687F34EC8A7}" type="slidenum">
              <a:rPr lang="en-US" altLang="en-US" i="0" smtClean="0"/>
              <a:pPr/>
              <a:t>2</a:t>
            </a:fld>
            <a:endParaRPr lang="en-US" altLang="en-US" i="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baseline="0" dirty="0">
                <a:latin typeface="Calibri (Body)"/>
              </a:rPr>
              <a:t>[Review slide content]</a:t>
            </a:r>
            <a:endParaRPr lang="en-US" sz="1200" i="1" dirty="0">
              <a:latin typeface="Calibri (Body)"/>
            </a:endParaRPr>
          </a:p>
        </p:txBody>
      </p:sp>
      <p:sp>
        <p:nvSpPr>
          <p:cNvPr id="6144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B98994E1-D48C-43C0-B4D0-E31CCBDE7B1B}" type="slidenum">
              <a:rPr lang="en-US" altLang="en-US" i="0" smtClean="0"/>
              <a:pPr/>
              <a:t>20</a:t>
            </a:fld>
            <a:endParaRPr lang="en-US" altLang="en-US" i="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dirty="0">
                <a:latin typeface="Calibri (Body)"/>
              </a:rPr>
              <a:t>The wording and terminology used in questionnaires should be as unambiguous as possible and on a literary level consistent with the desired participants.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p:txBody>
      </p:sp>
      <p:sp>
        <p:nvSpPr>
          <p:cNvPr id="6042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58FADF3A-40F2-46E6-B312-13CAA64ABD47}" type="slidenum">
              <a:rPr lang="en-US" altLang="en-US" i="0" smtClean="0"/>
              <a:pPr/>
              <a:t>21</a:t>
            </a:fld>
            <a:endParaRPr lang="en-US" altLang="en-US" i="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anose="020B0604020202020204" pitchFamily="34" charset="0"/>
              <a:buChar char="•"/>
            </a:pPr>
            <a:r>
              <a:rPr lang="en-US" altLang="en-US" dirty="0">
                <a:latin typeface="Calibri (Body)"/>
              </a:rPr>
              <a:t>It is important not to generate a negative response early in the questionnaire.</a:t>
            </a:r>
          </a:p>
          <a:p>
            <a:pPr marL="173736" indent="-173736" eaLnBrk="1" hangingPunct="1">
              <a:buFont typeface="Arial" panose="020B0604020202020204" pitchFamily="34" charset="0"/>
              <a:buChar char="•"/>
            </a:pPr>
            <a:r>
              <a:rPr lang="en-US" altLang="en-US" dirty="0">
                <a:latin typeface="Calibri (Body)"/>
              </a:rPr>
              <a:t>Early questions will serve to familiarize the participant with the format and overall process and make him/her more comfortable in answering questions.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p:txBody>
      </p:sp>
      <p:sp>
        <p:nvSpPr>
          <p:cNvPr id="5734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C6948DE6-A631-4262-B0F4-2C5014A69F66}" type="slidenum">
              <a:rPr lang="en-US" altLang="en-US" i="0" smtClean="0"/>
              <a:pPr/>
              <a:t>22</a:t>
            </a:fld>
            <a:endParaRPr lang="en-US" altLang="en-US" i="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dirty="0"/>
              <a:t>Responses should be clearly identified and formatted in an</a:t>
            </a:r>
            <a:r>
              <a:rPr lang="en-US" altLang="en-US" baseline="0" dirty="0"/>
              <a:t> ordered, logical manner.</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5632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E328E5B5-79BB-420B-8362-A2B83C3F961B}" type="slidenum">
              <a:rPr lang="en-US" altLang="en-US" i="0" smtClean="0"/>
              <a:pPr/>
              <a:t>23</a:t>
            </a:fld>
            <a:endParaRPr lang="en-US" altLang="en-US" i="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dirty="0"/>
              <a:t>The response categories and specific responses must match the questions and must use consistent designations in the answers.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5325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055A77C9-0FEF-4C47-9AD0-F3B96DA9B247}" type="slidenum">
              <a:rPr lang="en-US" altLang="en-US" i="0" smtClean="0"/>
              <a:pPr/>
              <a:t>24</a:t>
            </a:fld>
            <a:endParaRPr lang="en-US" altLang="en-US" i="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itchFamily="34" charset="0"/>
              <a:buChar char="•"/>
            </a:pPr>
            <a:r>
              <a:rPr lang="en-US" altLang="en-US" dirty="0"/>
              <a:t>Both of these categories allow an “out” for the participant and a more accurate assessment</a:t>
            </a:r>
            <a:r>
              <a:rPr lang="en-US" altLang="en-US" baseline="0" dirty="0"/>
              <a:t> of responses.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5427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569FA547-0B08-4329-A404-96E76A29C523}" type="slidenum">
              <a:rPr lang="en-US" altLang="en-US" i="0" smtClean="0"/>
              <a:pPr/>
              <a:t>25</a:t>
            </a:fld>
            <a:endParaRPr lang="en-US" altLang="en-US" i="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5530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32CD98F0-865D-42F9-854C-9CF85C0219AE}" type="slidenum">
              <a:rPr lang="en-US" altLang="en-US" i="0" smtClean="0"/>
              <a:pPr/>
              <a:t>26</a:t>
            </a:fld>
            <a:endParaRPr lang="en-US" altLang="en-US" i="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t>Lengthy questionnaires can be intimidating and, likely, decrease completion rates.</a:t>
            </a:r>
          </a:p>
          <a:p>
            <a:pPr marL="171450" indent="-171450" eaLnBrk="1" hangingPunct="1">
              <a:buFont typeface="Arial" panose="020B0604020202020204" pitchFamily="34" charset="0"/>
              <a:buChar char="•"/>
            </a:pPr>
            <a:r>
              <a:rPr lang="en-US" altLang="en-US" dirty="0"/>
              <a:t>Only</a:t>
            </a:r>
            <a:r>
              <a:rPr lang="en-US" altLang="en-US" baseline="0" dirty="0"/>
              <a:t> essential questions should be included.</a:t>
            </a:r>
          </a:p>
          <a:p>
            <a:pPr marL="171450" indent="-171450" eaLnBrk="1" hangingPunct="1">
              <a:buFont typeface="Arial" panose="020B0604020202020204" pitchFamily="34" charset="0"/>
              <a:buChar char="•"/>
            </a:pPr>
            <a:r>
              <a:rPr lang="en-US" altLang="en-US" baseline="0" dirty="0"/>
              <a:t>Questions and possible answers should be concise but clear.</a:t>
            </a:r>
            <a:endParaRPr lang="en-US" altLang="en-US" dirty="0"/>
          </a:p>
        </p:txBody>
      </p:sp>
      <p:sp>
        <p:nvSpPr>
          <p:cNvPr id="6451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FDF99298-43A5-42D3-9DA7-38EEC24C2217}" type="slidenum">
              <a:rPr lang="en-US" altLang="en-US" i="0" smtClean="0"/>
              <a:pPr/>
              <a:t>27</a:t>
            </a:fld>
            <a:endParaRPr lang="en-US" altLang="en-US" i="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t>Jumbled or disorganized questionnaires tend to have a negative impact on participants and, thus, are likely to be associated with a lower rate of completion.</a:t>
            </a:r>
          </a:p>
          <a:p>
            <a:pPr marL="171450" indent="-171450" eaLnBrk="1" hangingPunct="1">
              <a:buFont typeface="Arial" panose="020B0604020202020204" pitchFamily="34" charset="0"/>
              <a:buChar char="•"/>
            </a:pPr>
            <a:r>
              <a:rPr lang="en-US" altLang="en-US" dirty="0"/>
              <a:t>Likewise, disorganized instruments make data entry more difficult.</a:t>
            </a:r>
          </a:p>
          <a:p>
            <a:pPr marL="171450" indent="-171450" eaLnBrk="1" hangingPunct="1">
              <a:buFont typeface="Arial" panose="020B0604020202020204" pitchFamily="34" charset="0"/>
              <a:buChar char="•"/>
            </a:pPr>
            <a:r>
              <a:rPr lang="en-US" altLang="en-US" dirty="0"/>
              <a:t>Leaving insufficient space for free text answers may decrease the validity of the answer and bias results.</a:t>
            </a:r>
          </a:p>
        </p:txBody>
      </p:sp>
      <p:sp>
        <p:nvSpPr>
          <p:cNvPr id="6554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85698953-43AB-40F8-9BC2-824B8B1DBCF1}" type="slidenum">
              <a:rPr lang="en-US" altLang="en-US" i="0" smtClean="0"/>
              <a:pPr/>
              <a:t>28</a:t>
            </a:fld>
            <a:endParaRPr lang="en-US" altLang="en-US" i="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anose="020B0604020202020204" pitchFamily="34" charset="0"/>
              <a:buChar char="•"/>
            </a:pPr>
            <a:r>
              <a:rPr lang="en-US" dirty="0"/>
              <a:t>These are critical elements in developing effective questionnaires, especially when the target audience speaks a different language from the investigators who</a:t>
            </a:r>
            <a:r>
              <a:rPr lang="en-US" baseline="0" dirty="0"/>
              <a:t> are developing the questionnaire.</a:t>
            </a:r>
          </a:p>
          <a:p>
            <a:pPr marL="173736" indent="-173736">
              <a:buFont typeface="Arial" panose="020B0604020202020204" pitchFamily="34" charset="0"/>
              <a:buChar char="•"/>
            </a:pPr>
            <a:r>
              <a:rPr lang="en-US" baseline="0" dirty="0"/>
              <a:t>As with all non-validated questionnaires, instruments intended to be used in different language or cultural groups must be pilot tested before use.</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29</a:t>
            </a:fld>
            <a:endParaRPr lang="en-US"/>
          </a:p>
        </p:txBody>
      </p:sp>
    </p:spTree>
    <p:extLst>
      <p:ext uri="{BB962C8B-B14F-4D97-AF65-F5344CB8AC3E}">
        <p14:creationId xmlns:p14="http://schemas.microsoft.com/office/powerpoint/2010/main" val="126263394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Calibri (Body)"/>
            </a:endParaRPr>
          </a:p>
        </p:txBody>
      </p:sp>
      <p:sp>
        <p:nvSpPr>
          <p:cNvPr id="4" name="Slide Number Placeholder 3"/>
          <p:cNvSpPr>
            <a:spLocks noGrp="1"/>
          </p:cNvSpPr>
          <p:nvPr>
            <p:ph type="sldNum" sz="quarter" idx="10"/>
          </p:nvPr>
        </p:nvSpPr>
        <p:spPr/>
        <p:txBody>
          <a:bodyPr/>
          <a:lstStyle/>
          <a:p>
            <a:fld id="{1AD3D35E-2143-4448-BE2B-2320F89EEC49}" type="slidenum">
              <a:rPr lang="en-US" smtClean="0"/>
              <a:pPr/>
              <a:t>3</a:t>
            </a:fld>
            <a:endParaRPr lang="en-US"/>
          </a:p>
        </p:txBody>
      </p:sp>
    </p:spTree>
    <p:extLst>
      <p:ext uri="{BB962C8B-B14F-4D97-AF65-F5344CB8AC3E}">
        <p14:creationId xmlns:p14="http://schemas.microsoft.com/office/powerpoint/2010/main" val="12224223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i="1" dirty="0"/>
              <a:t>[Review slide content]</a:t>
            </a:r>
            <a:endParaRPr lang="en-US" altLang="en-US" dirty="0"/>
          </a:p>
          <a:p>
            <a:pPr marL="171450" indent="-171450" eaLnBrk="1" hangingPunct="1">
              <a:buFont typeface="Arial" panose="020B0604020202020204" pitchFamily="34" charset="0"/>
              <a:buChar char="•"/>
            </a:pPr>
            <a:r>
              <a:rPr lang="en-US" altLang="en-US" dirty="0"/>
              <a:t>How to answer question – check all that apply; select one; record verbatim, etc.</a:t>
            </a:r>
            <a:endParaRPr lang="en-US" dirty="0"/>
          </a:p>
          <a:p>
            <a:pPr marL="171450" indent="-171450">
              <a:buFont typeface="Arial" panose="020B0604020202020204" pitchFamily="34" charset="0"/>
              <a:buChar char="•"/>
            </a:pPr>
            <a:r>
              <a:rPr lang="en-US" altLang="en-US" dirty="0"/>
              <a:t>Transition between questions or sets of question – "skip to"</a:t>
            </a:r>
            <a:endParaRPr lang="en-US" altLang="en-US" dirty="0">
              <a:cs typeface="Calibri"/>
            </a:endParaRPr>
          </a:p>
        </p:txBody>
      </p:sp>
      <p:sp>
        <p:nvSpPr>
          <p:cNvPr id="6656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D7AEFD2A-8A0A-48F3-AF5C-21CFFA56F4F7}" type="slidenum">
              <a:rPr lang="en-US" altLang="en-US" i="0" smtClean="0"/>
              <a:pPr/>
              <a:t>30</a:t>
            </a:fld>
            <a:endParaRPr lang="en-US" altLang="en-US" i="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anose="020B0604020202020204" pitchFamily="34" charset="0"/>
              <a:buChar char="•"/>
            </a:pPr>
            <a:r>
              <a:rPr lang="en-US" altLang="en-US" dirty="0"/>
              <a:t>Nearly all research</a:t>
            </a:r>
            <a:r>
              <a:rPr lang="en-US" altLang="en-US" baseline="0" dirty="0"/>
              <a:t> involving questionnaires requires IRB review and approval of the study protocol and questionnaire as well as the process for obtaining consent and plans for administering the questionnaire.</a:t>
            </a:r>
          </a:p>
          <a:p>
            <a:pPr marL="173736" indent="-173736" eaLnBrk="1" hangingPunct="1">
              <a:buFont typeface="Arial" panose="020B0604020202020204" pitchFamily="34" charset="0"/>
              <a:buChar char="•"/>
            </a:pPr>
            <a:r>
              <a:rPr lang="en-US" altLang="en-US" baseline="0" dirty="0"/>
              <a:t>The study and specifically the questionnaire will be explained to the potential participant as part of the consent process.</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6349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0ED05C71-05D5-4665-8967-C895F18CFB00}" type="slidenum">
              <a:rPr lang="en-US" altLang="en-US" i="0" smtClean="0"/>
              <a:pPr/>
              <a:t>31</a:t>
            </a:fld>
            <a:endParaRPr lang="en-US" altLang="en-US" i="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eaLnBrk="1" hangingPunct="1">
              <a:buFont typeface="Arial" panose="020B0604020202020204" pitchFamily="34" charset="0"/>
              <a:buChar char="•"/>
            </a:pPr>
            <a:r>
              <a:rPr lang="en-US" altLang="en-US" dirty="0"/>
              <a:t>As noted previously, secondary data sources have advantages and disadvantages.</a:t>
            </a:r>
          </a:p>
          <a:p>
            <a:pPr marL="171450" indent="-171450" eaLnBrk="1" hangingPunct="1">
              <a:buFont typeface="Arial" panose="020B0604020202020204" pitchFamily="34" charset="0"/>
              <a:buChar char="•"/>
            </a:pPr>
            <a:r>
              <a:rPr lang="en-US" altLang="en-US" dirty="0"/>
              <a:t>Studies</a:t>
            </a:r>
            <a:r>
              <a:rPr lang="en-US" altLang="en-US" baseline="0" dirty="0"/>
              <a:t> using already existing data can be done more quickly and cheaply, BUT the data may not have all the variables you need, may not have had quality checks, and may have been collected using definitions that vary.</a:t>
            </a:r>
          </a:p>
          <a:p>
            <a:pPr marL="171450" indent="-171450" eaLnBrk="1" hangingPunct="1">
              <a:buFont typeface="Arial" panose="020B0604020202020204" pitchFamily="34" charset="0"/>
              <a:buChar char="•"/>
            </a:pPr>
            <a:r>
              <a:rPr lang="en-US" altLang="en-US" baseline="0" dirty="0"/>
              <a:t>Medical records are especially problematic, although electronic records may be used more easily.</a:t>
            </a:r>
          </a:p>
          <a:p>
            <a:pPr marL="171450" indent="-171450">
              <a:buFont typeface="Arial" panose="020B0604020202020204" pitchFamily="34" charset="0"/>
              <a:buChar char="•"/>
            </a:pPr>
            <a:r>
              <a:rPr lang="en-US" i="1" dirty="0"/>
              <a:t>[Review slide content]</a:t>
            </a:r>
            <a:endParaRPr lang="en-US" altLang="en-US" dirty="0">
              <a:cs typeface="Calibri"/>
            </a:endParaRPr>
          </a:p>
        </p:txBody>
      </p:sp>
      <p:sp>
        <p:nvSpPr>
          <p:cNvPr id="6963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FE07920B-FBAA-4DAF-A905-32B4A4143527}" type="slidenum">
              <a:rPr lang="en-US" altLang="en-US" i="0" smtClean="0"/>
              <a:pPr/>
              <a:t>33</a:t>
            </a:fld>
            <a:endParaRPr lang="en-US" altLang="en-US" i="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Having a well-designed abstraction form with clear definitions is very helpful (essential) in using secondary data sources. This</a:t>
            </a:r>
            <a:r>
              <a:rPr lang="en-US" altLang="en-US" baseline="0" dirty="0"/>
              <a:t> is an on-line source of guidance.</a:t>
            </a:r>
          </a:p>
          <a:p>
            <a:pPr marL="171450" indent="-171450">
              <a:buFont typeface="Arial" panose="020B0604020202020204" pitchFamily="34" charset="0"/>
              <a:buChar char="•"/>
            </a:pPr>
            <a:r>
              <a:rPr lang="en-US" altLang="en-US" baseline="0" dirty="0"/>
              <a:t>The slides that follow provide general guidance on development and use of data abstraction forms.</a:t>
            </a:r>
            <a:endParaRPr lang="en-US" altLang="en-US" dirty="0"/>
          </a:p>
        </p:txBody>
      </p:sp>
      <p:sp>
        <p:nvSpPr>
          <p:cNvPr id="7270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720750C5-4DA0-4C2C-90A4-6421B9BF6C6C}" type="slidenum">
              <a:rPr lang="en-US" altLang="en-US" i="0" smtClean="0"/>
              <a:pPr/>
              <a:t>34</a:t>
            </a:fld>
            <a:endParaRPr lang="en-US" altLang="en-US" i="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7373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0F3916C7-CC14-4800-96CF-B5C03148C068}" type="slidenum">
              <a:rPr lang="en-US" altLang="en-US" i="0" smtClean="0"/>
              <a:pPr/>
              <a:t>35</a:t>
            </a:fld>
            <a:endParaRPr lang="en-US" altLang="en-US" i="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74756"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A8B4C373-B83A-4E5D-B132-BCB7AC2ABA07}" type="slidenum">
              <a:rPr lang="en-US" altLang="en-US" i="0" smtClean="0"/>
              <a:pPr/>
              <a:t>36</a:t>
            </a:fld>
            <a:endParaRPr lang="en-US" altLang="en-US" i="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75780"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A1F0D26D-0197-4AB0-A448-22BBC02C789C}" type="slidenum">
              <a:rPr lang="en-US" altLang="en-US" i="0" smtClean="0"/>
              <a:pPr/>
              <a:t>37</a:t>
            </a:fld>
            <a:endParaRPr lang="en-US" altLang="en-US" i="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76804"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563DC6A6-3506-465B-B2C4-B72E07BF43AE}" type="slidenum">
              <a:rPr lang="en-US" altLang="en-US" i="0" smtClean="0"/>
              <a:pPr/>
              <a:t>38</a:t>
            </a:fld>
            <a:endParaRPr lang="en-US" altLang="en-US" i="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7782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D16ABB10-4C70-4714-A57C-3BC6D3C652D7}" type="slidenum">
              <a:rPr lang="en-US" altLang="en-US" i="0" smtClean="0"/>
              <a:pPr/>
              <a:t>39</a:t>
            </a:fld>
            <a:endParaRPr lang="en-US" altLang="en-US" i="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1450" lvl="0" indent="-171450">
              <a:buFont typeface="Arial"/>
              <a:buChar char="•"/>
            </a:pPr>
            <a:r>
              <a:rPr lang="en-US" sz="1200" kern="1200" dirty="0">
                <a:solidFill>
                  <a:schemeClr val="tx1"/>
                </a:solidFill>
                <a:effectLst/>
                <a:latin typeface="+mn-lt"/>
                <a:ea typeface="+mn-ea"/>
                <a:cs typeface="+mn-cs"/>
              </a:rPr>
              <a:t>In this presentation we will focus mainly on quantitative research using questionnaires</a:t>
            </a:r>
          </a:p>
          <a:p>
            <a:pPr marL="171450" lvl="0" indent="-171450">
              <a:buFont typeface="Arial"/>
              <a:buChar char="•"/>
            </a:pPr>
            <a:r>
              <a:rPr lang="en-US" sz="1200" kern="1200" dirty="0">
                <a:solidFill>
                  <a:schemeClr val="tx1"/>
                </a:solidFill>
                <a:effectLst/>
                <a:latin typeface="+mn-lt"/>
                <a:ea typeface="+mn-ea"/>
                <a:cs typeface="+mn-cs"/>
              </a:rPr>
              <a:t>Other instruments:</a:t>
            </a:r>
          </a:p>
          <a:p>
            <a:pPr marL="628650" lvl="1" indent="-171450">
              <a:buFont typeface="Lucida Grande"/>
              <a:buChar char="-"/>
            </a:pPr>
            <a:r>
              <a:rPr lang="en-US" sz="1200" kern="1200" dirty="0">
                <a:solidFill>
                  <a:schemeClr val="tx1"/>
                </a:solidFill>
                <a:effectLst/>
                <a:latin typeface="+mn-lt"/>
                <a:ea typeface="+mn-ea"/>
                <a:cs typeface="+mn-cs"/>
              </a:rPr>
              <a:t>Interviews</a:t>
            </a:r>
          </a:p>
          <a:p>
            <a:pPr marL="628650" lvl="1" indent="-171450">
              <a:buFont typeface="Lucida Grande"/>
              <a:buChar char="-"/>
            </a:pPr>
            <a:r>
              <a:rPr lang="en-US" sz="1200" kern="1200" dirty="0">
                <a:solidFill>
                  <a:schemeClr val="tx1"/>
                </a:solidFill>
                <a:effectLst/>
                <a:latin typeface="+mn-lt"/>
                <a:ea typeface="+mn-ea"/>
                <a:cs typeface="+mn-cs"/>
              </a:rPr>
              <a:t>Questionnaires and Surveys</a:t>
            </a:r>
          </a:p>
          <a:p>
            <a:pPr marL="628650" lvl="1" indent="-171450">
              <a:buFont typeface="Lucida Grande"/>
              <a:buChar char="-"/>
            </a:pPr>
            <a:r>
              <a:rPr lang="en-US" sz="1200" kern="1200" dirty="0">
                <a:solidFill>
                  <a:schemeClr val="tx1"/>
                </a:solidFill>
                <a:effectLst/>
                <a:latin typeface="+mn-lt"/>
                <a:ea typeface="+mn-ea"/>
                <a:cs typeface="+mn-cs"/>
              </a:rPr>
              <a:t>Observations</a:t>
            </a:r>
          </a:p>
          <a:p>
            <a:pPr marL="628650" lvl="1" indent="-171450">
              <a:buFont typeface="Lucida Grande"/>
              <a:buChar char="-"/>
            </a:pPr>
            <a:r>
              <a:rPr lang="en-US" sz="1200" kern="1200" dirty="0">
                <a:solidFill>
                  <a:schemeClr val="tx1"/>
                </a:solidFill>
                <a:effectLst/>
                <a:latin typeface="+mn-lt"/>
                <a:ea typeface="+mn-ea"/>
                <a:cs typeface="+mn-cs"/>
              </a:rPr>
              <a:t>Focus Groups</a:t>
            </a:r>
          </a:p>
          <a:p>
            <a:pPr marL="628650" lvl="1" indent="-171450">
              <a:buFont typeface="Lucida Grande"/>
              <a:buChar char="-"/>
            </a:pPr>
            <a:r>
              <a:rPr lang="en-US" sz="1200" kern="1200" dirty="0">
                <a:solidFill>
                  <a:schemeClr val="tx1"/>
                </a:solidFill>
                <a:effectLst/>
                <a:latin typeface="+mn-lt"/>
                <a:ea typeface="+mn-ea"/>
                <a:cs typeface="+mn-cs"/>
              </a:rPr>
              <a:t>Ethnographies, Oral History, and Case Studies</a:t>
            </a:r>
          </a:p>
          <a:p>
            <a:pPr marL="628650" lvl="1" indent="-171450">
              <a:buFont typeface="Lucida Grande"/>
              <a:buChar char="-"/>
            </a:pPr>
            <a:r>
              <a:rPr lang="en-US" sz="1200" kern="1200" dirty="0">
                <a:solidFill>
                  <a:schemeClr val="tx1"/>
                </a:solidFill>
                <a:effectLst/>
                <a:latin typeface="+mn-lt"/>
                <a:ea typeface="+mn-ea"/>
                <a:cs typeface="+mn-cs"/>
              </a:rPr>
              <a:t>Documents and Records</a:t>
            </a:r>
          </a:p>
          <a:p>
            <a:pPr marL="171450" indent="-171450">
              <a:buFont typeface="Arial"/>
              <a:buChar char="•"/>
            </a:pPr>
            <a:r>
              <a:rPr lang="en-US" sz="1200" kern="1200" dirty="0">
                <a:solidFill>
                  <a:schemeClr val="tx1"/>
                </a:solidFill>
                <a:effectLst/>
                <a:latin typeface="+mn-lt"/>
                <a:ea typeface="+mn-ea"/>
                <a:cs typeface="+mn-cs"/>
              </a:rPr>
              <a:t>Qualitative research involves a very different methodological approach, although there may be some overlaps and, depending on the research question, both approaches may be used in the same study.</a:t>
            </a:r>
            <a:endParaRPr lang="en-US" altLang="en-US" dirty="0">
              <a:latin typeface="Calibri (Body)"/>
            </a:endParaRPr>
          </a:p>
        </p:txBody>
      </p:sp>
      <p:sp>
        <p:nvSpPr>
          <p:cNvPr id="4813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23363890-B8DE-4639-B7A7-D2A8159C52A6}" type="slidenum">
              <a:rPr lang="en-US" altLang="en-US" i="0" smtClean="0"/>
              <a:pPr/>
              <a:t>4</a:t>
            </a:fld>
            <a:endParaRPr lang="en-US" altLang="en-US" i="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a:ln/>
        </p:spPr>
      </p:sp>
      <p:sp>
        <p:nvSpPr>
          <p:cNvPr id="78851"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b="1" i="1" kern="1200" dirty="0">
                <a:solidFill>
                  <a:schemeClr val="tx1"/>
                </a:solidFill>
                <a:effectLst/>
                <a:latin typeface="+mn-lt"/>
                <a:ea typeface="+mn-ea"/>
                <a:cs typeface="+mn-cs"/>
              </a:rPr>
              <a:t>[Slide Animation]  </a:t>
            </a:r>
            <a:r>
              <a:rPr lang="en-US" sz="1200" b="0" i="1" kern="1200" dirty="0">
                <a:solidFill>
                  <a:schemeClr val="tx1"/>
                </a:solidFill>
                <a:effectLst/>
                <a:latin typeface="+mn-lt"/>
                <a:ea typeface="+mn-ea"/>
                <a:cs typeface="+mn-cs"/>
              </a:rPr>
              <a:t>C</a:t>
            </a:r>
            <a:r>
              <a:rPr lang="en-US" sz="1200" i="1" kern="1200" dirty="0">
                <a:solidFill>
                  <a:schemeClr val="tx1"/>
                </a:solidFill>
                <a:effectLst/>
                <a:latin typeface="+mn-lt"/>
                <a:ea typeface="+mn-ea"/>
                <a:cs typeface="+mn-cs"/>
              </a:rPr>
              <a:t>lick to </a:t>
            </a:r>
            <a:r>
              <a:rPr lang="en-US" sz="1200" i="1" kern="1200">
                <a:solidFill>
                  <a:schemeClr val="tx1"/>
                </a:solidFill>
                <a:effectLst/>
                <a:latin typeface="+mn-lt"/>
                <a:ea typeface="+mn-ea"/>
                <a:cs typeface="+mn-cs"/>
              </a:rPr>
              <a:t>close</a:t>
            </a:r>
            <a:r>
              <a:rPr lang="en-US" sz="1200" i="1" kern="1200" baseline="0">
                <a:solidFill>
                  <a:schemeClr val="tx1"/>
                </a:solidFill>
                <a:effectLst/>
                <a:latin typeface="+mn-lt"/>
                <a:ea typeface="+mn-ea"/>
                <a:cs typeface="+mn-cs"/>
              </a:rPr>
              <a:t> session</a:t>
            </a:r>
            <a:endParaRPr lang="en-US" sz="1200" i="1" kern="1200" dirty="0">
              <a:solidFill>
                <a:schemeClr val="tx1"/>
              </a:solidFill>
              <a:effectLst/>
              <a:latin typeface="+mn-lt"/>
              <a:ea typeface="+mn-ea"/>
              <a:cs typeface="+mn-cs"/>
            </a:endParaRP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i="1" kern="1200" dirty="0">
                <a:solidFill>
                  <a:schemeClr val="tx1"/>
                </a:solidFill>
                <a:effectLst/>
                <a:latin typeface="+mn-lt"/>
                <a:ea typeface="+mn-ea"/>
                <a:cs typeface="+mn-cs"/>
              </a:rPr>
              <a:t>[END]</a:t>
            </a:r>
            <a:endParaRPr lang="en-US" i="1" dirty="0"/>
          </a:p>
        </p:txBody>
      </p:sp>
      <p:sp>
        <p:nvSpPr>
          <p:cNvPr id="7885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103B0AED-CBFA-4C7C-B68A-4461084468DA}" type="slidenum">
              <a:rPr lang="en-US" altLang="en-US" i="0" smtClean="0"/>
              <a:pPr/>
              <a:t>40</a:t>
            </a:fld>
            <a:endParaRPr lang="en-US" altLang="en-US" i="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mn-lt"/>
              </a:rPr>
              <a:t>Questionnaires</a:t>
            </a:r>
            <a:r>
              <a:rPr lang="en-US" baseline="0" dirty="0">
                <a:latin typeface="+mn-lt"/>
              </a:rPr>
              <a:t> are very commonly used research tools. They are nearly equally commonly poorly constructed, thus, considerable thought must be given to the content and structure of the questionnaire.</a:t>
            </a:r>
          </a:p>
          <a:p>
            <a:pPr marL="173736" marR="0" lvl="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200" kern="1200" dirty="0">
                <a:solidFill>
                  <a:schemeClr val="tx1"/>
                </a:solidFill>
                <a:effectLst/>
                <a:latin typeface="+mn-lt"/>
                <a:ea typeface="+mn-ea"/>
                <a:cs typeface="+mn-cs"/>
              </a:rPr>
              <a:t>Basically</a:t>
            </a:r>
            <a:r>
              <a:rPr lang="en-US" sz="1200" kern="1200" baseline="0" dirty="0">
                <a:solidFill>
                  <a:schemeClr val="tx1"/>
                </a:solidFill>
                <a:effectLst/>
                <a:latin typeface="+mn-lt"/>
                <a:ea typeface="+mn-ea"/>
                <a:cs typeface="+mn-cs"/>
              </a:rPr>
              <a:t> includes a </a:t>
            </a:r>
            <a:r>
              <a:rPr lang="en-US" sz="1200" kern="1200" dirty="0">
                <a:solidFill>
                  <a:schemeClr val="tx1"/>
                </a:solidFill>
                <a:effectLst/>
                <a:latin typeface="+mn-lt"/>
                <a:ea typeface="+mn-ea"/>
                <a:cs typeface="+mn-cs"/>
              </a:rPr>
              <a:t>checklist of characteristics the researcher is looking for.</a:t>
            </a:r>
            <a:endParaRPr lang="en-US" baseline="0" dirty="0">
              <a:latin typeface="+mn-lt"/>
            </a:endParaRPr>
          </a:p>
          <a:p>
            <a:pPr marL="173736" indent="-173736">
              <a:buFont typeface="Arial" pitchFamily="34" charset="0"/>
              <a:buChar char="•"/>
            </a:pPr>
            <a:r>
              <a:rPr lang="en-US" i="1" baseline="0" dirty="0">
                <a:latin typeface="+mn-lt"/>
              </a:rPr>
              <a:t>[Review slide content]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5</a:t>
            </a:fld>
            <a:endParaRPr lang="en-US"/>
          </a:p>
        </p:txBody>
      </p:sp>
    </p:spTree>
    <p:extLst>
      <p:ext uri="{BB962C8B-B14F-4D97-AF65-F5344CB8AC3E}">
        <p14:creationId xmlns:p14="http://schemas.microsoft.com/office/powerpoint/2010/main" val="8460799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It is</a:t>
            </a:r>
            <a:r>
              <a:rPr lang="en-US" baseline="0" dirty="0"/>
              <a:t> highly desirable to use a questionnaire that has been used previously and validated. This may avoid many headaches.</a:t>
            </a:r>
          </a:p>
          <a:p>
            <a:pPr marL="171450" indent="-171450">
              <a:buFont typeface="Arial" panose="020B0604020202020204" pitchFamily="34" charset="0"/>
              <a:buChar char="•"/>
            </a:pPr>
            <a:r>
              <a:rPr lang="en-US" baseline="0" dirty="0"/>
              <a:t>Construction of questionnaires looks easy. It isn’t!</a:t>
            </a:r>
          </a:p>
          <a:p>
            <a:pPr marL="171450" indent="-171450">
              <a:buFont typeface="Arial" panose="020B0604020202020204" pitchFamily="34" charset="0"/>
              <a:buChar char="•"/>
            </a:pPr>
            <a:r>
              <a:rPr lang="en-US" baseline="0" dirty="0"/>
              <a:t>Don’t forget that the IRB will want to review your questionnaire</a:t>
            </a:r>
            <a:r>
              <a:rPr lang="en-US" baseline="0" dirty="0">
                <a:solidFill>
                  <a:schemeClr val="tx1"/>
                </a:solidFill>
              </a:rPr>
              <a:t>.</a:t>
            </a:r>
          </a:p>
        </p:txBody>
      </p:sp>
      <p:sp>
        <p:nvSpPr>
          <p:cNvPr id="4" name="Slide Number Placeholder 3"/>
          <p:cNvSpPr>
            <a:spLocks noGrp="1"/>
          </p:cNvSpPr>
          <p:nvPr>
            <p:ph type="sldNum" sz="quarter" idx="10"/>
          </p:nvPr>
        </p:nvSpPr>
        <p:spPr/>
        <p:txBody>
          <a:bodyPr/>
          <a:lstStyle/>
          <a:p>
            <a:fld id="{1AD3D35E-2143-4448-BE2B-2320F89EEC49}" type="slidenum">
              <a:rPr lang="en-US" smtClean="0"/>
              <a:pPr/>
              <a:t>6</a:t>
            </a:fld>
            <a:endParaRPr lang="en-US"/>
          </a:p>
        </p:txBody>
      </p:sp>
    </p:spTree>
    <p:extLst>
      <p:ext uri="{BB962C8B-B14F-4D97-AF65-F5344CB8AC3E}">
        <p14:creationId xmlns:p14="http://schemas.microsoft.com/office/powerpoint/2010/main" val="31908492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t>[Review slide content]</a:t>
            </a:r>
            <a:endParaRPr lang="en-US" i="1" dirty="0"/>
          </a:p>
        </p:txBody>
      </p:sp>
      <p:sp>
        <p:nvSpPr>
          <p:cNvPr id="4" name="Slide Number Placeholder 3"/>
          <p:cNvSpPr>
            <a:spLocks noGrp="1"/>
          </p:cNvSpPr>
          <p:nvPr>
            <p:ph type="sldNum" sz="quarter" idx="10"/>
          </p:nvPr>
        </p:nvSpPr>
        <p:spPr/>
        <p:txBody>
          <a:bodyPr/>
          <a:lstStyle/>
          <a:p>
            <a:fld id="{1AD3D35E-2143-4448-BE2B-2320F89EEC49}" type="slidenum">
              <a:rPr lang="en-US" smtClean="0"/>
              <a:pPr/>
              <a:t>7</a:t>
            </a:fld>
            <a:endParaRPr lang="en-US"/>
          </a:p>
        </p:txBody>
      </p:sp>
    </p:spTree>
    <p:extLst>
      <p:ext uri="{BB962C8B-B14F-4D97-AF65-F5344CB8AC3E}">
        <p14:creationId xmlns:p14="http://schemas.microsoft.com/office/powerpoint/2010/main" val="22702969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marL="173736" indent="-173736" eaLnBrk="1" hangingPunct="1">
              <a:buSzPct val="100000"/>
              <a:buFont typeface="Arial" pitchFamily="34" charset="0"/>
              <a:buChar char="•"/>
              <a:defRPr/>
            </a:pPr>
            <a:r>
              <a:rPr lang="en-US" sz="1200" b="1" dirty="0">
                <a:latin typeface="+mn-lt"/>
              </a:rPr>
              <a:t>DO NOT REINVENT THE WHEEL</a:t>
            </a:r>
            <a:r>
              <a:rPr lang="en-US" sz="1200" b="0" dirty="0">
                <a:latin typeface="+mn-lt"/>
              </a:rPr>
              <a:t>:</a:t>
            </a:r>
            <a:r>
              <a:rPr lang="en-US" sz="1200" dirty="0">
                <a:latin typeface="+mn-lt"/>
              </a:rPr>
              <a:t>  Review the literature.</a:t>
            </a:r>
          </a:p>
          <a:p>
            <a:pPr marL="630936" lvl="1" indent="-173736" eaLnBrk="1" hangingPunct="1">
              <a:buSzPct val="100000"/>
              <a:buFont typeface="+mj-lt"/>
              <a:buAutoNum type="arabicPeriod"/>
              <a:defRPr/>
            </a:pPr>
            <a:r>
              <a:rPr lang="en-US" sz="1200" dirty="0">
                <a:latin typeface="+mn-lt"/>
              </a:rPr>
              <a:t>Assemble copies of studies, sample surveys.</a:t>
            </a:r>
          </a:p>
          <a:p>
            <a:pPr marL="630936" lvl="1" indent="-173736" eaLnBrk="1" hangingPunct="1">
              <a:buSzPct val="100000"/>
              <a:buFont typeface="+mj-lt"/>
              <a:buAutoNum type="arabicPeriod"/>
              <a:defRPr/>
            </a:pPr>
            <a:r>
              <a:rPr lang="en-US" sz="1200" dirty="0">
                <a:latin typeface="+mn-lt"/>
              </a:rPr>
              <a:t>Identify whether formal tests of reliability or validity have been conducted or if problems have been encountered on questions or scales used previously.</a:t>
            </a:r>
          </a:p>
          <a:p>
            <a:pPr marL="173736" lvl="1" indent="-173736" eaLnBrk="1" hangingPunct="1">
              <a:buSzPct val="100000"/>
              <a:buFont typeface="Arial" pitchFamily="34" charset="0"/>
              <a:buChar char="•"/>
              <a:defRPr/>
            </a:pPr>
            <a:r>
              <a:rPr lang="en-US" sz="1200" i="1" dirty="0">
                <a:latin typeface="+mn-lt"/>
              </a:rPr>
              <a:t>NOTE:</a:t>
            </a:r>
            <a:r>
              <a:rPr lang="en-US" sz="1200" i="1" baseline="0" dirty="0">
                <a:latin typeface="+mn-lt"/>
              </a:rPr>
              <a:t> </a:t>
            </a:r>
            <a:r>
              <a:rPr lang="en-US" sz="1200" i="1" dirty="0">
                <a:latin typeface="+mn-lt"/>
              </a:rPr>
              <a:t>Construct validity:</a:t>
            </a:r>
            <a:r>
              <a:rPr lang="en-US" sz="1200" i="1" baseline="0" dirty="0">
                <a:latin typeface="+mn-lt"/>
              </a:rPr>
              <a:t> </a:t>
            </a:r>
            <a:r>
              <a:rPr lang="en-US" sz="1200" i="1" dirty="0">
                <a:latin typeface="+mn-lt"/>
              </a:rPr>
              <a:t>the degree to which the “test” measures what it is intended to measure;</a:t>
            </a:r>
            <a:r>
              <a:rPr lang="en-US" sz="1200" i="1" baseline="0" dirty="0">
                <a:latin typeface="+mn-lt"/>
              </a:rPr>
              <a:t> </a:t>
            </a:r>
            <a:r>
              <a:rPr lang="en-US" sz="1200" i="1" dirty="0">
                <a:latin typeface="+mn-lt"/>
              </a:rPr>
              <a:t>the degree to which the test is “valid”.</a:t>
            </a:r>
            <a:r>
              <a:rPr lang="en-US" sz="1200" i="1" baseline="0" dirty="0">
                <a:latin typeface="+mn-lt"/>
              </a:rPr>
              <a:t> </a:t>
            </a:r>
            <a:r>
              <a:rPr lang="en-US" sz="1200" i="1" kern="1200" dirty="0">
                <a:solidFill>
                  <a:schemeClr val="tx1"/>
                </a:solidFill>
                <a:effectLst/>
                <a:latin typeface="+mn-lt"/>
                <a:ea typeface="+mn-ea"/>
                <a:cs typeface="+mn-cs"/>
              </a:rPr>
              <a:t>It refers to whether the operational definition of a variable actually reflect the true theoretical meaning of a concept.</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Construct validity is valuable in social sciences, where there is a lot of subjectivity to concepts.</a:t>
            </a:r>
            <a:r>
              <a:rPr lang="en-US" sz="1200" i="1" kern="1200" baseline="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The simple way of thinking about it is as a test of generalization, like external validity, but it assesses whether the variable that you are testing for is addressed by the experiment. </a:t>
            </a:r>
            <a:endParaRPr lang="en-US" sz="1200" i="1" dirty="0">
              <a:latin typeface="+mn-lt"/>
            </a:endParaRPr>
          </a:p>
        </p:txBody>
      </p:sp>
      <p:sp>
        <p:nvSpPr>
          <p:cNvPr id="68612"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8022C0C5-8D27-44FF-A70A-00F77CB6D4DC}" type="slidenum">
              <a:rPr lang="en-US" altLang="en-US" i="0" smtClean="0"/>
              <a:pPr/>
              <a:t>8</a:t>
            </a:fld>
            <a:endParaRPr lang="en-US" altLang="en-US" i="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pPr marL="173736" indent="-173736" eaLnBrk="1" hangingPunct="1">
              <a:buFont typeface="Arial" panose="020B0604020202020204" pitchFamily="34" charset="0"/>
              <a:buChar char="•"/>
            </a:pPr>
            <a:r>
              <a:rPr lang="en-US" altLang="en-US" dirty="0">
                <a:latin typeface="Calibri (Body)"/>
              </a:rPr>
              <a:t>Think ahead.</a:t>
            </a:r>
            <a:r>
              <a:rPr lang="en-US" altLang="en-US" baseline="0" dirty="0">
                <a:latin typeface="Calibri (Body)"/>
              </a:rPr>
              <a:t> Have a clear idea of the essential variables the questions relate to.</a:t>
            </a:r>
          </a:p>
          <a:p>
            <a:pPr marL="173736" indent="-173736" eaLnBrk="1" hangingPunct="1">
              <a:buFont typeface="Arial" panose="020B0604020202020204" pitchFamily="34" charset="0"/>
              <a:buChar char="•"/>
            </a:pPr>
            <a:r>
              <a:rPr lang="en-US" altLang="en-US" baseline="0" dirty="0">
                <a:latin typeface="Calibri (Body)"/>
              </a:rPr>
              <a:t>Review the literature to see what others have done.</a:t>
            </a:r>
          </a:p>
          <a:p>
            <a:pPr marL="173736" indent="-173736" eaLnBrk="1" hangingPunct="1">
              <a:buFont typeface="Arial" panose="020B0604020202020204" pitchFamily="34" charset="0"/>
              <a:buChar char="•"/>
            </a:pPr>
            <a:r>
              <a:rPr lang="en-US" altLang="en-US" baseline="0" dirty="0">
                <a:latin typeface="Calibri (Body)"/>
              </a:rPr>
              <a:t>Decide on the general design, approximate length, audience, distribution/recruitment plan.</a:t>
            </a:r>
          </a:p>
          <a:p>
            <a:pPr marL="173736" marR="0" indent="-173736" algn="l" defTabSz="457200" rtl="0" eaLnBrk="1" fontAlgn="auto" latinLnBrk="0" hangingPunct="1">
              <a:lnSpc>
                <a:spcPct val="100000"/>
              </a:lnSpc>
              <a:spcBef>
                <a:spcPts val="0"/>
              </a:spcBef>
              <a:spcAft>
                <a:spcPts val="0"/>
              </a:spcAft>
              <a:buClrTx/>
              <a:buSzTx/>
              <a:buFont typeface="Arial" pitchFamily="34" charset="0"/>
              <a:buChar char="•"/>
              <a:tabLst/>
              <a:defRPr/>
            </a:pPr>
            <a:r>
              <a:rPr lang="en-US" i="1" baseline="0" dirty="0">
                <a:latin typeface="Calibri (Body)"/>
              </a:rPr>
              <a:t>[Review slide content]</a:t>
            </a:r>
            <a:endParaRPr lang="en-US" i="1" dirty="0">
              <a:latin typeface="Calibri (Body)"/>
            </a:endParaRPr>
          </a:p>
        </p:txBody>
      </p:sp>
      <p:sp>
        <p:nvSpPr>
          <p:cNvPr id="67588" name="Slide Number Placeholder 3"/>
          <p:cNvSpPr>
            <a:spLocks noGrp="1"/>
          </p:cNvSpPr>
          <p:nvPr>
            <p:ph type="sldNum" sz="quarter" idx="5"/>
          </p:nvPr>
        </p:nvSpPr>
        <p:spPr>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i="1">
                <a:solidFill>
                  <a:schemeClr val="tx1"/>
                </a:solidFill>
                <a:latin typeface="Arial" charset="0"/>
              </a:defRPr>
            </a:lvl1pPr>
            <a:lvl2pPr marL="742950" indent="-285750">
              <a:defRPr i="1">
                <a:solidFill>
                  <a:schemeClr val="tx1"/>
                </a:solidFill>
                <a:latin typeface="Arial" charset="0"/>
              </a:defRPr>
            </a:lvl2pPr>
            <a:lvl3pPr marL="1143000" indent="-228600">
              <a:defRPr i="1">
                <a:solidFill>
                  <a:schemeClr val="tx1"/>
                </a:solidFill>
                <a:latin typeface="Arial" charset="0"/>
              </a:defRPr>
            </a:lvl3pPr>
            <a:lvl4pPr marL="1600200" indent="-228600">
              <a:defRPr i="1">
                <a:solidFill>
                  <a:schemeClr val="tx1"/>
                </a:solidFill>
                <a:latin typeface="Arial" charset="0"/>
              </a:defRPr>
            </a:lvl4pPr>
            <a:lvl5pPr marL="2057400" indent="-228600">
              <a:defRPr i="1">
                <a:solidFill>
                  <a:schemeClr val="tx1"/>
                </a:solidFill>
                <a:latin typeface="Arial" charset="0"/>
              </a:defRPr>
            </a:lvl5pPr>
            <a:lvl6pPr marL="2514600" indent="-228600" algn="ctr" eaLnBrk="0" fontAlgn="base" hangingPunct="0">
              <a:spcBef>
                <a:spcPct val="0"/>
              </a:spcBef>
              <a:spcAft>
                <a:spcPct val="0"/>
              </a:spcAft>
              <a:defRPr i="1">
                <a:solidFill>
                  <a:schemeClr val="tx1"/>
                </a:solidFill>
                <a:latin typeface="Arial" charset="0"/>
              </a:defRPr>
            </a:lvl6pPr>
            <a:lvl7pPr marL="2971800" indent="-228600" algn="ctr" eaLnBrk="0" fontAlgn="base" hangingPunct="0">
              <a:spcBef>
                <a:spcPct val="0"/>
              </a:spcBef>
              <a:spcAft>
                <a:spcPct val="0"/>
              </a:spcAft>
              <a:defRPr i="1">
                <a:solidFill>
                  <a:schemeClr val="tx1"/>
                </a:solidFill>
                <a:latin typeface="Arial" charset="0"/>
              </a:defRPr>
            </a:lvl7pPr>
            <a:lvl8pPr marL="3429000" indent="-228600" algn="ctr" eaLnBrk="0" fontAlgn="base" hangingPunct="0">
              <a:spcBef>
                <a:spcPct val="0"/>
              </a:spcBef>
              <a:spcAft>
                <a:spcPct val="0"/>
              </a:spcAft>
              <a:defRPr i="1">
                <a:solidFill>
                  <a:schemeClr val="tx1"/>
                </a:solidFill>
                <a:latin typeface="Arial" charset="0"/>
              </a:defRPr>
            </a:lvl8pPr>
            <a:lvl9pPr marL="3886200" indent="-228600" algn="ctr" eaLnBrk="0" fontAlgn="base" hangingPunct="0">
              <a:spcBef>
                <a:spcPct val="0"/>
              </a:spcBef>
              <a:spcAft>
                <a:spcPct val="0"/>
              </a:spcAft>
              <a:defRPr i="1">
                <a:solidFill>
                  <a:schemeClr val="tx1"/>
                </a:solidFill>
                <a:latin typeface="Arial" charset="0"/>
              </a:defRPr>
            </a:lvl9pPr>
          </a:lstStyle>
          <a:p>
            <a:fld id="{DEBED349-4518-45A9-9947-FE3CE58B217C}" type="slidenum">
              <a:rPr lang="en-US" altLang="en-US" i="0" smtClean="0"/>
              <a:pPr/>
              <a:t>9</a:t>
            </a:fld>
            <a:endParaRPr lang="en-US" altLang="en-US" i="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mj-lt"/>
              </a:defRPr>
            </a:lvl1pPr>
          </a:lstStyle>
          <a:p>
            <a:r>
              <a:rPr lang="en-US"/>
              <a:t>Click to edit Master title style</a:t>
            </a:r>
            <a:endParaRPr lang="en-US" dirty="0"/>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10"/>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404813"/>
            <a:ext cx="9144000" cy="1143000"/>
          </a:xfrm>
        </p:spPr>
        <p:txBody>
          <a:bodyPr/>
          <a:lstStyle/>
          <a:p>
            <a:r>
              <a:rPr lang="en-US"/>
              <a:t>Click to edit Master title style</a:t>
            </a:r>
          </a:p>
        </p:txBody>
      </p:sp>
      <p:sp>
        <p:nvSpPr>
          <p:cNvPr id="3" name="Text Placeholder 2"/>
          <p:cNvSpPr>
            <a:spLocks noGrp="1"/>
          </p:cNvSpPr>
          <p:nvPr>
            <p:ph type="body" sz="half" idx="1"/>
          </p:nvPr>
        </p:nvSpPr>
        <p:spPr>
          <a:xfrm>
            <a:off x="611188" y="1773238"/>
            <a:ext cx="4027487" cy="4824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91075" y="1773238"/>
            <a:ext cx="4027488" cy="482441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smtClean="0"/>
            </a:lvl1pPr>
          </a:lstStyle>
          <a:p>
            <a:pPr>
              <a:defRPr/>
            </a:pPr>
            <a:endParaRPr lang="en-GB" altLang="en-US"/>
          </a:p>
        </p:txBody>
      </p:sp>
      <p:sp>
        <p:nvSpPr>
          <p:cNvPr id="6" name="Rectangle 5"/>
          <p:cNvSpPr>
            <a:spLocks noGrp="1" noChangeArrowheads="1"/>
          </p:cNvSpPr>
          <p:nvPr>
            <p:ph type="ftr" sz="quarter" idx="11"/>
          </p:nvPr>
        </p:nvSpPr>
        <p:spPr/>
        <p:txBody>
          <a:bodyPr/>
          <a:lstStyle>
            <a:lvl1pPr>
              <a:defRPr smtClean="0"/>
            </a:lvl1pPr>
          </a:lstStyle>
          <a:p>
            <a:pPr>
              <a:defRPr/>
            </a:pPr>
            <a:endParaRPr lang="en-GB" altLang="en-US"/>
          </a:p>
        </p:txBody>
      </p:sp>
      <p:sp>
        <p:nvSpPr>
          <p:cNvPr id="7" name="Slide Number Placeholder 6"/>
          <p:cNvSpPr>
            <a:spLocks noGrp="1" noChangeArrowheads="1"/>
          </p:cNvSpPr>
          <p:nvPr>
            <p:ph type="sldNum" sz="quarter" idx="12"/>
          </p:nvPr>
        </p:nvSpPr>
        <p:spPr>
          <a:xfrm>
            <a:off x="6553200" y="6248400"/>
            <a:ext cx="1905000" cy="457200"/>
          </a:xfrm>
          <a:prstGeom prst="rect">
            <a:avLst/>
          </a:prstGeom>
        </p:spPr>
        <p:txBody>
          <a:bodyPr vert="horz" wrap="square" lIns="91440" tIns="45720" rIns="91440" bIns="45720" numCol="1" anchor="t" anchorCtr="0" compatLnSpc="1">
            <a:prstTxWarp prst="textNoShape">
              <a:avLst/>
            </a:prstTxWarp>
          </a:bodyPr>
          <a:lstStyle>
            <a:lvl1pPr>
              <a:defRPr smtClean="0"/>
            </a:lvl1pPr>
          </a:lstStyle>
          <a:p>
            <a:pPr>
              <a:defRPr/>
            </a:pPr>
            <a:endParaRPr lang="de-DE" altLang="en-US"/>
          </a:p>
        </p:txBody>
      </p:sp>
    </p:spTree>
    <p:extLst>
      <p:ext uri="{BB962C8B-B14F-4D97-AF65-F5344CB8AC3E}">
        <p14:creationId xmlns:p14="http://schemas.microsoft.com/office/powerpoint/2010/main" val="37297448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Date Placeholder 3"/>
          <p:cNvSpPr>
            <a:spLocks noGrp="1"/>
          </p:cNvSpPr>
          <p:nvPr>
            <p:ph type="dt" sz="half" idx="10"/>
          </p:nvPr>
        </p:nvSpPr>
        <p:spPr/>
        <p:txBody>
          <a:bodyPr/>
          <a:lstStyle>
            <a:lvl1pPr>
              <a:defRPr/>
            </a:lvl1pPr>
          </a:lstStyle>
          <a:p>
            <a:pPr>
              <a:defRPr/>
            </a:pPr>
            <a:fld id="{95BD76F7-B0DE-8C48-9AB5-4FAEE43C43C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A37FB53B-BF9D-174B-B310-31F1ADA7A19B}" type="slidenum">
              <a:rPr lang="en-US"/>
              <a:pPr>
                <a:defRPr/>
              </a:pPr>
              <a:t>‹#›</a:t>
            </a:fld>
            <a:endParaRPr lang="en-US"/>
          </a:p>
        </p:txBody>
      </p:sp>
    </p:spTree>
    <p:extLst>
      <p:ext uri="{BB962C8B-B14F-4D97-AF65-F5344CB8AC3E}">
        <p14:creationId xmlns:p14="http://schemas.microsoft.com/office/powerpoint/2010/main" val="1357656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A7172813-939F-004E-9BDD-034604A11110}"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AC6E7D3-0185-1645-A396-4B7D82F668EC}" type="slidenum">
              <a:rPr lang="en-US"/>
              <a:pPr>
                <a:defRPr/>
              </a:pPr>
              <a:t>‹#›</a:t>
            </a:fld>
            <a:endParaRPr lang="en-US"/>
          </a:p>
        </p:txBody>
      </p:sp>
    </p:spTree>
    <p:extLst>
      <p:ext uri="{BB962C8B-B14F-4D97-AF65-F5344CB8AC3E}">
        <p14:creationId xmlns:p14="http://schemas.microsoft.com/office/powerpoint/2010/main" val="4952322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0C2550BA-C8E3-4B40-AF76-075C86712E99}"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117A1F-C497-E04B-A08A-462DDD99ADF5}" type="slidenum">
              <a:rPr lang="en-US"/>
              <a:pPr>
                <a:defRPr/>
              </a:pPr>
              <a:t>‹#›</a:t>
            </a:fld>
            <a:endParaRPr lang="en-US"/>
          </a:p>
        </p:txBody>
      </p:sp>
    </p:spTree>
    <p:extLst>
      <p:ext uri="{BB962C8B-B14F-4D97-AF65-F5344CB8AC3E}">
        <p14:creationId xmlns:p14="http://schemas.microsoft.com/office/powerpoint/2010/main" val="341591895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Date Placeholder 3"/>
          <p:cNvSpPr>
            <a:spLocks noGrp="1"/>
          </p:cNvSpPr>
          <p:nvPr>
            <p:ph type="dt" sz="half" idx="10"/>
          </p:nvPr>
        </p:nvSpPr>
        <p:spPr/>
        <p:txBody>
          <a:bodyPr/>
          <a:lstStyle>
            <a:lvl1pPr>
              <a:defRPr/>
            </a:lvl1pPr>
          </a:lstStyle>
          <a:p>
            <a:pPr>
              <a:defRPr/>
            </a:pPr>
            <a:fld id="{91A7B449-4CCB-5847-8183-34A38CF095DC}"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75FFA504-80AA-9F40-BAE5-FCA96A6D70D5}" type="slidenum">
              <a:rPr lang="en-US"/>
              <a:pPr>
                <a:defRPr/>
              </a:pPr>
              <a:t>‹#›</a:t>
            </a:fld>
            <a:endParaRPr lang="en-US"/>
          </a:p>
        </p:txBody>
      </p:sp>
    </p:spTree>
    <p:extLst>
      <p:ext uri="{BB962C8B-B14F-4D97-AF65-F5344CB8AC3E}">
        <p14:creationId xmlns:p14="http://schemas.microsoft.com/office/powerpoint/2010/main" val="4192982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Date Placeholder 3"/>
          <p:cNvSpPr>
            <a:spLocks noGrp="1"/>
          </p:cNvSpPr>
          <p:nvPr>
            <p:ph type="dt" sz="half" idx="10"/>
          </p:nvPr>
        </p:nvSpPr>
        <p:spPr/>
        <p:txBody>
          <a:bodyPr/>
          <a:lstStyle>
            <a:lvl1pPr>
              <a:defRPr/>
            </a:lvl1pPr>
          </a:lstStyle>
          <a:p>
            <a:pPr>
              <a:defRPr/>
            </a:pPr>
            <a:fld id="{B0DD3D93-0872-4B49-B149-C10A337C1B8A}" type="datetimeFigureOut">
              <a:rPr lang="en-US"/>
              <a:pPr>
                <a:defRPr/>
              </a:pPr>
              <a:t>1/18/2019</a:t>
            </a:fld>
            <a:endParaRPr lang="en-US"/>
          </a:p>
        </p:txBody>
      </p:sp>
      <p:sp>
        <p:nvSpPr>
          <p:cNvPr id="9" name="Footer Placeholder 4"/>
          <p:cNvSpPr>
            <a:spLocks noGrp="1"/>
          </p:cNvSpPr>
          <p:nvPr>
            <p:ph type="ftr" sz="quarter" idx="11"/>
          </p:nvPr>
        </p:nvSpPr>
        <p:spPr/>
        <p:txBody>
          <a:bodyPr/>
          <a:lstStyle>
            <a:lvl1pPr>
              <a:defRPr/>
            </a:lvl1pPr>
          </a:lstStyle>
          <a:p>
            <a:pPr>
              <a:defRPr/>
            </a:pPr>
            <a:endParaRPr lang="en-US"/>
          </a:p>
        </p:txBody>
      </p:sp>
      <p:sp>
        <p:nvSpPr>
          <p:cNvPr id="10" name="Slide Number Placeholder 5"/>
          <p:cNvSpPr>
            <a:spLocks noGrp="1"/>
          </p:cNvSpPr>
          <p:nvPr>
            <p:ph type="sldNum" sz="quarter" idx="12"/>
          </p:nvPr>
        </p:nvSpPr>
        <p:spPr/>
        <p:txBody>
          <a:bodyPr/>
          <a:lstStyle>
            <a:lvl1pPr>
              <a:defRPr/>
            </a:lvl1pPr>
          </a:lstStyle>
          <a:p>
            <a:pPr>
              <a:defRPr/>
            </a:pPr>
            <a:fld id="{25DA60D9-0C4A-AB4A-BFC6-8EA771F4A3C9}" type="slidenum">
              <a:rPr lang="en-US"/>
              <a:pPr>
                <a:defRPr/>
              </a:pPr>
              <a:t>‹#›</a:t>
            </a:fld>
            <a:endParaRPr lang="en-US"/>
          </a:p>
        </p:txBody>
      </p:sp>
    </p:spTree>
    <p:extLst>
      <p:ext uri="{BB962C8B-B14F-4D97-AF65-F5344CB8AC3E}">
        <p14:creationId xmlns:p14="http://schemas.microsoft.com/office/powerpoint/2010/main" val="20958193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6"/>
          <p:cNvPicPr>
            <a:picLocks noChangeAspect="1" noChangeArrowheads="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lvl1pPr>
              <a:defRPr/>
            </a:lvl1pPr>
          </a:lstStyle>
          <a:p>
            <a:pPr>
              <a:defRPr/>
            </a:pPr>
            <a:fld id="{2BC16DF7-06BE-A94C-832E-1DF11E380545}" type="datetimeFigureOut">
              <a:rPr lang="en-US"/>
              <a:pPr>
                <a:defRPr/>
              </a:pPr>
              <a:t>1/18/2019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39FF234-1D05-4247-B552-DC1EFDB41419}" type="slidenum">
              <a:rPr lang="en-US"/>
              <a:pPr>
                <a:defRPr/>
              </a:pPr>
              <a:t>‹#›</a:t>
            </a:fld>
            <a:endParaRPr lang="en-US"/>
          </a:p>
        </p:txBody>
      </p:sp>
    </p:spTree>
    <p:extLst>
      <p:ext uri="{BB962C8B-B14F-4D97-AF65-F5344CB8AC3E}">
        <p14:creationId xmlns:p14="http://schemas.microsoft.com/office/powerpoint/2010/main" val="27215944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Date Placeholder 3"/>
          <p:cNvSpPr>
            <a:spLocks noGrp="1"/>
          </p:cNvSpPr>
          <p:nvPr>
            <p:ph type="dt" sz="half" idx="10"/>
          </p:nvPr>
        </p:nvSpPr>
        <p:spPr/>
        <p:txBody>
          <a:bodyPr/>
          <a:lstStyle>
            <a:lvl1pPr>
              <a:defRPr/>
            </a:lvl1pPr>
          </a:lstStyle>
          <a:p>
            <a:pPr>
              <a:defRPr/>
            </a:pPr>
            <a:fld id="{18243F69-0D54-034B-B052-690CEA2FA318}" type="datetimeFigureOut">
              <a:rPr lang="en-US"/>
              <a:pPr>
                <a:defRPr/>
              </a:pPr>
              <a:t>1/18/2019</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A47EA12-8778-4542-B5EE-975C3CD69A25}" type="slidenum">
              <a:rPr lang="en-US"/>
              <a:pPr>
                <a:defRPr/>
              </a:pPr>
              <a:t>‹#›</a:t>
            </a:fld>
            <a:endParaRPr lang="en-US"/>
          </a:p>
        </p:txBody>
      </p:sp>
    </p:spTree>
    <p:extLst>
      <p:ext uri="{BB962C8B-B14F-4D97-AF65-F5344CB8AC3E}">
        <p14:creationId xmlns:p14="http://schemas.microsoft.com/office/powerpoint/2010/main" val="203390627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0C05B1-9509-8F47-9163-3776BD0CE122}"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A50CA7E8-E584-8445-9A1B-3CFEC352857E}" type="slidenum">
              <a:rPr lang="en-US"/>
              <a:pPr>
                <a:defRPr/>
              </a:pPr>
              <a:t>‹#›</a:t>
            </a:fld>
            <a:endParaRPr lang="en-US"/>
          </a:p>
        </p:txBody>
      </p:sp>
    </p:spTree>
    <p:extLst>
      <p:ext uri="{BB962C8B-B14F-4D97-AF65-F5344CB8AC3E}">
        <p14:creationId xmlns:p14="http://schemas.microsoft.com/office/powerpoint/2010/main" val="14522265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Date Placeholder 3"/>
          <p:cNvSpPr>
            <a:spLocks noGrp="1"/>
          </p:cNvSpPr>
          <p:nvPr>
            <p:ph type="dt" sz="half" idx="10"/>
          </p:nvPr>
        </p:nvSpPr>
        <p:spPr/>
        <p:txBody>
          <a:bodyPr/>
          <a:lstStyle>
            <a:lvl1pPr>
              <a:defRPr/>
            </a:lvl1pPr>
          </a:lstStyle>
          <a:p>
            <a:pPr>
              <a:defRPr/>
            </a:pPr>
            <a:fld id="{9456AE72-3E91-DA4F-9E24-78F4B7928589}" type="datetimeFigureOut">
              <a:rPr lang="en-US"/>
              <a:pPr>
                <a:defRPr/>
              </a:pPr>
              <a:t>1/18/2019</a:t>
            </a:fld>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lvl1pPr>
          </a:lstStyle>
          <a:p>
            <a:pPr>
              <a:defRPr/>
            </a:pPr>
            <a:fld id="{6B2C34F6-5283-354F-B60D-7910E5EF4FD7}" type="slidenum">
              <a:rPr lang="en-US"/>
              <a:pPr>
                <a:defRPr/>
              </a:pPr>
              <a:t>‹#›</a:t>
            </a:fld>
            <a:endParaRPr lang="en-US"/>
          </a:p>
        </p:txBody>
      </p:sp>
    </p:spTree>
    <p:extLst>
      <p:ext uri="{BB962C8B-B14F-4D97-AF65-F5344CB8AC3E}">
        <p14:creationId xmlns:p14="http://schemas.microsoft.com/office/powerpoint/2010/main" val="3372468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81EBD12-AD3D-FF46-A8B7-910E6153C6B8}"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FC5A1D6-5677-424D-91F5-2341B2A0F8C5}" type="slidenum">
              <a:rPr lang="en-US"/>
              <a:pPr>
                <a:defRPr/>
              </a:pPr>
              <a:t>‹#›</a:t>
            </a:fld>
            <a:endParaRPr lang="en-US"/>
          </a:p>
        </p:txBody>
      </p:sp>
    </p:spTree>
    <p:extLst>
      <p:ext uri="{BB962C8B-B14F-4D97-AF65-F5344CB8AC3E}">
        <p14:creationId xmlns:p14="http://schemas.microsoft.com/office/powerpoint/2010/main" val="15098033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5A942FB-F36C-BF4E-BDB6-2724EA38A16B}"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ECEEEEBF-D8CA-A24F-A338-55402DCCB039}" type="slidenum">
              <a:rPr lang="en-US"/>
              <a:pPr>
                <a:defRPr/>
              </a:pPr>
              <a:t>‹#›</a:t>
            </a:fld>
            <a:endParaRPr lang="en-US"/>
          </a:p>
        </p:txBody>
      </p:sp>
    </p:spTree>
    <p:extLst>
      <p:ext uri="{BB962C8B-B14F-4D97-AF65-F5344CB8AC3E}">
        <p14:creationId xmlns:p14="http://schemas.microsoft.com/office/powerpoint/2010/main" val="96009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10"/>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8534400" y="76200"/>
            <a:ext cx="484188" cy="533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image" Target="../media/image4.jpe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a:t>Click to edit Master title style</a:t>
            </a:r>
            <a:endParaRPr lang="en-US" dirty="0"/>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88"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638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638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E9FE9ED3-31C6-1247-88DB-78C128AFB6D2}" type="datetimeFigureOut">
              <a:rPr lang="en-US"/>
              <a:pPr>
                <a:defRPr/>
              </a:pPr>
              <a:t>1/18/2019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Verdana" pitchFamily="34" charset="0"/>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E7DFC60D-88C1-7F4E-9E49-97E9C7C7DBC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txStyles>
    <p:titleStyle>
      <a:lvl1pPr algn="ctr" rtl="0" eaLnBrk="1" fontAlgn="base" hangingPunct="1">
        <a:spcBef>
          <a:spcPct val="0"/>
        </a:spcBef>
        <a:spcAft>
          <a:spcPct val="0"/>
        </a:spcAft>
        <a:defRPr sz="4400" kern="1200">
          <a:solidFill>
            <a:schemeClr val="tx1"/>
          </a:solidFill>
          <a:latin typeface="+mj-lt"/>
          <a:ea typeface="MS PGothic" pitchFamily="34" charset="-128"/>
          <a:cs typeface="MS PGothic" charset="0"/>
        </a:defRPr>
      </a:lvl1pPr>
      <a:lvl2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2pPr>
      <a:lvl3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3pPr>
      <a:lvl4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4pPr>
      <a:lvl5pPr algn="ctr" rtl="0" eaLnBrk="1" fontAlgn="base" hangingPunct="1">
        <a:spcBef>
          <a:spcPct val="0"/>
        </a:spcBef>
        <a:spcAft>
          <a:spcPct val="0"/>
        </a:spcAft>
        <a:defRPr sz="4400">
          <a:solidFill>
            <a:schemeClr val="tx1"/>
          </a:solidFill>
          <a:latin typeface="Calibri" pitchFamily="34" charset="0"/>
          <a:ea typeface="MS PGothic" pitchFamily="34" charset="-128"/>
          <a:cs typeface="MS PGothic"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S PGothic" pitchFamily="34" charset="-128"/>
          <a:cs typeface="MS PGothic" charset="0"/>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S PGothic" pitchFamily="34" charset="-128"/>
          <a:cs typeface="MS PGothic" charset="0"/>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S PGothic" pitchFamily="34" charset="-128"/>
          <a:cs typeface="MS PGothic" charset="0"/>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685800"/>
            <a:ext cx="7772400" cy="2127250"/>
          </a:xfrm>
        </p:spPr>
        <p:txBody>
          <a:bodyPr/>
          <a:lstStyle/>
          <a:p>
            <a:pPr>
              <a:lnSpc>
                <a:spcPct val="90000"/>
              </a:lnSpc>
            </a:pPr>
            <a:r>
              <a:rPr lang="en-US" altLang="en-US" sz="5400" dirty="0"/>
              <a:t>Instrument Design:</a:t>
            </a:r>
            <a:br>
              <a:rPr lang="en-US" altLang="en-US" sz="5400" dirty="0"/>
            </a:br>
            <a:r>
              <a:rPr lang="en-US" altLang="en-US" sz="5400" dirty="0"/>
              <a:t>Questionnaires/Data Abstraction Tools</a:t>
            </a:r>
            <a:endParaRPr lang="en-US" sz="5400" dirty="0"/>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dates</a:t>
            </a:r>
          </a:p>
          <a:p>
            <a:r>
              <a:rPr lang="en-US" dirty="0"/>
              <a:t>Add presenter name &amp; affiliation</a:t>
            </a:r>
          </a:p>
        </p:txBody>
      </p:sp>
    </p:spTree>
    <p:extLst>
      <p:ext uri="{BB962C8B-B14F-4D97-AF65-F5344CB8AC3E}">
        <p14:creationId xmlns:p14="http://schemas.microsoft.com/office/powerpoint/2010/main" val="14120418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pPr>
              <a:defRPr/>
            </a:pPr>
            <a:r>
              <a:rPr lang="en-US" altLang="en-US" dirty="0">
                <a:latin typeface="Calibri" panose="020F0502020204030204" pitchFamily="34" charset="0"/>
                <a:ea typeface="Lucida Sans" pitchFamily="-96" charset="0"/>
                <a:cs typeface="Lucida Sans" pitchFamily="-96" charset="0"/>
              </a:rPr>
              <a:t>Developing a questionnaire</a:t>
            </a:r>
          </a:p>
        </p:txBody>
      </p:sp>
      <p:sp>
        <p:nvSpPr>
          <p:cNvPr id="3" name="Content Placeholder 2"/>
          <p:cNvSpPr>
            <a:spLocks noGrp="1"/>
          </p:cNvSpPr>
          <p:nvPr>
            <p:ph idx="1"/>
          </p:nvPr>
        </p:nvSpPr>
        <p:spPr>
          <a:xfrm>
            <a:off x="457200" y="1371600"/>
            <a:ext cx="8358996" cy="5212080"/>
          </a:xfrm>
        </p:spPr>
        <p:txBody>
          <a:bodyPr/>
          <a:lstStyle/>
          <a:p>
            <a:pPr eaLnBrk="1" hangingPunct="1">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Base questions on your research question, specifically, what do you intend to find out </a:t>
            </a:r>
          </a:p>
          <a:p>
            <a:pPr eaLnBrk="1" hangingPunct="1">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Be as precise as possible – minimize ambiguity </a:t>
            </a:r>
          </a:p>
          <a:p>
            <a:pPr eaLnBrk="1" hangingPunct="1">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Each question should address one specific point (compound questions should be avoided)</a:t>
            </a:r>
          </a:p>
          <a:p>
            <a:pPr eaLnBrk="1" hangingPunct="1">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Closed–ended questions are preferable to open-ended questions (but both may be needed)</a:t>
            </a:r>
          </a:p>
          <a:p>
            <a:pPr>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Avoid implicit assumptions</a:t>
            </a:r>
          </a:p>
          <a:p>
            <a:pPr>
              <a:lnSpc>
                <a:spcPct val="90000"/>
              </a:lnSpc>
              <a:buFont typeface="Arial" charset="0"/>
              <a:buChar char="•"/>
              <a:defRPr/>
            </a:pPr>
            <a:r>
              <a:rPr lang="en-US" altLang="en-US" sz="3000" dirty="0">
                <a:solidFill>
                  <a:schemeClr val="tx1">
                    <a:lumMod val="65000"/>
                    <a:lumOff val="35000"/>
                  </a:schemeClr>
                </a:solidFill>
                <a:latin typeface="Calibri" panose="020F0502020204030204" pitchFamily="34" charset="0"/>
                <a:ea typeface="Lucida Sans" pitchFamily="-96" charset="0"/>
                <a:cs typeface="Lucida Sans" pitchFamily="-96" charset="0"/>
              </a:rPr>
              <a:t>Think carefully about formatting. Use logical ordering of items and be sure the question and answer choices match.</a:t>
            </a:r>
          </a:p>
        </p:txBody>
      </p:sp>
    </p:spTree>
    <p:extLst>
      <p:ext uri="{BB962C8B-B14F-4D97-AF65-F5344CB8AC3E}">
        <p14:creationId xmlns:p14="http://schemas.microsoft.com/office/powerpoint/2010/main" val="20231548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0" name="Rectangle 2"/>
          <p:cNvSpPr>
            <a:spLocks noGrp="1" noChangeArrowheads="1"/>
          </p:cNvSpPr>
          <p:nvPr>
            <p:ph type="title"/>
          </p:nvPr>
        </p:nvSpPr>
        <p:spPr>
          <a:xfrm>
            <a:off x="457200" y="731520"/>
            <a:ext cx="8229600" cy="1139825"/>
          </a:xfrm>
        </p:spPr>
        <p:txBody>
          <a:bodyPr/>
          <a:lstStyle/>
          <a:p>
            <a:pPr eaLnBrk="1" hangingPunct="1">
              <a:lnSpc>
                <a:spcPct val="90000"/>
              </a:lnSpc>
              <a:defRPr/>
            </a:pPr>
            <a:r>
              <a:rPr lang="en-US" altLang="en-US" dirty="0">
                <a:latin typeface="Calibri" panose="020F0502020204030204" pitchFamily="34" charset="0"/>
                <a:ea typeface="Lucida Sans" pitchFamily="-96" charset="0"/>
                <a:cs typeface="Lucida Sans" pitchFamily="-96" charset="0"/>
              </a:rPr>
              <a:t>Types of questionnaires/administration</a:t>
            </a:r>
          </a:p>
        </p:txBody>
      </p:sp>
      <p:sp>
        <p:nvSpPr>
          <p:cNvPr id="309251" name="Rectangle 3"/>
          <p:cNvSpPr>
            <a:spLocks noGrp="1" noChangeArrowheads="1"/>
          </p:cNvSpPr>
          <p:nvPr>
            <p:ph idx="1"/>
          </p:nvPr>
        </p:nvSpPr>
        <p:spPr>
          <a:xfrm>
            <a:off x="457200" y="2011680"/>
            <a:ext cx="8229600" cy="4530725"/>
          </a:xfrm>
        </p:spPr>
        <p:txBody>
          <a:bodyPr/>
          <a:lstStyle/>
          <a:p>
            <a:pPr eaLnBrk="1" hangingPunct="1">
              <a:spcAft>
                <a:spcPct val="0"/>
              </a:spcAft>
              <a:buFont typeface="Wingdings" pitchFamily="-96" charset="2"/>
              <a:buChar char="§"/>
              <a:defRPr/>
            </a:pPr>
            <a:r>
              <a:rPr lang="en-US" altLang="en-US" dirty="0">
                <a:latin typeface="Calibri" panose="020F0502020204030204" pitchFamily="34" charset="0"/>
                <a:cs typeface="Times New Roman" pitchFamily="-96" charset="0"/>
              </a:rPr>
              <a:t>Self-administered, unsupervised (mailed or directly delivered)</a:t>
            </a:r>
          </a:p>
          <a:p>
            <a:pPr eaLnBrk="1" hangingPunct="1">
              <a:spcAft>
                <a:spcPct val="0"/>
              </a:spcAft>
              <a:buFont typeface="Wingdings" pitchFamily="-96" charset="2"/>
              <a:buChar char="§"/>
              <a:defRPr/>
            </a:pPr>
            <a:r>
              <a:rPr lang="en-US" altLang="en-US" dirty="0">
                <a:latin typeface="Calibri" panose="020F0502020204030204" pitchFamily="34" charset="0"/>
                <a:cs typeface="Times New Roman" pitchFamily="-96" charset="0"/>
              </a:rPr>
              <a:t>Interviewer-administered (face to face interview)</a:t>
            </a:r>
          </a:p>
          <a:p>
            <a:pPr eaLnBrk="1" hangingPunct="1">
              <a:spcAft>
                <a:spcPct val="0"/>
              </a:spcAft>
              <a:buFont typeface="Wingdings" pitchFamily="-96" charset="2"/>
              <a:buChar char="§"/>
              <a:defRPr/>
            </a:pPr>
            <a:r>
              <a:rPr lang="en-US" altLang="en-US" dirty="0">
                <a:latin typeface="Calibri" panose="020F0502020204030204" pitchFamily="34" charset="0"/>
                <a:cs typeface="Times New Roman" pitchFamily="-96" charset="0"/>
              </a:rPr>
              <a:t>Telephone interviews</a:t>
            </a:r>
          </a:p>
          <a:p>
            <a:pPr eaLnBrk="1" hangingPunct="1">
              <a:spcAft>
                <a:spcPct val="0"/>
              </a:spcAft>
              <a:buFont typeface="Wingdings" pitchFamily="-96" charset="2"/>
              <a:buChar char="§"/>
              <a:defRPr/>
            </a:pPr>
            <a:r>
              <a:rPr lang="en-US" altLang="en-US" dirty="0">
                <a:latin typeface="Calibri" panose="020F0502020204030204" pitchFamily="34" charset="0"/>
                <a:cs typeface="Times New Roman" pitchFamily="-96" charset="0"/>
              </a:rPr>
              <a:t>Web-based, mobile  technology, e.g. cell phone using available platforms such as </a:t>
            </a:r>
            <a:r>
              <a:rPr lang="en-US" altLang="en-US" dirty="0" err="1">
                <a:latin typeface="Calibri" panose="020F0502020204030204" pitchFamily="34" charset="0"/>
                <a:cs typeface="Times New Roman" pitchFamily="-96" charset="0"/>
              </a:rPr>
              <a:t>SurveyMonkey</a:t>
            </a:r>
            <a:endParaRPr lang="en-US" altLang="en-US" dirty="0">
              <a:latin typeface="Calibri" panose="020F0502020204030204" pitchFamily="34" charset="0"/>
              <a:cs typeface="Times New Roman" pitchFamily="-96" charset="0"/>
            </a:endParaRPr>
          </a:p>
          <a:p>
            <a:pPr algn="just" eaLnBrk="1" hangingPunct="1">
              <a:buFont typeface="Wingdings" pitchFamily="-96" charset="2"/>
              <a:buNone/>
              <a:defRPr/>
            </a:pPr>
            <a:r>
              <a:rPr lang="en-US" altLang="en-US" b="1" dirty="0">
                <a:effectLst>
                  <a:outerShdw blurRad="38100" dist="38100" dir="2700000" algn="tl">
                    <a:srgbClr val="C0C0C0"/>
                  </a:outerShdw>
                </a:effectLst>
                <a:latin typeface="Lucida Sans" pitchFamily="-96" charset="0"/>
                <a:cs typeface="Times New Roman" pitchFamily="-96" charset="0"/>
              </a:rPr>
              <a:t> </a:t>
            </a:r>
            <a:endParaRPr lang="en-US" altLang="en-US" dirty="0">
              <a:effectLst>
                <a:outerShdw blurRad="38100" dist="38100" dir="2700000" algn="tl">
                  <a:srgbClr val="C0C0C0"/>
                </a:outerShdw>
              </a:effectLst>
              <a:latin typeface="Lucida Sans" pitchFamily="-96" charset="0"/>
              <a:cs typeface="Times New Roman" pitchFamily="-96" charset="0"/>
            </a:endParaRPr>
          </a:p>
          <a:p>
            <a:pPr eaLnBrk="1" hangingPunct="1">
              <a:buFont typeface="Wingdings" pitchFamily="-96" charset="2"/>
              <a:buChar char="§"/>
              <a:defRPr/>
            </a:pPr>
            <a:endParaRPr lang="en-US" altLang="en-US" dirty="0">
              <a:effectLst>
                <a:outerShdw blurRad="38100" dist="38100" dir="2700000" algn="tl">
                  <a:srgbClr val="C0C0C0"/>
                </a:outerShdw>
              </a:effectLst>
              <a:latin typeface="Lucida Sans" pitchFamily="-96" charset="0"/>
              <a:ea typeface="Lucida Sans" pitchFamily="-96" charset="0"/>
              <a:cs typeface="Lucida Sans" pitchFamily="-96" charset="0"/>
            </a:endParaRPr>
          </a:p>
        </p:txBody>
      </p:sp>
    </p:spTree>
    <p:extLst>
      <p:ext uri="{BB962C8B-B14F-4D97-AF65-F5344CB8AC3E}">
        <p14:creationId xmlns:p14="http://schemas.microsoft.com/office/powerpoint/2010/main" val="38196210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589503"/>
            <a:ext cx="8885208" cy="782098"/>
          </a:xfrm>
        </p:spPr>
        <p:txBody>
          <a:bodyPr/>
          <a:lstStyle/>
          <a:p>
            <a:r>
              <a:rPr lang="en-US" altLang="en-US" dirty="0">
                <a:latin typeface="Calibri" panose="020F0502020204030204" pitchFamily="34" charset="0"/>
              </a:rPr>
              <a:t>Unsupervised (self-administered)</a:t>
            </a:r>
          </a:p>
        </p:txBody>
      </p:sp>
      <p:sp>
        <p:nvSpPr>
          <p:cNvPr id="6147" name="Rectangle 3"/>
          <p:cNvSpPr>
            <a:spLocks noGrp="1" noChangeArrowheads="1"/>
          </p:cNvSpPr>
          <p:nvPr>
            <p:ph type="body" idx="1"/>
          </p:nvPr>
        </p:nvSpPr>
        <p:spPr>
          <a:xfrm>
            <a:off x="457200" y="1574800"/>
            <a:ext cx="8229600" cy="4343400"/>
          </a:xfrm>
          <a:noFill/>
          <a:extLst>
            <a:ext uri="{909E8E84-426E-40dd-AFC4-6F175D3DCCD1}">
              <a14:hiddenFill xmlns="" xmlns:a14="http://schemas.microsoft.com/office/drawing/2010/main">
                <a:solidFill>
                  <a:srgbClr val="FFFFFF"/>
                </a:solidFill>
              </a14:hiddenFill>
            </a:ext>
          </a:extLst>
        </p:spPr>
        <p:txBody>
          <a:bodyPr/>
          <a:lstStyle/>
          <a:p>
            <a:pPr>
              <a:lnSpc>
                <a:spcPct val="90000"/>
              </a:lnSpc>
            </a:pPr>
            <a:r>
              <a:rPr lang="en-US" altLang="en-US" b="0" dirty="0">
                <a:effectLst/>
              </a:rPr>
              <a:t>Require forethought and planning (cannot be easily changed or adapted once data collection started)</a:t>
            </a:r>
          </a:p>
          <a:p>
            <a:pPr>
              <a:lnSpc>
                <a:spcPct val="90000"/>
              </a:lnSpc>
            </a:pPr>
            <a:r>
              <a:rPr lang="en-US" altLang="en-US" b="0" dirty="0">
                <a:effectLst/>
              </a:rPr>
              <a:t>If ambiguous, may be prone to irrelevant or inaccurate responses </a:t>
            </a:r>
          </a:p>
          <a:p>
            <a:pPr>
              <a:lnSpc>
                <a:spcPct val="90000"/>
              </a:lnSpc>
            </a:pPr>
            <a:r>
              <a:rPr lang="en-US" altLang="en-US" b="0" dirty="0">
                <a:effectLst/>
              </a:rPr>
              <a:t>More prone to missing data, especially if complicated or long</a:t>
            </a:r>
          </a:p>
          <a:p>
            <a:pPr>
              <a:lnSpc>
                <a:spcPct val="90000"/>
              </a:lnSpc>
            </a:pPr>
            <a:r>
              <a:rPr lang="en-US" altLang="en-US" b="0" dirty="0">
                <a:effectLst/>
              </a:rPr>
              <a:t>Free from interviewer bias</a:t>
            </a:r>
          </a:p>
          <a:p>
            <a:endParaRPr lang="en-US" altLang="en-US" sz="2400" dirty="0">
              <a:effectLst/>
            </a:endParaRPr>
          </a:p>
        </p:txBody>
      </p:sp>
    </p:spTree>
    <p:extLst>
      <p:ext uri="{BB962C8B-B14F-4D97-AF65-F5344CB8AC3E}">
        <p14:creationId xmlns:p14="http://schemas.microsoft.com/office/powerpoint/2010/main" val="425099339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34505"/>
            <a:ext cx="8654930" cy="1276709"/>
          </a:xfrm>
        </p:spPr>
        <p:txBody>
          <a:bodyPr/>
          <a:lstStyle/>
          <a:p>
            <a:pPr eaLnBrk="1" hangingPunct="1">
              <a:defRPr/>
            </a:pPr>
            <a:r>
              <a:rPr lang="en-GB" altLang="en-US" dirty="0">
                <a:latin typeface="Lucida Sans" pitchFamily="-96" charset="0"/>
                <a:ea typeface="Lucida Sans" pitchFamily="-96" charset="0"/>
                <a:cs typeface="Lucida Sans" pitchFamily="-96" charset="0"/>
              </a:rPr>
              <a:t> </a:t>
            </a:r>
            <a:r>
              <a:rPr lang="en-GB" altLang="en-US" dirty="0">
                <a:latin typeface="Calibri" panose="020F0502020204030204" pitchFamily="34" charset="0"/>
                <a:ea typeface="Lucida Sans" pitchFamily="-96" charset="0"/>
                <a:cs typeface="Lucida Sans" pitchFamily="-96" charset="0"/>
              </a:rPr>
              <a:t>Interviewer</a:t>
            </a:r>
            <a:r>
              <a:rPr lang="en-IE" altLang="en-US" dirty="0">
                <a:latin typeface="Calibri" panose="020F0502020204030204" pitchFamily="34" charset="0"/>
                <a:ea typeface="Lucida Sans" pitchFamily="-96" charset="0"/>
                <a:cs typeface="Lucida Sans" pitchFamily="-96" charset="0"/>
              </a:rPr>
              <a:t>-</a:t>
            </a:r>
            <a:r>
              <a:rPr lang="en-GB" altLang="en-US" dirty="0">
                <a:latin typeface="Calibri" panose="020F0502020204030204" pitchFamily="34" charset="0"/>
                <a:ea typeface="Lucida Sans" pitchFamily="-96" charset="0"/>
                <a:cs typeface="Lucida Sans" pitchFamily="-96" charset="0"/>
              </a:rPr>
              <a:t>administered</a:t>
            </a:r>
            <a:endParaRPr lang="fr-FR" altLang="en-US" dirty="0">
              <a:latin typeface="Calibri" panose="020F0502020204030204" pitchFamily="34" charset="0"/>
              <a:ea typeface="Lucida Sans" pitchFamily="-96" charset="0"/>
              <a:cs typeface="Lucida Sans" pitchFamily="-96" charset="0"/>
            </a:endParaRPr>
          </a:p>
        </p:txBody>
      </p:sp>
      <p:sp>
        <p:nvSpPr>
          <p:cNvPr id="29699" name="Rectangle 3"/>
          <p:cNvSpPr>
            <a:spLocks noGrp="1" noChangeArrowheads="1"/>
          </p:cNvSpPr>
          <p:nvPr>
            <p:ph type="body" sz="half" idx="1"/>
          </p:nvPr>
        </p:nvSpPr>
        <p:spPr>
          <a:xfrm>
            <a:off x="611188" y="1512198"/>
            <a:ext cx="8325778" cy="4824412"/>
          </a:xfrm>
        </p:spPr>
        <p:txBody>
          <a:bodyPr/>
          <a:lstStyle/>
          <a:p>
            <a:pPr eaLnBrk="1" hangingPunct="1">
              <a:buFont typeface="Wingdings" pitchFamily="-96" charset="2"/>
              <a:buChar char="§"/>
              <a:defRPr/>
            </a:pPr>
            <a:r>
              <a:rPr lang="en-GB" altLang="en-US" dirty="0">
                <a:solidFill>
                  <a:schemeClr val="tx1"/>
                </a:solidFill>
                <a:latin typeface="Calibri" panose="020F0502020204030204" pitchFamily="34" charset="0"/>
                <a:ea typeface="Lucida Sans" pitchFamily="-96" charset="0"/>
                <a:cs typeface="Lucida Sans" pitchFamily="-96" charset="0"/>
              </a:rPr>
              <a:t>Advantages: </a:t>
            </a:r>
          </a:p>
          <a:p>
            <a:pPr lvl="1" eaLnBrk="1" hangingPunct="1">
              <a:buFont typeface="Wingdings" pitchFamily="-96" charset="2"/>
              <a:buChar char="§"/>
              <a:defRPr/>
            </a:pPr>
            <a:r>
              <a:rPr lang="en-GB" altLang="en-US" dirty="0">
                <a:latin typeface="Calibri" panose="020F0502020204030204" pitchFamily="34" charset="0"/>
                <a:ea typeface="Lucida Sans" pitchFamily="-96" charset="0"/>
                <a:cs typeface="Lucida Sans" pitchFamily="-96" charset="0"/>
              </a:rPr>
              <a:t>Participation by illiterate people</a:t>
            </a:r>
          </a:p>
          <a:p>
            <a:pPr lvl="1" eaLnBrk="1" hangingPunct="1">
              <a:buFont typeface="Wingdings" pitchFamily="-96" charset="2"/>
              <a:buChar char="§"/>
              <a:defRPr/>
            </a:pPr>
            <a:r>
              <a:rPr lang="en-GB" altLang="en-US" dirty="0">
                <a:latin typeface="Calibri" panose="020F0502020204030204" pitchFamily="34" charset="0"/>
                <a:ea typeface="Lucida Sans" pitchFamily="-96" charset="0"/>
                <a:cs typeface="Lucida Sans" pitchFamily="-96" charset="0"/>
              </a:rPr>
              <a:t>Clarification of ambiguity</a:t>
            </a:r>
          </a:p>
          <a:p>
            <a:pPr lvl="1" eaLnBrk="1" hangingPunct="1">
              <a:buFont typeface="Wingdings" pitchFamily="-96" charset="2"/>
              <a:buChar char="§"/>
              <a:defRPr/>
            </a:pPr>
            <a:r>
              <a:rPr lang="en-GB" altLang="en-US" dirty="0">
                <a:latin typeface="Calibri" panose="020F0502020204030204" pitchFamily="34" charset="0"/>
                <a:ea typeface="Lucida Sans" pitchFamily="-96" charset="0"/>
                <a:cs typeface="Lucida Sans" pitchFamily="-96" charset="0"/>
              </a:rPr>
              <a:t>Quick answers</a:t>
            </a:r>
          </a:p>
          <a:p>
            <a:pPr eaLnBrk="1" hangingPunct="1">
              <a:buFont typeface="Wingdings" pitchFamily="-96" charset="2"/>
              <a:buChar char="§"/>
              <a:defRPr/>
            </a:pPr>
            <a:endParaRPr lang="en-GB" altLang="en-US" dirty="0">
              <a:latin typeface="Lucida Sans" pitchFamily="-96" charset="0"/>
              <a:ea typeface="Lucida Sans" pitchFamily="-96" charset="0"/>
              <a:cs typeface="Lucida Sans" pitchFamily="-96" charset="0"/>
            </a:endParaRPr>
          </a:p>
          <a:p>
            <a:pPr eaLnBrk="1" hangingPunct="1">
              <a:buFont typeface="Wingdings" pitchFamily="-96" charset="2"/>
              <a:buChar char="§"/>
              <a:defRPr/>
            </a:pPr>
            <a:endParaRPr lang="fr-FR" altLang="en-US" dirty="0">
              <a:latin typeface="Lucida Sans" pitchFamily="-96" charset="0"/>
              <a:ea typeface="Lucida Sans" pitchFamily="-96" charset="0"/>
              <a:cs typeface="Lucida Sans" pitchFamily="-96" charset="0"/>
            </a:endParaRPr>
          </a:p>
        </p:txBody>
      </p:sp>
      <p:sp>
        <p:nvSpPr>
          <p:cNvPr id="4" name="Rectangle 3"/>
          <p:cNvSpPr txBox="1">
            <a:spLocks noChangeArrowheads="1"/>
          </p:cNvSpPr>
          <p:nvPr/>
        </p:nvSpPr>
        <p:spPr bwMode="auto">
          <a:xfrm>
            <a:off x="548640" y="1512198"/>
            <a:ext cx="8084238" cy="508545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1" fontAlgn="base" hangingPunct="1">
              <a:spcBef>
                <a:spcPct val="20000"/>
              </a:spcBef>
              <a:spcAft>
                <a:spcPct val="0"/>
              </a:spcAft>
              <a:buClr>
                <a:schemeClr val="tx1">
                  <a:lumMod val="65000"/>
                  <a:lumOff val="35000"/>
                </a:schemeClr>
              </a:buClr>
              <a:buSzPct val="100000"/>
              <a:buFont typeface="Wingdings" charset="2"/>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accent2">
                  <a:lumMod val="75000"/>
                </a:schemeClr>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Tx/>
              <a:buSzPct val="120000"/>
              <a:buFont typeface="Courier New" charset="0"/>
              <a:buChar char="­"/>
              <a:defRPr sz="2400">
                <a:solidFill>
                  <a:srgbClr val="585C56"/>
                </a:solidFill>
                <a:latin typeface="Calibri"/>
                <a:ea typeface="MS PGothic" pitchFamily="34" charset="-128"/>
                <a:cs typeface="Calibri"/>
              </a:defRPr>
            </a:lvl3pPr>
            <a:lvl4pPr marL="1657350" indent="-285750" algn="l" rtl="0" eaLnBrk="1" fontAlgn="base" hangingPunct="1">
              <a:spcBef>
                <a:spcPct val="20000"/>
              </a:spcBef>
              <a:spcAft>
                <a:spcPct val="0"/>
              </a:spcAft>
              <a:buClrTx/>
              <a:buFont typeface="Arial"/>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a:lstStyle>
          <a:p>
            <a:pPr defTabSz="914400">
              <a:buFont typeface="Wingdings" pitchFamily="-96" charset="2"/>
              <a:buChar char="§"/>
              <a:defRPr/>
            </a:pPr>
            <a:endParaRPr lang="en-GB" altLang="en-US" b="1" kern="0" dirty="0">
              <a:solidFill>
                <a:srgbClr val="FB1705"/>
              </a:solidFill>
              <a:latin typeface="Lucida Sans" pitchFamily="-96" charset="0"/>
              <a:ea typeface="Lucida Sans" pitchFamily="-96" charset="0"/>
              <a:cs typeface="Lucida Sans" pitchFamily="-96" charset="0"/>
            </a:endParaRPr>
          </a:p>
          <a:p>
            <a:pPr defTabSz="914400">
              <a:buFont typeface="Wingdings" pitchFamily="-96" charset="2"/>
              <a:buChar char="§"/>
              <a:defRPr/>
            </a:pPr>
            <a:endParaRPr lang="en-GB" altLang="en-US" b="1" kern="0" dirty="0">
              <a:solidFill>
                <a:srgbClr val="FB1705"/>
              </a:solidFill>
              <a:latin typeface="Lucida Sans" pitchFamily="-96" charset="0"/>
              <a:ea typeface="Lucida Sans" pitchFamily="-96" charset="0"/>
              <a:cs typeface="Lucida Sans" pitchFamily="-96" charset="0"/>
            </a:endParaRPr>
          </a:p>
          <a:p>
            <a:pPr defTabSz="914400">
              <a:buFont typeface="Wingdings" pitchFamily="-96" charset="2"/>
              <a:buChar char="§"/>
              <a:defRPr/>
            </a:pPr>
            <a:endParaRPr lang="en-GB" altLang="en-US" b="1" kern="0" dirty="0">
              <a:solidFill>
                <a:srgbClr val="FB1705"/>
              </a:solidFill>
              <a:latin typeface="Lucida Sans" pitchFamily="-96" charset="0"/>
              <a:ea typeface="Lucida Sans" pitchFamily="-96" charset="0"/>
              <a:cs typeface="Lucida Sans" pitchFamily="-96" charset="0"/>
            </a:endParaRPr>
          </a:p>
          <a:p>
            <a:pPr defTabSz="914400">
              <a:buFont typeface="Wingdings" pitchFamily="-96" charset="2"/>
              <a:buChar char="§"/>
              <a:defRPr/>
            </a:pPr>
            <a:endParaRPr lang="en-GB" altLang="en-US" b="1" kern="0" dirty="0">
              <a:solidFill>
                <a:srgbClr val="FB1705"/>
              </a:solidFill>
              <a:latin typeface="Lucida Sans" pitchFamily="-96" charset="0"/>
              <a:ea typeface="Lucida Sans" pitchFamily="-96" charset="0"/>
              <a:cs typeface="Lucida Sans" pitchFamily="-96" charset="0"/>
            </a:endParaRPr>
          </a:p>
          <a:p>
            <a:pPr defTabSz="914400">
              <a:buFont typeface="Wingdings" pitchFamily="-96" charset="2"/>
              <a:buChar char="§"/>
              <a:defRPr/>
            </a:pPr>
            <a:r>
              <a:rPr lang="en-GB" altLang="en-US" kern="0" dirty="0">
                <a:solidFill>
                  <a:schemeClr val="tx1"/>
                </a:solidFill>
                <a:latin typeface="Calibri" panose="020F0502020204030204" pitchFamily="34" charset="0"/>
                <a:ea typeface="Lucida Sans" pitchFamily="-96" charset="0"/>
                <a:cs typeface="Lucida Sans" pitchFamily="-96" charset="0"/>
              </a:rPr>
              <a:t>Disadvantages: </a:t>
            </a:r>
          </a:p>
          <a:p>
            <a:pPr lvl="1" defTabSz="914400">
              <a:buFont typeface="Wingdings" pitchFamily="-96" charset="2"/>
              <a:buChar char="§"/>
              <a:defRPr/>
            </a:pPr>
            <a:r>
              <a:rPr lang="en-GB" altLang="en-US" kern="0" dirty="0">
                <a:latin typeface="Calibri" panose="020F0502020204030204" pitchFamily="34" charset="0"/>
                <a:ea typeface="Lucida Sans" pitchFamily="-96" charset="0"/>
                <a:cs typeface="Lucida Sans" pitchFamily="-96" charset="0"/>
              </a:rPr>
              <a:t>Interviewer bias</a:t>
            </a:r>
          </a:p>
          <a:p>
            <a:pPr lvl="1" defTabSz="914400">
              <a:buFont typeface="Wingdings" pitchFamily="-96" charset="2"/>
              <a:buChar char="§"/>
              <a:defRPr/>
            </a:pPr>
            <a:r>
              <a:rPr lang="en-GB" altLang="en-US" kern="0" dirty="0">
                <a:latin typeface="Calibri" panose="020F0502020204030204" pitchFamily="34" charset="0"/>
                <a:ea typeface="Lucida Sans" pitchFamily="-96" charset="0"/>
                <a:cs typeface="Lucida Sans" pitchFamily="-96" charset="0"/>
              </a:rPr>
              <a:t>Needs more resources</a:t>
            </a:r>
          </a:p>
          <a:p>
            <a:pPr lvl="1" defTabSz="914400">
              <a:buFont typeface="Wingdings" pitchFamily="-96" charset="2"/>
              <a:buChar char="§"/>
              <a:defRPr/>
            </a:pPr>
            <a:r>
              <a:rPr lang="en-GB" altLang="en-US" kern="0" dirty="0">
                <a:latin typeface="Calibri" panose="020F0502020204030204" pitchFamily="34" charset="0"/>
                <a:ea typeface="Lucida Sans" pitchFamily="-96" charset="0"/>
                <a:cs typeface="Lucida Sans" pitchFamily="-96" charset="0"/>
              </a:rPr>
              <a:t>Only short questionnaires possible</a:t>
            </a:r>
          </a:p>
          <a:p>
            <a:pPr lvl="1" defTabSz="914400">
              <a:buFont typeface="Wingdings" pitchFamily="-96" charset="2"/>
              <a:buChar char="§"/>
              <a:defRPr/>
            </a:pPr>
            <a:r>
              <a:rPr lang="en-GB" altLang="en-US" kern="0" dirty="0">
                <a:latin typeface="Calibri" panose="020F0502020204030204" pitchFamily="34" charset="0"/>
                <a:ea typeface="Lucida Sans" pitchFamily="-96" charset="0"/>
                <a:cs typeface="Lucida Sans" pitchFamily="-96" charset="0"/>
              </a:rPr>
              <a:t>Difficult for sensitive issues</a:t>
            </a:r>
          </a:p>
          <a:p>
            <a:pPr defTabSz="914400">
              <a:buFont typeface="Wingdings" pitchFamily="-96" charset="2"/>
              <a:buChar char="§"/>
              <a:defRPr/>
            </a:pPr>
            <a:endParaRPr lang="en-GB" altLang="en-US" kern="0" dirty="0">
              <a:latin typeface="Lucida Sans" pitchFamily="-96" charset="0"/>
              <a:ea typeface="Lucida Sans" pitchFamily="-96" charset="0"/>
              <a:cs typeface="Lucida Sans" pitchFamily="-96" charset="0"/>
            </a:endParaRPr>
          </a:p>
          <a:p>
            <a:pPr defTabSz="914400">
              <a:buFont typeface="Wingdings" pitchFamily="-96" charset="2"/>
              <a:buChar char="§"/>
              <a:defRPr/>
            </a:pPr>
            <a:endParaRPr lang="fr-FR" altLang="en-US" kern="0" dirty="0">
              <a:latin typeface="Lucida Sans" pitchFamily="-96" charset="0"/>
              <a:ea typeface="Lucida Sans" pitchFamily="-96" charset="0"/>
              <a:cs typeface="Lucida Sans" pitchFamily="-96" charset="0"/>
            </a:endParaRPr>
          </a:p>
        </p:txBody>
      </p:sp>
    </p:spTree>
    <p:extLst>
      <p:ext uri="{BB962C8B-B14F-4D97-AF65-F5344CB8AC3E}">
        <p14:creationId xmlns:p14="http://schemas.microsoft.com/office/powerpoint/2010/main" val="2962139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457200" y="457200"/>
            <a:ext cx="7772400" cy="1143000"/>
          </a:xfrm>
        </p:spPr>
        <p:txBody>
          <a:bodyPr anchor="ctr"/>
          <a:lstStyle/>
          <a:p>
            <a:pPr>
              <a:lnSpc>
                <a:spcPct val="90000"/>
              </a:lnSpc>
            </a:pPr>
            <a:r>
              <a:rPr lang="en-US" dirty="0">
                <a:latin typeface="Calibri" panose="020F0502020204030204" pitchFamily="34" charset="0"/>
              </a:rPr>
              <a:t>Structured vs. unstructured questionnaires</a:t>
            </a:r>
            <a:endParaRPr lang="en-US" altLang="en-US" sz="3400" dirty="0"/>
          </a:p>
        </p:txBody>
      </p:sp>
      <p:sp>
        <p:nvSpPr>
          <p:cNvPr id="3" name="Content Placeholder 2"/>
          <p:cNvSpPr>
            <a:spLocks noGrp="1"/>
          </p:cNvSpPr>
          <p:nvPr>
            <p:ph idx="1"/>
          </p:nvPr>
        </p:nvSpPr>
        <p:spPr>
          <a:xfrm>
            <a:off x="457200" y="1861148"/>
            <a:ext cx="8229600" cy="4571281"/>
          </a:xfrm>
        </p:spPr>
        <p:txBody>
          <a:bodyPr/>
          <a:lstStyle/>
          <a:p>
            <a:pPr>
              <a:defRPr/>
            </a:pPr>
            <a:r>
              <a:rPr lang="en-US" sz="3600" b="0" dirty="0"/>
              <a:t>Structured </a:t>
            </a:r>
          </a:p>
          <a:p>
            <a:pPr lvl="1">
              <a:defRPr/>
            </a:pPr>
            <a:r>
              <a:rPr lang="en-US" dirty="0"/>
              <a:t>definite, concrete &amp; predetermined questions</a:t>
            </a:r>
          </a:p>
          <a:p>
            <a:pPr lvl="1">
              <a:defRPr/>
            </a:pPr>
            <a:r>
              <a:rPr lang="en-US" dirty="0"/>
              <a:t>minimal (if any) involvement by the interviewer</a:t>
            </a:r>
          </a:p>
          <a:p>
            <a:pPr lvl="1">
              <a:defRPr/>
            </a:pPr>
            <a:r>
              <a:rPr lang="en-US" dirty="0"/>
              <a:t>same wording &amp; order to all respondents</a:t>
            </a:r>
          </a:p>
          <a:p>
            <a:pPr lvl="1">
              <a:defRPr/>
            </a:pPr>
            <a:r>
              <a:rPr lang="en-US" dirty="0"/>
              <a:t>standardized to ensure all respondents reply to the same set of questions </a:t>
            </a:r>
          </a:p>
          <a:p>
            <a:pPr lvl="1">
              <a:defRPr/>
            </a:pPr>
            <a:r>
              <a:rPr lang="en-US" dirty="0"/>
              <a:t>comments of respondents kept to a minimum</a:t>
            </a:r>
          </a:p>
          <a:p>
            <a:pPr lvl="1">
              <a:defRPr/>
            </a:pPr>
            <a:r>
              <a:rPr lang="en-US" dirty="0"/>
              <a:t>simple to administer &amp; analyze</a:t>
            </a:r>
          </a:p>
          <a:p>
            <a:pPr marL="457200" lvl="1" indent="0">
              <a:buNone/>
              <a:defRPr/>
            </a:pPr>
            <a:endParaRPr lang="en-US" dirty="0"/>
          </a:p>
          <a:p>
            <a:pPr marL="457200" lvl="1" indent="0">
              <a:buNone/>
              <a:defRPr/>
            </a:pPr>
            <a:endParaRPr lang="en-US" dirty="0"/>
          </a:p>
        </p:txBody>
      </p:sp>
    </p:spTree>
    <p:extLst>
      <p:ext uri="{BB962C8B-B14F-4D97-AF65-F5344CB8AC3E}">
        <p14:creationId xmlns:p14="http://schemas.microsoft.com/office/powerpoint/2010/main" val="10839176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347787"/>
          </a:xfrm>
        </p:spPr>
        <p:txBody>
          <a:bodyPr/>
          <a:lstStyle/>
          <a:p>
            <a:pPr>
              <a:lnSpc>
                <a:spcPct val="90000"/>
              </a:lnSpc>
            </a:pPr>
            <a:r>
              <a:rPr lang="en-US" dirty="0">
                <a:latin typeface="Calibri" panose="020F0502020204030204" pitchFamily="34" charset="0"/>
              </a:rPr>
              <a:t>Structured vs. unstructured questionnaires </a:t>
            </a:r>
            <a:r>
              <a:rPr lang="en-US" sz="3600" dirty="0">
                <a:latin typeface="Calibri" panose="020F0502020204030204" pitchFamily="34" charset="0"/>
              </a:rPr>
              <a:t>(2)</a:t>
            </a:r>
            <a:endParaRPr lang="en-US" sz="3600" dirty="0"/>
          </a:p>
        </p:txBody>
      </p:sp>
      <p:sp>
        <p:nvSpPr>
          <p:cNvPr id="3" name="Content Placeholder 2"/>
          <p:cNvSpPr>
            <a:spLocks noGrp="1"/>
          </p:cNvSpPr>
          <p:nvPr>
            <p:ph idx="1"/>
          </p:nvPr>
        </p:nvSpPr>
        <p:spPr>
          <a:xfrm>
            <a:off x="457200" y="1737360"/>
            <a:ext cx="8229600" cy="4505325"/>
          </a:xfrm>
        </p:spPr>
        <p:txBody>
          <a:bodyPr/>
          <a:lstStyle/>
          <a:p>
            <a:pPr>
              <a:defRPr/>
            </a:pPr>
            <a:r>
              <a:rPr lang="en-US" dirty="0"/>
              <a:t>Unstructured </a:t>
            </a:r>
          </a:p>
          <a:p>
            <a:pPr lvl="1">
              <a:defRPr/>
            </a:pPr>
            <a:r>
              <a:rPr lang="en-US" dirty="0"/>
              <a:t>Interviewer </a:t>
            </a:r>
          </a:p>
          <a:p>
            <a:pPr lvl="2">
              <a:defRPr/>
            </a:pPr>
            <a:r>
              <a:rPr lang="en-US" dirty="0"/>
              <a:t>provides guidance</a:t>
            </a:r>
          </a:p>
          <a:p>
            <a:pPr lvl="2">
              <a:defRPr/>
            </a:pPr>
            <a:r>
              <a:rPr lang="en-US" dirty="0"/>
              <a:t>may ask questions or provide prompts</a:t>
            </a:r>
          </a:p>
          <a:p>
            <a:pPr lvl="1">
              <a:defRPr/>
            </a:pPr>
            <a:r>
              <a:rPr lang="en-US" dirty="0"/>
              <a:t>Respondent</a:t>
            </a:r>
          </a:p>
          <a:p>
            <a:pPr lvl="2">
              <a:defRPr/>
            </a:pPr>
            <a:r>
              <a:rPr lang="en-US" dirty="0"/>
              <a:t>Replies in own words</a:t>
            </a:r>
          </a:p>
          <a:p>
            <a:pPr lvl="2">
              <a:defRPr/>
            </a:pPr>
            <a:r>
              <a:rPr lang="en-US" dirty="0"/>
              <a:t>Responses may be written or tape recorded </a:t>
            </a:r>
          </a:p>
          <a:p>
            <a:pPr lvl="1">
              <a:defRPr/>
            </a:pPr>
            <a:r>
              <a:rPr lang="en-US" dirty="0"/>
              <a:t>Good for exploration of qualitative information</a:t>
            </a:r>
          </a:p>
          <a:p>
            <a:pPr lvl="1">
              <a:defRPr/>
            </a:pPr>
            <a:r>
              <a:rPr lang="en-US" dirty="0"/>
              <a:t>+/- precursor to development of structured questionnaire </a:t>
            </a:r>
          </a:p>
          <a:p>
            <a:endParaRPr lang="en-US" dirty="0"/>
          </a:p>
        </p:txBody>
      </p:sp>
    </p:spTree>
    <p:extLst>
      <p:ext uri="{BB962C8B-B14F-4D97-AF65-F5344CB8AC3E}">
        <p14:creationId xmlns:p14="http://schemas.microsoft.com/office/powerpoint/2010/main" val="399861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altLang="en-US" dirty="0">
                <a:latin typeface="Calibri" panose="020F0502020204030204" pitchFamily="34" charset="0"/>
              </a:rPr>
              <a:t>Types of questions</a:t>
            </a:r>
          </a:p>
        </p:txBody>
      </p:sp>
      <p:sp>
        <p:nvSpPr>
          <p:cNvPr id="181251" name="Rectangle 3"/>
          <p:cNvSpPr>
            <a:spLocks noGrp="1" noChangeArrowheads="1"/>
          </p:cNvSpPr>
          <p:nvPr>
            <p:ph type="body" idx="1"/>
          </p:nvPr>
        </p:nvSpPr>
        <p:spPr>
          <a:xfrm>
            <a:off x="457200" y="1600200"/>
            <a:ext cx="8458200" cy="4530725"/>
          </a:xfrm>
          <a:solidFill>
            <a:srgbClr val="CDB515">
              <a:alpha val="45000"/>
            </a:srgbClr>
          </a:solidFill>
        </p:spPr>
        <p:txBody>
          <a:bodyPr/>
          <a:lstStyle/>
          <a:p>
            <a:pPr eaLnBrk="1" hangingPunct="1">
              <a:defRPr/>
            </a:pPr>
            <a:r>
              <a:rPr lang="en-US" sz="3600" b="0" dirty="0">
                <a:effectLst/>
              </a:rPr>
              <a:t>Open-ended questions</a:t>
            </a:r>
          </a:p>
          <a:p>
            <a:pPr eaLnBrk="1" hangingPunct="1">
              <a:defRPr/>
            </a:pPr>
            <a:endParaRPr lang="en-US" sz="1000" b="0" dirty="0">
              <a:effectLst/>
            </a:endParaRPr>
          </a:p>
          <a:p>
            <a:pPr lvl="1" eaLnBrk="1" hangingPunct="1">
              <a:defRPr/>
            </a:pPr>
            <a:r>
              <a:rPr lang="en-US" sz="3000" dirty="0"/>
              <a:t>Use depends on research question</a:t>
            </a:r>
          </a:p>
          <a:p>
            <a:pPr lvl="1" eaLnBrk="1" hangingPunct="1">
              <a:defRPr/>
            </a:pPr>
            <a:r>
              <a:rPr lang="en-US" sz="3000" dirty="0"/>
              <a:t>Participants answer in own words </a:t>
            </a:r>
          </a:p>
          <a:p>
            <a:pPr lvl="1" eaLnBrk="1" hangingPunct="1">
              <a:defRPr/>
            </a:pPr>
            <a:r>
              <a:rPr lang="en-US" sz="3000" dirty="0"/>
              <a:t>Answers are generally richer in content</a:t>
            </a:r>
          </a:p>
          <a:p>
            <a:pPr lvl="1">
              <a:defRPr/>
            </a:pPr>
            <a:r>
              <a:rPr lang="en-US" sz="3000" dirty="0"/>
              <a:t>Data are more difficult to manage and analyze &amp; less amenable to statistical testing</a:t>
            </a:r>
          </a:p>
          <a:p>
            <a:pPr lvl="1" eaLnBrk="1" hangingPunct="1">
              <a:defRPr/>
            </a:pPr>
            <a:r>
              <a:rPr lang="en-US" sz="3000" dirty="0"/>
              <a:t>Useful in preliminary research for further questionnaire development</a:t>
            </a:r>
          </a:p>
          <a:p>
            <a:pPr lvl="1" eaLnBrk="1" hangingPunct="1">
              <a:defRPr/>
            </a:pPr>
            <a:endParaRPr lang="en-US" sz="2400" dirty="0"/>
          </a:p>
          <a:p>
            <a:pPr lvl="1" eaLnBrk="1" hangingPunct="1">
              <a:defRPr/>
            </a:pPr>
            <a:endParaRPr lang="en-US" sz="2400" dirty="0"/>
          </a:p>
          <a:p>
            <a:pPr eaLnBrk="1" hangingPunct="1">
              <a:defRPr/>
            </a:pPr>
            <a:endParaRPr lang="en-US" sz="2400" dirty="0"/>
          </a:p>
          <a:p>
            <a:pPr eaLnBrk="1" hangingPunct="1">
              <a:defRPr/>
            </a:pPr>
            <a:endParaRPr lang="en-US" sz="2400" dirty="0"/>
          </a:p>
        </p:txBody>
      </p:sp>
    </p:spTree>
    <p:extLst>
      <p:ext uri="{BB962C8B-B14F-4D97-AF65-F5344CB8AC3E}">
        <p14:creationId xmlns:p14="http://schemas.microsoft.com/office/powerpoint/2010/main" val="10559696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Types of questions </a:t>
            </a:r>
            <a:r>
              <a:rPr lang="en-US" altLang="en-US" sz="3000" dirty="0">
                <a:latin typeface="Calibri" panose="020F0502020204030204" pitchFamily="34" charset="0"/>
              </a:rPr>
              <a:t>(2)</a:t>
            </a:r>
          </a:p>
        </p:txBody>
      </p:sp>
      <p:sp>
        <p:nvSpPr>
          <p:cNvPr id="209923" name="Rectangle 3"/>
          <p:cNvSpPr>
            <a:spLocks noGrp="1" noChangeArrowheads="1"/>
          </p:cNvSpPr>
          <p:nvPr>
            <p:ph type="body" idx="1"/>
          </p:nvPr>
        </p:nvSpPr>
        <p:spPr>
          <a:xfrm>
            <a:off x="457200" y="1571445"/>
            <a:ext cx="8229600" cy="5105400"/>
          </a:xfrm>
          <a:solidFill>
            <a:srgbClr val="CDB515">
              <a:alpha val="64000"/>
            </a:srgbClr>
          </a:solidFill>
        </p:spPr>
        <p:txBody>
          <a:bodyPr/>
          <a:lstStyle/>
          <a:p>
            <a:pPr>
              <a:spcBef>
                <a:spcPts val="0"/>
              </a:spcBef>
              <a:spcAft>
                <a:spcPts val="600"/>
              </a:spcAft>
              <a:defRPr/>
            </a:pPr>
            <a:r>
              <a:rPr lang="en-US" b="0" dirty="0">
                <a:effectLst/>
              </a:rPr>
              <a:t>Closed-ended </a:t>
            </a:r>
            <a:r>
              <a:rPr lang="en-US" b="0" dirty="0"/>
              <a:t>questions</a:t>
            </a:r>
          </a:p>
          <a:p>
            <a:pPr lvl="1">
              <a:spcBef>
                <a:spcPts val="0"/>
              </a:spcBef>
              <a:spcAft>
                <a:spcPts val="600"/>
              </a:spcAft>
              <a:defRPr/>
            </a:pPr>
            <a:r>
              <a:rPr lang="en-US" sz="3000" dirty="0"/>
              <a:t>Use depends on research question</a:t>
            </a:r>
          </a:p>
          <a:p>
            <a:pPr lvl="1">
              <a:spcBef>
                <a:spcPts val="0"/>
              </a:spcBef>
              <a:spcAft>
                <a:spcPts val="600"/>
              </a:spcAft>
              <a:defRPr/>
            </a:pPr>
            <a:r>
              <a:rPr lang="en-US" sz="3000" dirty="0"/>
              <a:t>Structured responses</a:t>
            </a:r>
          </a:p>
          <a:p>
            <a:pPr lvl="1">
              <a:spcBef>
                <a:spcPts val="0"/>
              </a:spcBef>
              <a:spcAft>
                <a:spcPts val="600"/>
              </a:spcAft>
              <a:defRPr/>
            </a:pPr>
            <a:r>
              <a:rPr lang="en-US" sz="3000" dirty="0"/>
              <a:t>Answers constrained by categories provided</a:t>
            </a:r>
          </a:p>
          <a:p>
            <a:pPr lvl="1" eaLnBrk="1" hangingPunct="1">
              <a:spcBef>
                <a:spcPts val="0"/>
              </a:spcBef>
              <a:spcAft>
                <a:spcPts val="600"/>
              </a:spcAft>
              <a:defRPr/>
            </a:pPr>
            <a:r>
              <a:rPr lang="en-US" sz="3000" dirty="0"/>
              <a:t>Rating scales (continuum of options) may be used</a:t>
            </a:r>
          </a:p>
          <a:p>
            <a:pPr lvl="1" eaLnBrk="1" hangingPunct="1">
              <a:spcBef>
                <a:spcPts val="0"/>
              </a:spcBef>
              <a:spcAft>
                <a:spcPts val="600"/>
              </a:spcAft>
              <a:defRPr/>
            </a:pPr>
            <a:r>
              <a:rPr lang="en-US" sz="3000" dirty="0"/>
              <a:t>Lists (not ordered)</a:t>
            </a:r>
          </a:p>
          <a:p>
            <a:pPr lvl="1" eaLnBrk="1" hangingPunct="1">
              <a:spcBef>
                <a:spcPts val="0"/>
              </a:spcBef>
              <a:spcAft>
                <a:spcPts val="600"/>
              </a:spcAft>
              <a:defRPr/>
            </a:pPr>
            <a:r>
              <a:rPr lang="en-US" sz="3000" dirty="0"/>
              <a:t>A variety of questions may be used</a:t>
            </a:r>
          </a:p>
          <a:p>
            <a:pPr lvl="1">
              <a:spcBef>
                <a:spcPts val="0"/>
              </a:spcBef>
              <a:spcAft>
                <a:spcPts val="600"/>
              </a:spcAft>
              <a:defRPr/>
            </a:pPr>
            <a:r>
              <a:rPr lang="en-US" sz="3000" dirty="0"/>
              <a:t>Responses easier to manage and analyze</a:t>
            </a:r>
          </a:p>
        </p:txBody>
      </p:sp>
    </p:spTree>
    <p:extLst>
      <p:ext uri="{BB962C8B-B14F-4D97-AF65-F5344CB8AC3E}">
        <p14:creationId xmlns:p14="http://schemas.microsoft.com/office/powerpoint/2010/main" val="338963021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182880"/>
            <a:ext cx="8229600" cy="1143000"/>
          </a:xfrm>
        </p:spPr>
        <p:txBody>
          <a:bodyPr/>
          <a:lstStyle/>
          <a:p>
            <a:pPr eaLnBrk="1" hangingPunct="1"/>
            <a:r>
              <a:rPr lang="en-US" altLang="en-US" dirty="0">
                <a:latin typeface="Calibri" panose="020F0502020204030204" pitchFamily="34" charset="0"/>
              </a:rPr>
              <a:t>Question formulation &amp; wording</a:t>
            </a:r>
          </a:p>
        </p:txBody>
      </p:sp>
      <p:sp>
        <p:nvSpPr>
          <p:cNvPr id="169987" name="Rectangle 3"/>
          <p:cNvSpPr>
            <a:spLocks noGrp="1" noChangeArrowheads="1"/>
          </p:cNvSpPr>
          <p:nvPr>
            <p:ph type="body" idx="1"/>
          </p:nvPr>
        </p:nvSpPr>
        <p:spPr>
          <a:xfrm>
            <a:off x="457200" y="1600200"/>
            <a:ext cx="8229600" cy="4530725"/>
          </a:xfrm>
          <a:solidFill>
            <a:schemeClr val="accent1">
              <a:lumMod val="20000"/>
              <a:lumOff val="80000"/>
              <a:alpha val="52000"/>
            </a:schemeClr>
          </a:solidFill>
        </p:spPr>
        <p:txBody>
          <a:bodyPr/>
          <a:lstStyle/>
          <a:p>
            <a:pPr eaLnBrk="1" hangingPunct="1">
              <a:defRPr/>
            </a:pPr>
            <a:r>
              <a:rPr lang="en-US" b="0" dirty="0"/>
              <a:t>Questionnaires should not be exhaustive, should not include all possible questions </a:t>
            </a:r>
          </a:p>
          <a:p>
            <a:pPr lvl="1">
              <a:defRPr/>
            </a:pPr>
            <a:r>
              <a:rPr lang="en-US" b="0" dirty="0"/>
              <a:t>Prioritize</a:t>
            </a:r>
          </a:p>
          <a:p>
            <a:pPr marL="914400" lvl="1" indent="-457200" eaLnBrk="1" hangingPunct="1">
              <a:defRPr/>
            </a:pPr>
            <a:r>
              <a:rPr lang="en-US" dirty="0"/>
              <a:t>Ask “must know” questions</a:t>
            </a:r>
          </a:p>
          <a:p>
            <a:pPr marL="914400" lvl="1" indent="-457200" eaLnBrk="1" hangingPunct="1">
              <a:defRPr/>
            </a:pPr>
            <a:r>
              <a:rPr lang="en-US" dirty="0"/>
              <a:t>Avoid asking </a:t>
            </a:r>
          </a:p>
          <a:p>
            <a:pPr marL="1314450" lvl="2" indent="-457200" eaLnBrk="1" hangingPunct="1">
              <a:defRPr/>
            </a:pPr>
            <a:r>
              <a:rPr lang="en-US" dirty="0"/>
              <a:t>"Want to know" or "might be nice to know" questions</a:t>
            </a:r>
            <a:r>
              <a:rPr lang="en-US" sz="1600" dirty="0"/>
              <a:t>	</a:t>
            </a:r>
          </a:p>
          <a:p>
            <a:pPr marL="514350" indent="-457200">
              <a:defRPr/>
            </a:pPr>
            <a:r>
              <a:rPr lang="en-US" dirty="0">
                <a:ea typeface="+mn-ea"/>
                <a:cs typeface="+mn-cs"/>
              </a:rPr>
              <a:t>Plan on how to use/analyze the responses </a:t>
            </a:r>
            <a:r>
              <a:rPr lang="en-US" u="sng" dirty="0">
                <a:ea typeface="+mn-ea"/>
                <a:cs typeface="+mn-cs"/>
              </a:rPr>
              <a:t>before</a:t>
            </a:r>
            <a:r>
              <a:rPr lang="en-US" dirty="0">
                <a:ea typeface="+mn-ea"/>
                <a:cs typeface="+mn-cs"/>
              </a:rPr>
              <a:t> starting</a:t>
            </a:r>
          </a:p>
          <a:p>
            <a:pPr marL="0" indent="0" eaLnBrk="1" hangingPunct="1">
              <a:buNone/>
              <a:defRPr/>
            </a:pPr>
            <a:endParaRPr lang="en-US" sz="2800" dirty="0"/>
          </a:p>
        </p:txBody>
      </p:sp>
    </p:spTree>
    <p:extLst>
      <p:ext uri="{BB962C8B-B14F-4D97-AF65-F5344CB8AC3E}">
        <p14:creationId xmlns:p14="http://schemas.microsoft.com/office/powerpoint/2010/main" val="22370454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182880"/>
            <a:ext cx="8229600" cy="1139825"/>
          </a:xfrm>
        </p:spPr>
        <p:txBody>
          <a:bodyPr/>
          <a:lstStyle/>
          <a:p>
            <a:r>
              <a:rPr lang="en-US" altLang="en-US" dirty="0">
                <a:latin typeface="Calibri" panose="020F0502020204030204" pitchFamily="34" charset="0"/>
              </a:rPr>
              <a:t>Question formulation &amp; wording </a:t>
            </a:r>
            <a:r>
              <a:rPr lang="en-US" altLang="en-US" sz="3000" dirty="0">
                <a:latin typeface="Calibri" panose="020F0502020204030204" pitchFamily="34" charset="0"/>
              </a:rPr>
              <a:t>(2) </a:t>
            </a:r>
            <a:endParaRPr lang="en-US" altLang="en-US" dirty="0">
              <a:latin typeface="Calibri" panose="020F0502020204030204" pitchFamily="34" charset="0"/>
            </a:endParaRPr>
          </a:p>
        </p:txBody>
      </p:sp>
      <p:sp>
        <p:nvSpPr>
          <p:cNvPr id="185347" name="Rectangle 3"/>
          <p:cNvSpPr>
            <a:spLocks noGrp="1" noChangeArrowheads="1"/>
          </p:cNvSpPr>
          <p:nvPr>
            <p:ph type="body" idx="1"/>
          </p:nvPr>
        </p:nvSpPr>
        <p:spPr>
          <a:xfrm>
            <a:off x="457200" y="1612301"/>
            <a:ext cx="8229600" cy="4800600"/>
          </a:xfrm>
          <a:solidFill>
            <a:srgbClr val="C8E3FB">
              <a:alpha val="55000"/>
            </a:srgbClr>
          </a:solidFill>
        </p:spPr>
        <p:txBody>
          <a:bodyPr/>
          <a:lstStyle/>
          <a:p>
            <a:pPr eaLnBrk="1" hangingPunct="1">
              <a:lnSpc>
                <a:spcPct val="80000"/>
              </a:lnSpc>
              <a:defRPr/>
            </a:pPr>
            <a:r>
              <a:rPr lang="en-US" b="0" dirty="0"/>
              <a:t>Use</a:t>
            </a:r>
          </a:p>
          <a:p>
            <a:pPr lvl="1" eaLnBrk="1" hangingPunct="1">
              <a:lnSpc>
                <a:spcPct val="80000"/>
              </a:lnSpc>
              <a:defRPr/>
            </a:pPr>
            <a:r>
              <a:rPr lang="en-US" dirty="0"/>
              <a:t>Simple, familiar words</a:t>
            </a:r>
          </a:p>
          <a:p>
            <a:pPr lvl="1" eaLnBrk="1" hangingPunct="1">
              <a:lnSpc>
                <a:spcPct val="80000"/>
              </a:lnSpc>
              <a:defRPr/>
            </a:pPr>
            <a:r>
              <a:rPr lang="en-US" dirty="0"/>
              <a:t>Words understandable in the same way by all respondents</a:t>
            </a:r>
          </a:p>
          <a:p>
            <a:pPr lvl="1" eaLnBrk="1" hangingPunct="1">
              <a:lnSpc>
                <a:spcPct val="80000"/>
              </a:lnSpc>
              <a:defRPr/>
            </a:pPr>
            <a:r>
              <a:rPr lang="en-US" dirty="0"/>
              <a:t>Short sentences</a:t>
            </a:r>
          </a:p>
          <a:p>
            <a:pPr eaLnBrk="1" hangingPunct="1">
              <a:lnSpc>
                <a:spcPct val="80000"/>
              </a:lnSpc>
              <a:defRPr/>
            </a:pPr>
            <a:r>
              <a:rPr lang="en-US" sz="2800" b="0" dirty="0"/>
              <a:t>Only 1 piece of information at a time</a:t>
            </a:r>
          </a:p>
          <a:p>
            <a:pPr lvl="1" eaLnBrk="1" hangingPunct="1">
              <a:lnSpc>
                <a:spcPct val="80000"/>
              </a:lnSpc>
              <a:defRPr/>
            </a:pPr>
            <a:r>
              <a:rPr lang="en-US" dirty="0"/>
              <a:t>Avoid “double-barrel” questions (asking two things at once)</a:t>
            </a:r>
          </a:p>
          <a:p>
            <a:pPr eaLnBrk="1" hangingPunct="1">
              <a:lnSpc>
                <a:spcPct val="80000"/>
              </a:lnSpc>
              <a:defRPr/>
            </a:pPr>
            <a:r>
              <a:rPr lang="en-US" sz="2800" b="0" dirty="0"/>
              <a:t>Be precise</a:t>
            </a:r>
          </a:p>
          <a:p>
            <a:pPr eaLnBrk="1" hangingPunct="1">
              <a:lnSpc>
                <a:spcPct val="80000"/>
              </a:lnSpc>
              <a:defRPr/>
            </a:pPr>
            <a:r>
              <a:rPr lang="en-US" sz="2800" b="0" dirty="0"/>
              <a:t>Ensure those you are asking have the knowledge to answer the question</a:t>
            </a:r>
          </a:p>
        </p:txBody>
      </p:sp>
    </p:spTree>
    <p:extLst>
      <p:ext uri="{BB962C8B-B14F-4D97-AF65-F5344CB8AC3E}">
        <p14:creationId xmlns:p14="http://schemas.microsoft.com/office/powerpoint/2010/main" val="18825339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Types of data sources</a:t>
            </a:r>
          </a:p>
        </p:txBody>
      </p:sp>
      <p:sp>
        <p:nvSpPr>
          <p:cNvPr id="3075" name="Rectangle 3"/>
          <p:cNvSpPr>
            <a:spLocks noGrp="1" noChangeArrowheads="1"/>
          </p:cNvSpPr>
          <p:nvPr>
            <p:ph type="body" idx="1"/>
          </p:nvPr>
        </p:nvSpPr>
        <p:spPr>
          <a:xfrm>
            <a:off x="457200" y="1397479"/>
            <a:ext cx="8358996" cy="5181600"/>
          </a:xfrm>
        </p:spPr>
        <p:txBody>
          <a:bodyPr/>
          <a:lstStyle/>
          <a:p>
            <a:pPr eaLnBrk="1" hangingPunct="1">
              <a:lnSpc>
                <a:spcPct val="90000"/>
              </a:lnSpc>
            </a:pPr>
            <a:r>
              <a:rPr lang="en-US" altLang="en-US" b="0" dirty="0">
                <a:effectLst/>
              </a:rPr>
              <a:t>Primary sources</a:t>
            </a:r>
          </a:p>
          <a:p>
            <a:pPr lvl="1">
              <a:lnSpc>
                <a:spcPct val="90000"/>
              </a:lnSpc>
              <a:buClr>
                <a:schemeClr val="tx2"/>
              </a:buClr>
            </a:pPr>
            <a:r>
              <a:rPr lang="en-US" altLang="en-US" dirty="0">
                <a:effectLst/>
              </a:rPr>
              <a:t>Data are original, collecte</a:t>
            </a:r>
            <a:r>
              <a:rPr lang="en-US" altLang="en-US" dirty="0"/>
              <a:t>d </a:t>
            </a:r>
            <a:r>
              <a:rPr lang="en-US" altLang="en-US" dirty="0">
                <a:effectLst/>
              </a:rPr>
              <a:t>specifically for the study. </a:t>
            </a:r>
          </a:p>
          <a:p>
            <a:pPr lvl="1">
              <a:lnSpc>
                <a:spcPct val="90000"/>
              </a:lnSpc>
              <a:buClr>
                <a:schemeClr val="tx2"/>
              </a:buClr>
            </a:pPr>
            <a:r>
              <a:rPr lang="en-US" altLang="en-US" dirty="0"/>
              <a:t>Investigator determines what to collect</a:t>
            </a:r>
            <a:r>
              <a:rPr lang="en-US" altLang="en-US" dirty="0">
                <a:effectLst/>
              </a:rPr>
              <a:t> and specifies methods      </a:t>
            </a:r>
          </a:p>
          <a:p>
            <a:pPr eaLnBrk="1" hangingPunct="1">
              <a:lnSpc>
                <a:spcPct val="90000"/>
              </a:lnSpc>
            </a:pPr>
            <a:r>
              <a:rPr lang="en-US" altLang="en-US" b="0" dirty="0">
                <a:effectLst/>
              </a:rPr>
              <a:t>Secondary sources</a:t>
            </a:r>
          </a:p>
          <a:p>
            <a:pPr lvl="1" eaLnBrk="1" hangingPunct="1">
              <a:lnSpc>
                <a:spcPct val="90000"/>
              </a:lnSpc>
              <a:buClr>
                <a:schemeClr val="tx2"/>
              </a:buClr>
            </a:pPr>
            <a:r>
              <a:rPr lang="en-US" altLang="en-US" dirty="0">
                <a:effectLst/>
              </a:rPr>
              <a:t>Data already exist, collected for a different purpose</a:t>
            </a:r>
          </a:p>
          <a:p>
            <a:pPr lvl="1" eaLnBrk="1" hangingPunct="1">
              <a:lnSpc>
                <a:spcPct val="90000"/>
              </a:lnSpc>
              <a:buClr>
                <a:schemeClr val="tx2"/>
              </a:buClr>
            </a:pPr>
            <a:r>
              <a:rPr lang="en-US" altLang="en-US" dirty="0">
                <a:effectLst/>
              </a:rPr>
              <a:t>Investigator has no control over methods or quality</a:t>
            </a:r>
            <a:r>
              <a:rPr lang="en-US" altLang="en-US" dirty="0"/>
              <a:t> but does specify methods for abstraction and definitions</a:t>
            </a:r>
            <a:endParaRPr lang="en-US" altLang="en-US" dirty="0">
              <a:effectLst/>
            </a:endParaRPr>
          </a:p>
        </p:txBody>
      </p:sp>
    </p:spTree>
    <p:extLst>
      <p:ext uri="{BB962C8B-B14F-4D97-AF65-F5344CB8AC3E}">
        <p14:creationId xmlns:p14="http://schemas.microsoft.com/office/powerpoint/2010/main" val="35189706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182880"/>
            <a:ext cx="8229600" cy="1143000"/>
          </a:xfrm>
        </p:spPr>
        <p:txBody>
          <a:bodyPr/>
          <a:lstStyle/>
          <a:p>
            <a:pPr eaLnBrk="1" hangingPunct="1"/>
            <a:r>
              <a:rPr lang="en-US" altLang="en-US" dirty="0">
                <a:latin typeface="Calibri" panose="020F0502020204030204" pitchFamily="34" charset="0"/>
              </a:rPr>
              <a:t>Question formulation &amp; wording </a:t>
            </a:r>
            <a:r>
              <a:rPr lang="en-US" altLang="en-US" sz="3000" dirty="0">
                <a:latin typeface="Calibri" panose="020F0502020204030204" pitchFamily="34" charset="0"/>
              </a:rPr>
              <a:t>(3)</a:t>
            </a:r>
          </a:p>
        </p:txBody>
      </p:sp>
      <p:sp>
        <p:nvSpPr>
          <p:cNvPr id="206851" name="Rectangle 3"/>
          <p:cNvSpPr>
            <a:spLocks noGrp="1" noChangeArrowheads="1"/>
          </p:cNvSpPr>
          <p:nvPr>
            <p:ph type="body" idx="1"/>
          </p:nvPr>
        </p:nvSpPr>
        <p:spPr>
          <a:xfrm>
            <a:off x="457200" y="1627157"/>
            <a:ext cx="8229600" cy="4367243"/>
          </a:xfrm>
          <a:solidFill>
            <a:srgbClr val="C8E3FB">
              <a:alpha val="53000"/>
            </a:srgbClr>
          </a:solidFill>
        </p:spPr>
        <p:txBody>
          <a:bodyPr/>
          <a:lstStyle/>
          <a:p>
            <a:pPr>
              <a:lnSpc>
                <a:spcPct val="120000"/>
              </a:lnSpc>
              <a:defRPr/>
            </a:pPr>
            <a:r>
              <a:rPr lang="en-US" b="0" dirty="0"/>
              <a:t>Be </a:t>
            </a:r>
            <a:r>
              <a:rPr lang="en-US" dirty="0"/>
              <a:t>specific </a:t>
            </a:r>
            <a:endParaRPr lang="en-US" b="0" dirty="0"/>
          </a:p>
          <a:p>
            <a:pPr lvl="1" eaLnBrk="1" hangingPunct="1">
              <a:lnSpc>
                <a:spcPct val="120000"/>
              </a:lnSpc>
              <a:defRPr/>
            </a:pPr>
            <a:r>
              <a:rPr lang="en-US" dirty="0"/>
              <a:t>Use specific, explicit categories likely to be understood the same way by all respondents:</a:t>
            </a:r>
          </a:p>
          <a:p>
            <a:pPr lvl="2" eaLnBrk="1" hangingPunct="1">
              <a:lnSpc>
                <a:spcPct val="120000"/>
              </a:lnSpc>
              <a:buFont typeface="Wingdings" charset="0"/>
              <a:buChar char="q"/>
              <a:defRPr/>
            </a:pPr>
            <a:r>
              <a:rPr lang="en-US" dirty="0"/>
              <a:t>More than once a week</a:t>
            </a:r>
          </a:p>
          <a:p>
            <a:pPr lvl="2" eaLnBrk="1" hangingPunct="1">
              <a:lnSpc>
                <a:spcPct val="120000"/>
              </a:lnSpc>
              <a:buFont typeface="Wingdings" charset="0"/>
              <a:buChar char="q"/>
              <a:defRPr/>
            </a:pPr>
            <a:r>
              <a:rPr lang="en-US" dirty="0"/>
              <a:t>Every week</a:t>
            </a:r>
          </a:p>
          <a:p>
            <a:pPr lvl="2" eaLnBrk="1" hangingPunct="1">
              <a:lnSpc>
                <a:spcPct val="120000"/>
              </a:lnSpc>
              <a:buFont typeface="Wingdings" charset="0"/>
              <a:buChar char="q"/>
              <a:defRPr/>
            </a:pPr>
            <a:r>
              <a:rPr lang="en-US" dirty="0"/>
              <a:t>More than once a month</a:t>
            </a:r>
            <a:endParaRPr lang="en-US" sz="2000" dirty="0"/>
          </a:p>
          <a:p>
            <a:pPr lvl="1">
              <a:lnSpc>
                <a:spcPct val="120000"/>
              </a:lnSpc>
              <a:defRPr/>
            </a:pPr>
            <a:r>
              <a:rPr lang="en-US" dirty="0"/>
              <a:t>Anticipate and mitigate bias</a:t>
            </a:r>
          </a:p>
          <a:p>
            <a:pPr marL="457200" lvl="1" indent="0" eaLnBrk="1" hangingPunct="1">
              <a:lnSpc>
                <a:spcPct val="90000"/>
              </a:lnSpc>
              <a:buNone/>
              <a:defRPr/>
            </a:pPr>
            <a:endParaRPr lang="en-US" dirty="0"/>
          </a:p>
          <a:p>
            <a:pPr lvl="1" eaLnBrk="1" hangingPunct="1">
              <a:lnSpc>
                <a:spcPct val="90000"/>
              </a:lnSpc>
              <a:defRPr/>
            </a:pPr>
            <a:endParaRPr lang="en-US" sz="2400" dirty="0"/>
          </a:p>
        </p:txBody>
      </p:sp>
    </p:spTree>
    <p:extLst>
      <p:ext uri="{BB962C8B-B14F-4D97-AF65-F5344CB8AC3E}">
        <p14:creationId xmlns:p14="http://schemas.microsoft.com/office/powerpoint/2010/main" val="96322621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182879"/>
            <a:ext cx="8229600" cy="1143000"/>
          </a:xfrm>
        </p:spPr>
        <p:txBody>
          <a:bodyPr/>
          <a:lstStyle/>
          <a:p>
            <a:r>
              <a:rPr lang="en-US" altLang="en-US" dirty="0">
                <a:latin typeface="Calibri" panose="020F0502020204030204" pitchFamily="34" charset="0"/>
              </a:rPr>
              <a:t>Question formulation &amp; wording </a:t>
            </a:r>
            <a:r>
              <a:rPr lang="en-US" altLang="en-US" sz="3000" dirty="0">
                <a:latin typeface="Calibri" panose="020F0502020204030204" pitchFamily="34" charset="0"/>
              </a:rPr>
              <a:t>(4) </a:t>
            </a:r>
            <a:endParaRPr lang="en-US" altLang="en-US" dirty="0">
              <a:latin typeface="Calibri" panose="020F0502020204030204" pitchFamily="34" charset="0"/>
            </a:endParaRPr>
          </a:p>
        </p:txBody>
      </p:sp>
      <p:sp>
        <p:nvSpPr>
          <p:cNvPr id="205827" name="Rectangle 3"/>
          <p:cNvSpPr>
            <a:spLocks noGrp="1" noChangeArrowheads="1"/>
          </p:cNvSpPr>
          <p:nvPr>
            <p:ph type="body" idx="1"/>
          </p:nvPr>
        </p:nvSpPr>
        <p:spPr>
          <a:xfrm>
            <a:off x="457200" y="1679275"/>
            <a:ext cx="8229600" cy="4797725"/>
          </a:xfrm>
          <a:solidFill>
            <a:srgbClr val="C8E3FB">
              <a:alpha val="55000"/>
            </a:srgbClr>
          </a:solidFill>
        </p:spPr>
        <p:txBody>
          <a:bodyPr/>
          <a:lstStyle/>
          <a:p>
            <a:pPr eaLnBrk="1" hangingPunct="1">
              <a:defRPr/>
            </a:pPr>
            <a:r>
              <a:rPr lang="en-US" b="0" dirty="0"/>
              <a:t>Avoid </a:t>
            </a:r>
          </a:p>
          <a:p>
            <a:pPr lvl="1">
              <a:defRPr/>
            </a:pPr>
            <a:r>
              <a:rPr lang="en-US" dirty="0"/>
              <a:t>Ambiguous words, jargon, acronyms, slang, colloquialisms</a:t>
            </a:r>
          </a:p>
          <a:p>
            <a:pPr lvl="1">
              <a:defRPr/>
            </a:pPr>
            <a:r>
              <a:rPr lang="en-US" dirty="0"/>
              <a:t>Sensitive issues (if necessary, ask at the end) </a:t>
            </a:r>
          </a:p>
          <a:p>
            <a:pPr lvl="1" eaLnBrk="1" hangingPunct="1">
              <a:defRPr/>
            </a:pPr>
            <a:r>
              <a:rPr lang="en-US" dirty="0"/>
              <a:t>Leading questions </a:t>
            </a:r>
          </a:p>
          <a:p>
            <a:pPr lvl="2">
              <a:defRPr/>
            </a:pPr>
            <a:r>
              <a:rPr lang="en-US" dirty="0"/>
              <a:t>“Wouldn’t you say that. . .”</a:t>
            </a:r>
          </a:p>
          <a:p>
            <a:pPr lvl="2">
              <a:defRPr/>
            </a:pPr>
            <a:r>
              <a:rPr lang="en-US" dirty="0"/>
              <a:t>“Don’t you agree that . . .”</a:t>
            </a:r>
          </a:p>
          <a:p>
            <a:pPr lvl="1">
              <a:lnSpc>
                <a:spcPct val="90000"/>
              </a:lnSpc>
              <a:defRPr/>
            </a:pPr>
            <a:r>
              <a:rPr lang="en-US" dirty="0"/>
              <a:t>Avoid words whose interpretation may vary from respondent to respondent, such as:  occasionally, regularly, often, rarely</a:t>
            </a:r>
          </a:p>
        </p:txBody>
      </p:sp>
    </p:spTree>
    <p:extLst>
      <p:ext uri="{BB962C8B-B14F-4D97-AF65-F5344CB8AC3E}">
        <p14:creationId xmlns:p14="http://schemas.microsoft.com/office/powerpoint/2010/main" val="12985718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182880"/>
            <a:ext cx="8229600" cy="1143000"/>
          </a:xfrm>
        </p:spPr>
        <p:txBody>
          <a:bodyPr/>
          <a:lstStyle/>
          <a:p>
            <a:pPr eaLnBrk="1" hangingPunct="1"/>
            <a:r>
              <a:rPr lang="en-US" altLang="en-US" dirty="0">
                <a:latin typeface="Calibri" panose="020F0502020204030204" pitchFamily="34" charset="0"/>
              </a:rPr>
              <a:t>How should questions be ordered? </a:t>
            </a:r>
          </a:p>
        </p:txBody>
      </p:sp>
      <p:sp>
        <p:nvSpPr>
          <p:cNvPr id="191491" name="Rectangle 3"/>
          <p:cNvSpPr>
            <a:spLocks noGrp="1" noChangeArrowheads="1"/>
          </p:cNvSpPr>
          <p:nvPr>
            <p:ph type="body" idx="1"/>
          </p:nvPr>
        </p:nvSpPr>
        <p:spPr>
          <a:xfrm>
            <a:off x="457200" y="1463040"/>
            <a:ext cx="8229600" cy="4835525"/>
          </a:xfrm>
        </p:spPr>
        <p:txBody>
          <a:bodyPr/>
          <a:lstStyle/>
          <a:p>
            <a:pPr>
              <a:defRPr/>
            </a:pPr>
            <a:r>
              <a:rPr lang="en-US" dirty="0"/>
              <a:t>In order to increase chances of cooperation</a:t>
            </a:r>
          </a:p>
          <a:p>
            <a:pPr lvl="1">
              <a:defRPr/>
            </a:pPr>
            <a:r>
              <a:rPr lang="en-US" dirty="0"/>
              <a:t>Ask easy, rapport-creating questions first</a:t>
            </a:r>
          </a:p>
          <a:p>
            <a:pPr lvl="1">
              <a:defRPr/>
            </a:pPr>
            <a:r>
              <a:rPr lang="en-US" dirty="0"/>
              <a:t>Avoid or keep sensitive questions (personal, party, gun ownership, payment of tax, earnings, etc.) to the end</a:t>
            </a:r>
          </a:p>
          <a:p>
            <a:pPr eaLnBrk="1" hangingPunct="1">
              <a:defRPr/>
            </a:pPr>
            <a:r>
              <a:rPr lang="en-US" b="0" dirty="0"/>
              <a:t>Proceed from </a:t>
            </a:r>
          </a:p>
          <a:p>
            <a:pPr lvl="1" eaLnBrk="1" hangingPunct="1">
              <a:defRPr/>
            </a:pPr>
            <a:r>
              <a:rPr lang="en-US" dirty="0"/>
              <a:t>General to particular; easy to difficult; factual to abstract</a:t>
            </a:r>
          </a:p>
          <a:p>
            <a:pPr lvl="1" eaLnBrk="1" hangingPunct="1">
              <a:defRPr/>
            </a:pPr>
            <a:r>
              <a:rPr lang="en-US" dirty="0"/>
              <a:t>S</a:t>
            </a:r>
            <a:r>
              <a:rPr lang="en-US" b="0" dirty="0"/>
              <a:t>tart with </a:t>
            </a:r>
            <a:r>
              <a:rPr lang="en-US" dirty="0"/>
              <a:t>closed format questions and questions relevant to the main subject</a:t>
            </a:r>
          </a:p>
          <a:p>
            <a:pPr lvl="1" eaLnBrk="1" hangingPunct="1">
              <a:defRPr/>
            </a:pPr>
            <a:endParaRPr lang="en-US" sz="2000" dirty="0"/>
          </a:p>
        </p:txBody>
      </p:sp>
    </p:spTree>
    <p:extLst>
      <p:ext uri="{BB962C8B-B14F-4D97-AF65-F5344CB8AC3E}">
        <p14:creationId xmlns:p14="http://schemas.microsoft.com/office/powerpoint/2010/main" val="22018074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Format of responses</a:t>
            </a:r>
          </a:p>
        </p:txBody>
      </p:sp>
      <p:sp>
        <p:nvSpPr>
          <p:cNvPr id="189443" name="Rectangle 3"/>
          <p:cNvSpPr>
            <a:spLocks noGrp="1" noChangeArrowheads="1"/>
          </p:cNvSpPr>
          <p:nvPr>
            <p:ph type="body" idx="1"/>
          </p:nvPr>
        </p:nvSpPr>
        <p:spPr>
          <a:xfrm>
            <a:off x="457200" y="1600200"/>
            <a:ext cx="8229600" cy="4290354"/>
          </a:xfrm>
          <a:solidFill>
            <a:srgbClr val="D9D9D9"/>
          </a:solidFill>
        </p:spPr>
        <p:txBody>
          <a:bodyPr/>
          <a:lstStyle/>
          <a:p>
            <a:pPr eaLnBrk="1" hangingPunct="1">
              <a:defRPr/>
            </a:pPr>
            <a:r>
              <a:rPr lang="en-US" b="0" dirty="0"/>
              <a:t>Easy to follow</a:t>
            </a:r>
          </a:p>
          <a:p>
            <a:pPr lvl="1" eaLnBrk="1" hangingPunct="1">
              <a:defRPr/>
            </a:pPr>
            <a:r>
              <a:rPr lang="en-US" dirty="0"/>
              <a:t>For interviewer</a:t>
            </a:r>
          </a:p>
          <a:p>
            <a:pPr lvl="1" eaLnBrk="1" hangingPunct="1">
              <a:defRPr/>
            </a:pPr>
            <a:r>
              <a:rPr lang="en-US" dirty="0"/>
              <a:t>For respondent (if self-administered)</a:t>
            </a:r>
          </a:p>
          <a:p>
            <a:pPr lvl="1" eaLnBrk="1" hangingPunct="1">
              <a:defRPr/>
            </a:pPr>
            <a:r>
              <a:rPr lang="en-US" dirty="0"/>
              <a:t>For data entry </a:t>
            </a:r>
            <a:endParaRPr lang="en-US" sz="2800" b="0" dirty="0"/>
          </a:p>
          <a:p>
            <a:pPr eaLnBrk="1" hangingPunct="1">
              <a:defRPr/>
            </a:pPr>
            <a:r>
              <a:rPr lang="en-US" b="0" dirty="0"/>
              <a:t>Evenly spaced</a:t>
            </a:r>
          </a:p>
          <a:p>
            <a:pPr lvl="1" eaLnBrk="1" hangingPunct="1">
              <a:defRPr/>
            </a:pPr>
            <a:r>
              <a:rPr lang="en-US" dirty="0"/>
              <a:t>Drop-down list rather than all jumbled together</a:t>
            </a:r>
          </a:p>
          <a:p>
            <a:pPr lvl="1" eaLnBrk="1" hangingPunct="1">
              <a:defRPr/>
            </a:pPr>
            <a:r>
              <a:rPr lang="en-US" dirty="0"/>
              <a:t>Skip where appropriate</a:t>
            </a:r>
          </a:p>
        </p:txBody>
      </p:sp>
    </p:spTree>
    <p:extLst>
      <p:ext uri="{BB962C8B-B14F-4D97-AF65-F5344CB8AC3E}">
        <p14:creationId xmlns:p14="http://schemas.microsoft.com/office/powerpoint/2010/main" val="214457291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Response categories</a:t>
            </a:r>
          </a:p>
        </p:txBody>
      </p:sp>
      <p:sp>
        <p:nvSpPr>
          <p:cNvPr id="195587" name="Rectangle 3"/>
          <p:cNvSpPr>
            <a:spLocks noGrp="1" noChangeArrowheads="1"/>
          </p:cNvSpPr>
          <p:nvPr>
            <p:ph type="body" idx="1"/>
          </p:nvPr>
        </p:nvSpPr>
        <p:spPr>
          <a:xfrm>
            <a:off x="457200" y="1600200"/>
            <a:ext cx="8458200" cy="4340225"/>
          </a:xfrm>
          <a:solidFill>
            <a:srgbClr val="808080">
              <a:alpha val="23000"/>
            </a:srgbClr>
          </a:solidFill>
        </p:spPr>
        <p:txBody>
          <a:bodyPr/>
          <a:lstStyle/>
          <a:p>
            <a:pPr eaLnBrk="1" hangingPunct="1">
              <a:lnSpc>
                <a:spcPct val="90000"/>
              </a:lnSpc>
              <a:defRPr/>
            </a:pPr>
            <a:r>
              <a:rPr lang="en-US" b="0" dirty="0"/>
              <a:t>All possible choices </a:t>
            </a:r>
          </a:p>
          <a:p>
            <a:pPr lvl="1" eaLnBrk="1" hangingPunct="1">
              <a:lnSpc>
                <a:spcPct val="90000"/>
              </a:lnSpc>
              <a:defRPr/>
            </a:pPr>
            <a:r>
              <a:rPr lang="en-US" dirty="0"/>
              <a:t>Try to limit to 5 categories when listing words in the responses</a:t>
            </a:r>
            <a:endParaRPr lang="en-US" sz="2000" b="0" u="sng" dirty="0"/>
          </a:p>
          <a:p>
            <a:pPr eaLnBrk="1" hangingPunct="1">
              <a:lnSpc>
                <a:spcPct val="90000"/>
              </a:lnSpc>
              <a:defRPr/>
            </a:pPr>
            <a:r>
              <a:rPr lang="en-US" b="0" dirty="0"/>
              <a:t>Mutually exclusive </a:t>
            </a:r>
          </a:p>
          <a:p>
            <a:pPr lvl="1" eaLnBrk="1" hangingPunct="1">
              <a:lnSpc>
                <a:spcPct val="90000"/>
              </a:lnSpc>
              <a:defRPr/>
            </a:pPr>
            <a:r>
              <a:rPr lang="en-US" dirty="0"/>
              <a:t>Unique and not overlapping</a:t>
            </a:r>
            <a:endParaRPr lang="en-US" sz="2000" b="0" u="sng" dirty="0"/>
          </a:p>
          <a:p>
            <a:pPr eaLnBrk="1" hangingPunct="1">
              <a:lnSpc>
                <a:spcPct val="90000"/>
              </a:lnSpc>
              <a:defRPr/>
            </a:pPr>
            <a:r>
              <a:rPr lang="en-US" b="0" dirty="0"/>
              <a:t>Relevant to the question </a:t>
            </a:r>
            <a:endParaRPr lang="en-US" sz="2000" b="0" dirty="0"/>
          </a:p>
          <a:p>
            <a:pPr eaLnBrk="1" hangingPunct="1">
              <a:lnSpc>
                <a:spcPct val="90000"/>
              </a:lnSpc>
              <a:defRPr/>
            </a:pPr>
            <a:r>
              <a:rPr lang="en-US" b="0" dirty="0"/>
              <a:t>Consistent across categories</a:t>
            </a:r>
          </a:p>
          <a:p>
            <a:pPr lvl="1" eaLnBrk="1" hangingPunct="1">
              <a:lnSpc>
                <a:spcPct val="90000"/>
              </a:lnSpc>
              <a:defRPr/>
            </a:pPr>
            <a:r>
              <a:rPr lang="en-US" dirty="0"/>
              <a:t>Hours, days, etc. </a:t>
            </a:r>
          </a:p>
          <a:p>
            <a:pPr eaLnBrk="1" hangingPunct="1">
              <a:lnSpc>
                <a:spcPct val="90000"/>
              </a:lnSpc>
              <a:defRPr/>
            </a:pPr>
            <a:endParaRPr lang="en-US" sz="2800" dirty="0"/>
          </a:p>
          <a:p>
            <a:pPr eaLnBrk="1" hangingPunct="1">
              <a:lnSpc>
                <a:spcPct val="90000"/>
              </a:lnSpc>
              <a:defRPr/>
            </a:pPr>
            <a:endParaRPr lang="en-US" sz="2800" dirty="0"/>
          </a:p>
        </p:txBody>
      </p:sp>
    </p:spTree>
    <p:extLst>
      <p:ext uri="{BB962C8B-B14F-4D97-AF65-F5344CB8AC3E}">
        <p14:creationId xmlns:p14="http://schemas.microsoft.com/office/powerpoint/2010/main" val="40778171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457200" y="182880"/>
            <a:ext cx="8229600" cy="1143000"/>
          </a:xfrm>
        </p:spPr>
        <p:txBody>
          <a:bodyPr/>
          <a:lstStyle/>
          <a:p>
            <a:r>
              <a:rPr lang="en-US" altLang="en-US" dirty="0">
                <a:latin typeface="Calibri" panose="020F0502020204030204" pitchFamily="34" charset="0"/>
              </a:rPr>
              <a:t>Response categories </a:t>
            </a:r>
            <a:r>
              <a:rPr lang="en-US" altLang="en-US" sz="3000" dirty="0">
                <a:latin typeface="Calibri" panose="020F0502020204030204" pitchFamily="34" charset="0"/>
              </a:rPr>
              <a:t>(2) </a:t>
            </a:r>
            <a:endParaRPr lang="en-US" altLang="en-US" dirty="0">
              <a:latin typeface="Calibri" panose="020F0502020204030204" pitchFamily="34" charset="0"/>
            </a:endParaRPr>
          </a:p>
        </p:txBody>
      </p:sp>
      <p:sp>
        <p:nvSpPr>
          <p:cNvPr id="212995" name="Rectangle 3"/>
          <p:cNvSpPr>
            <a:spLocks noGrp="1" noChangeArrowheads="1"/>
          </p:cNvSpPr>
          <p:nvPr>
            <p:ph type="body" idx="1"/>
          </p:nvPr>
        </p:nvSpPr>
        <p:spPr>
          <a:xfrm>
            <a:off x="457200" y="1600200"/>
            <a:ext cx="8229600" cy="4530725"/>
          </a:xfrm>
          <a:solidFill>
            <a:schemeClr val="bg1">
              <a:lumMod val="85000"/>
            </a:schemeClr>
          </a:solidFill>
        </p:spPr>
        <p:txBody>
          <a:bodyPr/>
          <a:lstStyle/>
          <a:p>
            <a:pPr eaLnBrk="1" hangingPunct="1">
              <a:defRPr/>
            </a:pPr>
            <a:r>
              <a:rPr lang="en-US" b="0" dirty="0"/>
              <a:t>“Other” category</a:t>
            </a:r>
          </a:p>
          <a:p>
            <a:pPr lvl="1" eaLnBrk="1" hangingPunct="1">
              <a:defRPr/>
            </a:pPr>
            <a:r>
              <a:rPr lang="en-US" dirty="0"/>
              <a:t>Allows to capture responses that do not fit into the broader categories</a:t>
            </a:r>
          </a:p>
          <a:p>
            <a:pPr lvl="1">
              <a:defRPr/>
            </a:pPr>
            <a:r>
              <a:rPr lang="en-US" dirty="0"/>
              <a:t>Text fill-in: Plan how information will be used before collecting it</a:t>
            </a:r>
            <a:endParaRPr lang="en-US" sz="2800" b="0" dirty="0"/>
          </a:p>
          <a:p>
            <a:pPr eaLnBrk="1" hangingPunct="1">
              <a:defRPr/>
            </a:pPr>
            <a:r>
              <a:rPr lang="en-US" b="0" dirty="0"/>
              <a:t>“Don’t know” category</a:t>
            </a:r>
          </a:p>
          <a:p>
            <a:pPr lvl="1" eaLnBrk="1" hangingPunct="1">
              <a:defRPr/>
            </a:pPr>
            <a:r>
              <a:rPr lang="en-US" dirty="0"/>
              <a:t>Helps ensure all responses are captured, and not mistake “missing responses” for it was not asked/answered</a:t>
            </a:r>
          </a:p>
        </p:txBody>
      </p:sp>
    </p:spTree>
    <p:extLst>
      <p:ext uri="{BB962C8B-B14F-4D97-AF65-F5344CB8AC3E}">
        <p14:creationId xmlns:p14="http://schemas.microsoft.com/office/powerpoint/2010/main" val="2749584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Order of response categories </a:t>
            </a:r>
          </a:p>
        </p:txBody>
      </p:sp>
      <p:sp>
        <p:nvSpPr>
          <p:cNvPr id="202755" name="Rectangle 3"/>
          <p:cNvSpPr>
            <a:spLocks noGrp="1" noChangeArrowheads="1"/>
          </p:cNvSpPr>
          <p:nvPr>
            <p:ph type="body" idx="1"/>
          </p:nvPr>
        </p:nvSpPr>
        <p:spPr>
          <a:xfrm>
            <a:off x="457200" y="1600200"/>
            <a:ext cx="8229600" cy="4530725"/>
          </a:xfrm>
          <a:solidFill>
            <a:srgbClr val="D9D9D9"/>
          </a:solidFill>
        </p:spPr>
        <p:txBody>
          <a:bodyPr/>
          <a:lstStyle/>
          <a:p>
            <a:pPr eaLnBrk="1" hangingPunct="1">
              <a:defRPr/>
            </a:pPr>
            <a:r>
              <a:rPr lang="en-US" b="0" dirty="0"/>
              <a:t>Use natural order for answer choice</a:t>
            </a:r>
          </a:p>
          <a:p>
            <a:pPr lvl="1" eaLnBrk="1" hangingPunct="1">
              <a:defRPr/>
            </a:pPr>
            <a:r>
              <a:rPr lang="en-US" dirty="0"/>
              <a:t>Agree – Disagree </a:t>
            </a:r>
          </a:p>
          <a:p>
            <a:pPr lvl="1" eaLnBrk="1" hangingPunct="1">
              <a:defRPr/>
            </a:pPr>
            <a:r>
              <a:rPr lang="en-US" dirty="0"/>
              <a:t>1 – 5</a:t>
            </a:r>
          </a:p>
          <a:p>
            <a:pPr>
              <a:defRPr/>
            </a:pPr>
            <a:r>
              <a:rPr lang="en-US" dirty="0"/>
              <a:t>If using numeric for negative/positive scale: higher number should mean more positive</a:t>
            </a:r>
          </a:p>
          <a:p>
            <a:pPr lvl="1" eaLnBrk="1" hangingPunct="1">
              <a:defRPr/>
            </a:pPr>
            <a:r>
              <a:rPr lang="en-US" dirty="0"/>
              <a:t>No – Yes = 0 – 1 </a:t>
            </a:r>
          </a:p>
          <a:p>
            <a:pPr lvl="1" eaLnBrk="1" hangingPunct="1">
              <a:defRPr/>
            </a:pPr>
            <a:r>
              <a:rPr lang="en-US" dirty="0"/>
              <a:t>Poor to Excellent = 1 - 5</a:t>
            </a:r>
          </a:p>
        </p:txBody>
      </p:sp>
    </p:spTree>
    <p:extLst>
      <p:ext uri="{BB962C8B-B14F-4D97-AF65-F5344CB8AC3E}">
        <p14:creationId xmlns:p14="http://schemas.microsoft.com/office/powerpoint/2010/main" val="40739088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182880"/>
            <a:ext cx="8229600" cy="1139825"/>
          </a:xfrm>
        </p:spPr>
        <p:txBody>
          <a:bodyPr/>
          <a:lstStyle/>
          <a:p>
            <a:pPr eaLnBrk="1" hangingPunct="1"/>
            <a:r>
              <a:rPr lang="en-US" altLang="en-US" dirty="0">
                <a:latin typeface="Calibri" panose="020F0502020204030204" pitchFamily="34" charset="0"/>
              </a:rPr>
              <a:t>Essentials of a good questionnaire </a:t>
            </a:r>
            <a:endParaRPr lang="en-US" altLang="en-US" sz="3500" dirty="0"/>
          </a:p>
        </p:txBody>
      </p:sp>
      <p:sp>
        <p:nvSpPr>
          <p:cNvPr id="190467" name="Rectangle 3"/>
          <p:cNvSpPr>
            <a:spLocks noGrp="1" noChangeArrowheads="1"/>
          </p:cNvSpPr>
          <p:nvPr>
            <p:ph type="body" idx="1"/>
          </p:nvPr>
        </p:nvSpPr>
        <p:spPr>
          <a:xfrm>
            <a:off x="457200" y="1600200"/>
            <a:ext cx="8229600" cy="3827565"/>
          </a:xfrm>
          <a:solidFill>
            <a:srgbClr val="F1CD29">
              <a:alpha val="49000"/>
            </a:srgbClr>
          </a:solidFill>
        </p:spPr>
        <p:txBody>
          <a:bodyPr/>
          <a:lstStyle/>
          <a:p>
            <a:pPr eaLnBrk="1" hangingPunct="1">
              <a:defRPr/>
            </a:pPr>
            <a:r>
              <a:rPr lang="en-US" b="0" dirty="0"/>
              <a:t>Length</a:t>
            </a:r>
          </a:p>
          <a:p>
            <a:pPr lvl="1" eaLnBrk="1" hangingPunct="1">
              <a:defRPr/>
            </a:pPr>
            <a:r>
              <a:rPr lang="en-US" sz="3000" dirty="0"/>
              <a:t>As short as possible</a:t>
            </a:r>
          </a:p>
          <a:p>
            <a:pPr lvl="1" eaLnBrk="1" hangingPunct="1">
              <a:defRPr/>
            </a:pPr>
            <a:r>
              <a:rPr lang="en-US" sz="3000" dirty="0"/>
              <a:t>Consider respondent fatigue, burden</a:t>
            </a:r>
          </a:p>
          <a:p>
            <a:pPr lvl="1" eaLnBrk="1" hangingPunct="1">
              <a:defRPr/>
            </a:pPr>
            <a:r>
              <a:rPr lang="en-US" sz="3000" dirty="0"/>
              <a:t>Need to prioritize and re-prioritize questions</a:t>
            </a:r>
          </a:p>
          <a:p>
            <a:pPr lvl="1" eaLnBrk="1" hangingPunct="1">
              <a:defRPr/>
            </a:pPr>
            <a:r>
              <a:rPr lang="en-US" sz="3000" dirty="0"/>
              <a:t>Only include questions that are essential to research objectives</a:t>
            </a:r>
          </a:p>
        </p:txBody>
      </p:sp>
    </p:spTree>
    <p:extLst>
      <p:ext uri="{BB962C8B-B14F-4D97-AF65-F5344CB8AC3E}">
        <p14:creationId xmlns:p14="http://schemas.microsoft.com/office/powerpoint/2010/main" val="2762457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182880"/>
            <a:ext cx="8503920" cy="1139825"/>
          </a:xfrm>
        </p:spPr>
        <p:txBody>
          <a:bodyPr/>
          <a:lstStyle/>
          <a:p>
            <a:r>
              <a:rPr lang="en-US" altLang="en-US" sz="4300" dirty="0">
                <a:latin typeface="Calibri" panose="020F0502020204030204" pitchFamily="34" charset="0"/>
              </a:rPr>
              <a:t>Essentials of a good questionnaire </a:t>
            </a:r>
            <a:r>
              <a:rPr lang="en-US" altLang="en-US" sz="3000" dirty="0">
                <a:latin typeface="Calibri" panose="020F0502020204030204" pitchFamily="34" charset="0"/>
              </a:rPr>
              <a:t>(2)</a:t>
            </a:r>
            <a:r>
              <a:rPr lang="en-US" altLang="en-US" sz="3600" dirty="0">
                <a:latin typeface="Calibri" panose="020F0502020204030204" pitchFamily="34" charset="0"/>
              </a:rPr>
              <a:t> </a:t>
            </a:r>
            <a:endParaRPr lang="en-US" altLang="en-US" sz="3500" dirty="0"/>
          </a:p>
        </p:txBody>
      </p:sp>
      <p:sp>
        <p:nvSpPr>
          <p:cNvPr id="194563" name="Rectangle 3"/>
          <p:cNvSpPr>
            <a:spLocks noGrp="1" noChangeArrowheads="1"/>
          </p:cNvSpPr>
          <p:nvPr>
            <p:ph type="body" idx="1"/>
          </p:nvPr>
        </p:nvSpPr>
        <p:spPr>
          <a:xfrm>
            <a:off x="457200" y="1600200"/>
            <a:ext cx="8229600" cy="4863381"/>
          </a:xfrm>
          <a:solidFill>
            <a:srgbClr val="F1CD29">
              <a:alpha val="48000"/>
            </a:srgbClr>
          </a:solidFill>
        </p:spPr>
        <p:txBody>
          <a:bodyPr/>
          <a:lstStyle/>
          <a:p>
            <a:pPr eaLnBrk="1" hangingPunct="1">
              <a:defRPr/>
            </a:pPr>
            <a:r>
              <a:rPr lang="en-US" b="0" dirty="0"/>
              <a:t>Layout</a:t>
            </a:r>
          </a:p>
          <a:p>
            <a:pPr lvl="1" eaLnBrk="1" hangingPunct="1">
              <a:defRPr/>
            </a:pPr>
            <a:r>
              <a:rPr lang="en-US" sz="3000" dirty="0">
                <a:effectLst/>
              </a:rPr>
              <a:t>Attractive</a:t>
            </a:r>
          </a:p>
          <a:p>
            <a:pPr lvl="1" eaLnBrk="1" hangingPunct="1">
              <a:defRPr/>
            </a:pPr>
            <a:r>
              <a:rPr lang="en-US" sz="3000" dirty="0">
                <a:effectLst/>
              </a:rPr>
              <a:t>Easy to understand </a:t>
            </a:r>
          </a:p>
          <a:p>
            <a:pPr lvl="1" eaLnBrk="1" hangingPunct="1">
              <a:defRPr/>
            </a:pPr>
            <a:r>
              <a:rPr lang="en-US" sz="3000" dirty="0">
                <a:effectLst/>
              </a:rPr>
              <a:t>Easy to complete</a:t>
            </a:r>
          </a:p>
          <a:p>
            <a:pPr lvl="1" eaLnBrk="1" hangingPunct="1">
              <a:defRPr/>
            </a:pPr>
            <a:r>
              <a:rPr lang="en-US" sz="3000" dirty="0">
                <a:effectLst/>
              </a:rPr>
              <a:t>Easy for data entry personnel</a:t>
            </a:r>
          </a:p>
          <a:p>
            <a:pPr lvl="1" eaLnBrk="1" hangingPunct="1">
              <a:defRPr/>
            </a:pPr>
            <a:r>
              <a:rPr lang="en-US" sz="3000" dirty="0">
                <a:effectLst/>
              </a:rPr>
              <a:t>Single answer choice on each line</a:t>
            </a:r>
          </a:p>
          <a:p>
            <a:pPr lvl="1" eaLnBrk="1" hangingPunct="1">
              <a:defRPr/>
            </a:pPr>
            <a:r>
              <a:rPr lang="en-US" sz="3000" dirty="0">
                <a:effectLst/>
              </a:rPr>
              <a:t>Right edge for answer space</a:t>
            </a:r>
          </a:p>
          <a:p>
            <a:pPr lvl="1" eaLnBrk="1" hangingPunct="1">
              <a:defRPr/>
            </a:pPr>
            <a:r>
              <a:rPr lang="en-US" sz="3000" dirty="0">
                <a:effectLst/>
              </a:rPr>
              <a:t>Leave sufficient space for text answers</a:t>
            </a:r>
          </a:p>
          <a:p>
            <a:pPr eaLnBrk="1" hangingPunct="1">
              <a:lnSpc>
                <a:spcPct val="120000"/>
              </a:lnSpc>
              <a:defRPr/>
            </a:pPr>
            <a:endParaRPr lang="en-US" b="0" dirty="0">
              <a:effectLst/>
            </a:endParaRPr>
          </a:p>
          <a:p>
            <a:pPr eaLnBrk="1" hangingPunct="1">
              <a:buFontTx/>
              <a:buNone/>
              <a:defRPr/>
            </a:pPr>
            <a:endParaRPr lang="en-US" u="sng" dirty="0"/>
          </a:p>
        </p:txBody>
      </p:sp>
    </p:spTree>
    <p:extLst>
      <p:ext uri="{BB962C8B-B14F-4D97-AF65-F5344CB8AC3E}">
        <p14:creationId xmlns:p14="http://schemas.microsoft.com/office/powerpoint/2010/main" val="16070317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body" idx="1"/>
          </p:nvPr>
        </p:nvSpPr>
        <p:spPr>
          <a:xfrm>
            <a:off x="457200" y="1600200"/>
            <a:ext cx="8229600" cy="5166360"/>
          </a:xfrm>
          <a:solidFill>
            <a:srgbClr val="F1CD29">
              <a:alpha val="47000"/>
            </a:srgbClr>
          </a:solidFill>
        </p:spPr>
        <p:txBody>
          <a:bodyPr/>
          <a:lstStyle/>
          <a:p>
            <a:pPr>
              <a:defRPr/>
            </a:pPr>
            <a:r>
              <a:rPr lang="en-US" b="0" dirty="0"/>
              <a:t>Literacy level, language, and culture</a:t>
            </a:r>
            <a:endParaRPr lang="en-US" sz="1500" b="0" dirty="0"/>
          </a:p>
          <a:p>
            <a:pPr lvl="1">
              <a:defRPr/>
            </a:pPr>
            <a:r>
              <a:rPr lang="en-US" dirty="0"/>
              <a:t>L</a:t>
            </a:r>
            <a:r>
              <a:rPr lang="en-US" dirty="0">
                <a:effectLst/>
              </a:rPr>
              <a:t>evel needs to be appropriate to target audience</a:t>
            </a:r>
          </a:p>
          <a:p>
            <a:pPr lvl="1">
              <a:defRPr/>
            </a:pPr>
            <a:r>
              <a:rPr lang="en-US" dirty="0">
                <a:effectLst/>
              </a:rPr>
              <a:t>Several tools are available to assess literacy level of data collection instruments</a:t>
            </a:r>
          </a:p>
          <a:p>
            <a:pPr lvl="1">
              <a:defRPr/>
            </a:pPr>
            <a:r>
              <a:rPr lang="en-US" dirty="0"/>
              <a:t>Translation of questionnaires can be very tricky. Translation to the participants’ language and back translation to the original language (generally the language of the investigator) are essential to avoid errors.</a:t>
            </a:r>
          </a:p>
          <a:p>
            <a:pPr lvl="1">
              <a:defRPr/>
            </a:pPr>
            <a:r>
              <a:rPr lang="en-US" dirty="0"/>
              <a:t>Cultural adaptations are often necessary to avoid offending participants </a:t>
            </a:r>
            <a:endParaRPr lang="en-US" dirty="0">
              <a:effectLst/>
            </a:endParaRPr>
          </a:p>
        </p:txBody>
      </p:sp>
      <p:sp>
        <p:nvSpPr>
          <p:cNvPr id="5" name="Rectangle 2"/>
          <p:cNvSpPr txBox="1">
            <a:spLocks noChangeArrowheads="1"/>
          </p:cNvSpPr>
          <p:nvPr/>
        </p:nvSpPr>
        <p:spPr bwMode="auto">
          <a:xfrm>
            <a:off x="457200" y="182880"/>
            <a:ext cx="85090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altLang="en-US" sz="4300" dirty="0">
                <a:latin typeface="Calibri" panose="020F0502020204030204" pitchFamily="34" charset="0"/>
              </a:rPr>
              <a:t>Essentials of a good questionnaire </a:t>
            </a:r>
            <a:r>
              <a:rPr lang="en-US" altLang="en-US" sz="3000" dirty="0">
                <a:latin typeface="Calibri" panose="020F0502020204030204" pitchFamily="34" charset="0"/>
              </a:rPr>
              <a:t>(3)</a:t>
            </a:r>
            <a:r>
              <a:rPr lang="en-US" altLang="en-US" sz="3600" dirty="0">
                <a:latin typeface="Calibri" panose="020F0502020204030204" pitchFamily="34" charset="0"/>
              </a:rPr>
              <a:t> </a:t>
            </a:r>
            <a:endParaRPr lang="en-US" altLang="en-US" sz="3500" dirty="0"/>
          </a:p>
        </p:txBody>
      </p:sp>
    </p:spTree>
    <p:extLst>
      <p:ext uri="{BB962C8B-B14F-4D97-AF65-F5344CB8AC3E}">
        <p14:creationId xmlns:p14="http://schemas.microsoft.com/office/powerpoint/2010/main" val="54986629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5486400" y="1143000"/>
            <a:ext cx="2997200" cy="3022600"/>
          </a:xfrm>
          <a:prstGeom prst="ellipse">
            <a:avLst/>
          </a:prstGeom>
          <a:solidFill>
            <a:srgbClr val="F1CD29"/>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3794" name="Title 1"/>
          <p:cNvSpPr>
            <a:spLocks noGrp="1"/>
          </p:cNvSpPr>
          <p:nvPr>
            <p:ph type="title"/>
          </p:nvPr>
        </p:nvSpPr>
        <p:spPr>
          <a:xfrm>
            <a:off x="457200" y="2133600"/>
            <a:ext cx="8229600" cy="1143000"/>
          </a:xfrm>
          <a:solidFill>
            <a:srgbClr val="CDB515">
              <a:alpha val="41000"/>
            </a:srgbClr>
          </a:solidFill>
        </p:spPr>
        <p:txBody>
          <a:bodyPr anchor="ctr"/>
          <a:lstStyle/>
          <a:p>
            <a:r>
              <a:rPr lang="en-US" altLang="en-US" dirty="0"/>
              <a:t>Using primary data</a:t>
            </a:r>
          </a:p>
        </p:txBody>
      </p:sp>
    </p:spTree>
    <p:extLst>
      <p:ext uri="{BB962C8B-B14F-4D97-AF65-F5344CB8AC3E}">
        <p14:creationId xmlns:p14="http://schemas.microsoft.com/office/powerpoint/2010/main" val="362868942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Content Placeholder 2"/>
          <p:cNvSpPr>
            <a:spLocks noGrp="1"/>
          </p:cNvSpPr>
          <p:nvPr>
            <p:ph idx="1"/>
          </p:nvPr>
        </p:nvSpPr>
        <p:spPr>
          <a:xfrm>
            <a:off x="457200" y="1600200"/>
            <a:ext cx="8229600" cy="4749800"/>
          </a:xfrm>
          <a:solidFill>
            <a:srgbClr val="F1CD29">
              <a:alpha val="48000"/>
            </a:srgbClr>
          </a:solidFill>
        </p:spPr>
        <p:txBody>
          <a:bodyPr/>
          <a:lstStyle/>
          <a:p>
            <a:pPr eaLnBrk="1" hangingPunct="1">
              <a:lnSpc>
                <a:spcPct val="150000"/>
              </a:lnSpc>
              <a:defRPr/>
            </a:pPr>
            <a:r>
              <a:rPr lang="en-US" b="0" dirty="0"/>
              <a:t>Instructions</a:t>
            </a:r>
          </a:p>
          <a:p>
            <a:pPr lvl="1">
              <a:defRPr/>
            </a:pPr>
            <a:r>
              <a:rPr lang="en-US" dirty="0"/>
              <a:t>Detailed instructions as to how questions are to be asked (if the questionnaire in in interview format) must be specified (often in an MOP in  the form of a script)</a:t>
            </a:r>
            <a:endParaRPr lang="en-US" b="0" dirty="0"/>
          </a:p>
          <a:p>
            <a:pPr lvl="1" eaLnBrk="1" hangingPunct="1">
              <a:defRPr/>
            </a:pPr>
            <a:r>
              <a:rPr lang="en-US" dirty="0">
                <a:effectLst/>
              </a:rPr>
              <a:t>The  questionnaire should include instructions for participants on how to answer the question</a:t>
            </a:r>
          </a:p>
          <a:p>
            <a:pPr lvl="1" eaLnBrk="1" hangingPunct="1">
              <a:defRPr/>
            </a:pPr>
            <a:r>
              <a:rPr lang="en-US" dirty="0">
                <a:effectLst/>
              </a:rPr>
              <a:t>Transition between questions or sections should be clear to avoid confusion</a:t>
            </a:r>
          </a:p>
          <a:p>
            <a:pPr marL="457200" lvl="1" indent="0" eaLnBrk="1" hangingPunct="1">
              <a:lnSpc>
                <a:spcPct val="150000"/>
              </a:lnSpc>
              <a:buNone/>
              <a:defRPr/>
            </a:pPr>
            <a:endParaRPr lang="en-US" sz="2400" dirty="0">
              <a:effectLst/>
            </a:endParaRPr>
          </a:p>
        </p:txBody>
      </p:sp>
      <p:sp>
        <p:nvSpPr>
          <p:cNvPr id="5" name="Rectangle 2"/>
          <p:cNvSpPr txBox="1">
            <a:spLocks noChangeArrowheads="1"/>
          </p:cNvSpPr>
          <p:nvPr/>
        </p:nvSpPr>
        <p:spPr bwMode="auto">
          <a:xfrm>
            <a:off x="457200" y="356319"/>
            <a:ext cx="84074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r>
              <a:rPr lang="en-US" altLang="en-US" sz="4300" dirty="0">
                <a:latin typeface="Calibri" panose="020F0502020204030204" pitchFamily="34" charset="0"/>
              </a:rPr>
              <a:t>Essentials of a good questionnaire </a:t>
            </a:r>
            <a:r>
              <a:rPr lang="en-US" altLang="en-US" sz="3000" dirty="0">
                <a:latin typeface="Calibri" panose="020F0502020204030204" pitchFamily="34" charset="0"/>
              </a:rPr>
              <a:t>(4) </a:t>
            </a:r>
            <a:endParaRPr lang="en-US" altLang="en-US" sz="3200" dirty="0"/>
          </a:p>
        </p:txBody>
      </p:sp>
    </p:spTree>
    <p:extLst>
      <p:ext uri="{BB962C8B-B14F-4D97-AF65-F5344CB8AC3E}">
        <p14:creationId xmlns:p14="http://schemas.microsoft.com/office/powerpoint/2010/main" val="24973378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365760"/>
            <a:ext cx="8229600" cy="1139825"/>
          </a:xfrm>
        </p:spPr>
        <p:txBody>
          <a:bodyPr/>
          <a:lstStyle/>
          <a:p>
            <a:pPr eaLnBrk="1" hangingPunct="1">
              <a:lnSpc>
                <a:spcPct val="90000"/>
              </a:lnSpc>
            </a:pPr>
            <a:r>
              <a:rPr lang="en-US" altLang="en-US" dirty="0">
                <a:latin typeface="Calibri" panose="020F0502020204030204" pitchFamily="34" charset="0"/>
              </a:rPr>
              <a:t>Initial steps in using a questionnaire for research</a:t>
            </a:r>
          </a:p>
        </p:txBody>
      </p:sp>
      <p:sp>
        <p:nvSpPr>
          <p:cNvPr id="192515" name="Rectangle 3"/>
          <p:cNvSpPr>
            <a:spLocks noGrp="1" noChangeArrowheads="1"/>
          </p:cNvSpPr>
          <p:nvPr>
            <p:ph type="body" idx="1"/>
          </p:nvPr>
        </p:nvSpPr>
        <p:spPr>
          <a:xfrm>
            <a:off x="457200" y="1431717"/>
            <a:ext cx="8229600" cy="5070683"/>
          </a:xfrm>
          <a:solidFill>
            <a:srgbClr val="F1CD29">
              <a:alpha val="49000"/>
            </a:srgbClr>
          </a:solidFill>
        </p:spPr>
        <p:txBody>
          <a:bodyPr/>
          <a:lstStyle/>
          <a:p>
            <a:pPr eaLnBrk="1" hangingPunct="1">
              <a:defRPr/>
            </a:pPr>
            <a:r>
              <a:rPr lang="en-US" b="0" dirty="0"/>
              <a:t>IRB approval of protocol and questionnaire</a:t>
            </a:r>
          </a:p>
          <a:p>
            <a:pPr eaLnBrk="1" hangingPunct="1">
              <a:defRPr/>
            </a:pPr>
            <a:r>
              <a:rPr lang="en-US" dirty="0"/>
              <a:t>Obtain informed consent</a:t>
            </a:r>
            <a:endParaRPr lang="en-US" b="0" dirty="0"/>
          </a:p>
          <a:p>
            <a:pPr eaLnBrk="1" hangingPunct="1">
              <a:defRPr/>
            </a:pPr>
            <a:r>
              <a:rPr lang="en-US" b="0" dirty="0"/>
              <a:t>Opening - personalized cover letter of introduction</a:t>
            </a:r>
          </a:p>
          <a:p>
            <a:pPr lvl="1" eaLnBrk="1" hangingPunct="1">
              <a:defRPr/>
            </a:pPr>
            <a:r>
              <a:rPr lang="en-US" dirty="0"/>
              <a:t>Purpose of survey</a:t>
            </a:r>
          </a:p>
          <a:p>
            <a:pPr lvl="1" eaLnBrk="1" hangingPunct="1">
              <a:defRPr/>
            </a:pPr>
            <a:r>
              <a:rPr lang="en-US" dirty="0"/>
              <a:t>Importance of participation</a:t>
            </a:r>
          </a:p>
          <a:p>
            <a:pPr lvl="1" eaLnBrk="1" hangingPunct="1">
              <a:defRPr/>
            </a:pPr>
            <a:r>
              <a:rPr lang="en-US" dirty="0"/>
              <a:t>Who is responsible for survey</a:t>
            </a:r>
          </a:p>
          <a:p>
            <a:pPr lvl="1" eaLnBrk="1" hangingPunct="1">
              <a:defRPr/>
            </a:pPr>
            <a:r>
              <a:rPr lang="en-US" dirty="0"/>
              <a:t>Statement on confidentiality</a:t>
            </a:r>
            <a:endParaRPr lang="en-US" sz="2800" dirty="0"/>
          </a:p>
          <a:p>
            <a:pPr>
              <a:defRPr/>
            </a:pPr>
            <a:r>
              <a:rPr lang="en-US" dirty="0"/>
              <a:t>Thank subject in advance and at completion</a:t>
            </a:r>
          </a:p>
        </p:txBody>
      </p:sp>
    </p:spTree>
    <p:extLst>
      <p:ext uri="{BB962C8B-B14F-4D97-AF65-F5344CB8AC3E}">
        <p14:creationId xmlns:p14="http://schemas.microsoft.com/office/powerpoint/2010/main" val="77478790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bwMode="auto">
          <a:xfrm>
            <a:off x="5486400" y="1143000"/>
            <a:ext cx="2997200" cy="3022600"/>
          </a:xfrm>
          <a:prstGeom prst="ellipse">
            <a:avLst/>
          </a:prstGeom>
          <a:solidFill>
            <a:schemeClr val="accent6">
              <a:lumMod val="60000"/>
              <a:lumOff val="40000"/>
              <a:alpha val="83000"/>
            </a:schemeClr>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33794" name="Title 1"/>
          <p:cNvSpPr>
            <a:spLocks noGrp="1"/>
          </p:cNvSpPr>
          <p:nvPr>
            <p:ph type="title"/>
          </p:nvPr>
        </p:nvSpPr>
        <p:spPr>
          <a:xfrm>
            <a:off x="457200" y="2133600"/>
            <a:ext cx="8229600" cy="1143000"/>
          </a:xfrm>
          <a:solidFill>
            <a:srgbClr val="F1CD29">
              <a:alpha val="89000"/>
            </a:srgbClr>
          </a:solidFill>
        </p:spPr>
        <p:txBody>
          <a:bodyPr anchor="ctr"/>
          <a:lstStyle/>
          <a:p>
            <a:r>
              <a:rPr lang="en-US" altLang="en-US" dirty="0"/>
              <a:t>Using secondary data</a:t>
            </a:r>
          </a:p>
        </p:txBody>
      </p:sp>
    </p:spTree>
    <p:extLst>
      <p:ext uri="{BB962C8B-B14F-4D97-AF65-F5344CB8AC3E}">
        <p14:creationId xmlns:p14="http://schemas.microsoft.com/office/powerpoint/2010/main" val="89895830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n-US" altLang="en-US" dirty="0"/>
              <a:t>Secondary data sources</a:t>
            </a:r>
          </a:p>
        </p:txBody>
      </p:sp>
      <p:sp>
        <p:nvSpPr>
          <p:cNvPr id="34819" name="Rectangle 3"/>
          <p:cNvSpPr>
            <a:spLocks noGrp="1" noChangeArrowheads="1"/>
          </p:cNvSpPr>
          <p:nvPr>
            <p:ph type="body" idx="1"/>
          </p:nvPr>
        </p:nvSpPr>
        <p:spPr>
          <a:xfrm>
            <a:off x="548640" y="1600200"/>
            <a:ext cx="8001000" cy="4683125"/>
          </a:xfrm>
        </p:spPr>
        <p:txBody>
          <a:bodyPr/>
          <a:lstStyle/>
          <a:p>
            <a:pPr eaLnBrk="1" hangingPunct="1"/>
            <a:r>
              <a:rPr lang="en-US" altLang="en-US" b="0" dirty="0">
                <a:effectLst/>
              </a:rPr>
              <a:t>Medical records; e.g., </a:t>
            </a:r>
            <a:r>
              <a:rPr lang="en-US" altLang="en-US" dirty="0"/>
              <a:t>p</a:t>
            </a:r>
            <a:r>
              <a:rPr lang="en-US" altLang="en-US" b="0" dirty="0">
                <a:effectLst/>
              </a:rPr>
              <a:t>atient TB and HIV cards</a:t>
            </a:r>
          </a:p>
          <a:p>
            <a:pPr eaLnBrk="1" hangingPunct="1"/>
            <a:r>
              <a:rPr lang="en-US" altLang="en-US" b="0" dirty="0">
                <a:effectLst/>
              </a:rPr>
              <a:t>Patient registers; e.g., persons with presumptive TB, lab, unit or district; pre-ART or ART register</a:t>
            </a:r>
          </a:p>
          <a:p>
            <a:pPr eaLnBrk="1" hangingPunct="1"/>
            <a:r>
              <a:rPr lang="en-US" altLang="en-US" b="0" dirty="0">
                <a:effectLst/>
              </a:rPr>
              <a:t>Health system </a:t>
            </a:r>
            <a:r>
              <a:rPr lang="en-US" altLang="en-US" dirty="0"/>
              <a:t>r</a:t>
            </a:r>
            <a:r>
              <a:rPr lang="en-US" altLang="en-US" b="0" dirty="0">
                <a:effectLst/>
              </a:rPr>
              <a:t>eports; e.g., quarterly TB CN &amp; TO reports; HMIS monthly &amp; annual reports, </a:t>
            </a:r>
          </a:p>
          <a:p>
            <a:pPr eaLnBrk="1" hangingPunct="1"/>
            <a:r>
              <a:rPr lang="en-US" altLang="en-US" b="0" dirty="0">
                <a:effectLst/>
              </a:rPr>
              <a:t>Electronic databases</a:t>
            </a:r>
          </a:p>
        </p:txBody>
      </p:sp>
    </p:spTree>
    <p:extLst>
      <p:ext uri="{BB962C8B-B14F-4D97-AF65-F5344CB8AC3E}">
        <p14:creationId xmlns:p14="http://schemas.microsoft.com/office/powerpoint/2010/main" val="29906014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altLang="en-US" dirty="0"/>
              <a:t>Data abstraction forms</a:t>
            </a:r>
          </a:p>
        </p:txBody>
      </p:sp>
      <p:pic>
        <p:nvPicPr>
          <p:cNvPr id="3789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hidden">
          <a:xfrm>
            <a:off x="781050" y="2362200"/>
            <a:ext cx="7296150" cy="1724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287545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p:cNvSpPr>
            <a:spLocks noGrp="1"/>
          </p:cNvSpPr>
          <p:nvPr>
            <p:ph type="title"/>
          </p:nvPr>
        </p:nvSpPr>
        <p:spPr/>
        <p:txBody>
          <a:bodyPr/>
          <a:lstStyle/>
          <a:p>
            <a:r>
              <a:rPr lang="en-US" altLang="en-US" dirty="0"/>
              <a:t>Organization of the form</a:t>
            </a:r>
          </a:p>
        </p:txBody>
      </p:sp>
      <p:sp>
        <p:nvSpPr>
          <p:cNvPr id="3" name="Content Placeholder 2"/>
          <p:cNvSpPr>
            <a:spLocks noGrp="1"/>
          </p:cNvSpPr>
          <p:nvPr>
            <p:ph idx="1"/>
          </p:nvPr>
        </p:nvSpPr>
        <p:spPr/>
        <p:txBody>
          <a:bodyPr/>
          <a:lstStyle/>
          <a:p>
            <a:pPr>
              <a:defRPr/>
            </a:pPr>
            <a:r>
              <a:rPr lang="en-US" b="0" dirty="0"/>
              <a:t>Questions on an abstraction form should follow the order in which the information appears in the patient record or other source of data</a:t>
            </a:r>
          </a:p>
          <a:p>
            <a:pPr>
              <a:defRPr/>
            </a:pPr>
            <a:r>
              <a:rPr lang="en-US" b="0" dirty="0"/>
              <a:t>Promote accuracy of data transcription</a:t>
            </a:r>
          </a:p>
          <a:p>
            <a:pPr>
              <a:defRPr/>
            </a:pPr>
            <a:r>
              <a:rPr lang="en-US" b="0" dirty="0"/>
              <a:t>Limit likelihood the abstractor will miss data items</a:t>
            </a:r>
          </a:p>
          <a:p>
            <a:pPr>
              <a:defRPr/>
            </a:pPr>
            <a:r>
              <a:rPr lang="en-US" b="0" dirty="0"/>
              <a:t>Promote efficient and accurate data entry</a:t>
            </a:r>
          </a:p>
          <a:p>
            <a:pPr>
              <a:defRPr/>
            </a:pPr>
            <a:endParaRPr lang="en-US" dirty="0"/>
          </a:p>
        </p:txBody>
      </p:sp>
    </p:spTree>
    <p:extLst>
      <p:ext uri="{BB962C8B-B14F-4D97-AF65-F5344CB8AC3E}">
        <p14:creationId xmlns:p14="http://schemas.microsoft.com/office/powerpoint/2010/main" val="414349230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p:cNvSpPr>
            <a:spLocks noGrp="1"/>
          </p:cNvSpPr>
          <p:nvPr>
            <p:ph type="title"/>
          </p:nvPr>
        </p:nvSpPr>
        <p:spPr>
          <a:xfrm>
            <a:off x="457200" y="274320"/>
            <a:ext cx="8229600" cy="1143000"/>
          </a:xfrm>
        </p:spPr>
        <p:txBody>
          <a:bodyPr/>
          <a:lstStyle/>
          <a:p>
            <a:r>
              <a:rPr lang="en-US" altLang="en-US" dirty="0"/>
              <a:t>Data format and codes</a:t>
            </a:r>
          </a:p>
        </p:txBody>
      </p:sp>
      <p:sp>
        <p:nvSpPr>
          <p:cNvPr id="39939" name="Content Placeholder 2"/>
          <p:cNvSpPr>
            <a:spLocks noGrp="1"/>
          </p:cNvSpPr>
          <p:nvPr>
            <p:ph idx="1"/>
          </p:nvPr>
        </p:nvSpPr>
        <p:spPr>
          <a:xfrm>
            <a:off x="457200" y="1463040"/>
            <a:ext cx="8229600" cy="5181600"/>
          </a:xfrm>
        </p:spPr>
        <p:txBody>
          <a:bodyPr/>
          <a:lstStyle/>
          <a:p>
            <a:r>
              <a:rPr lang="en-US" altLang="en-US" b="0" dirty="0">
                <a:effectLst/>
              </a:rPr>
              <a:t>Response fields (i.e., the spaces for entering data on the form) should be visually aligned and right-justified</a:t>
            </a:r>
          </a:p>
          <a:p>
            <a:r>
              <a:rPr lang="en-US" altLang="en-US" b="0" dirty="0">
                <a:effectLst/>
              </a:rPr>
              <a:t>No blank spaces (i.e., empty data fields) </a:t>
            </a:r>
          </a:p>
          <a:p>
            <a:r>
              <a:rPr lang="en-US" altLang="en-US" b="0" dirty="0">
                <a:effectLst/>
              </a:rPr>
              <a:t>Use a leading zero when a single-digit number is abstracted into a two-character field</a:t>
            </a:r>
          </a:p>
          <a:p>
            <a:r>
              <a:rPr lang="en-US" altLang="en-US" b="0" dirty="0">
                <a:effectLst/>
              </a:rPr>
              <a:t>Use number codes instead of letter codes because they permit more rapid data entry</a:t>
            </a:r>
          </a:p>
          <a:p>
            <a:pPr lvl="1"/>
            <a:r>
              <a:rPr lang="en-US" altLang="en-US" sz="2200" dirty="0">
                <a:effectLst/>
              </a:rPr>
              <a:t>Use a code (e.g., ‘999’) for missing data</a:t>
            </a:r>
          </a:p>
          <a:p>
            <a:pPr lvl="1"/>
            <a:r>
              <a:rPr lang="en-US" altLang="en-US" sz="2200" dirty="0">
                <a:effectLst/>
              </a:rPr>
              <a:t>A code should be provided for “other</a:t>
            </a:r>
            <a:r>
              <a:rPr lang="en-US" altLang="en-US" sz="2200" dirty="0"/>
              <a:t>”</a:t>
            </a:r>
            <a:endParaRPr lang="en-US" altLang="en-US" sz="2200" dirty="0">
              <a:effectLst/>
            </a:endParaRPr>
          </a:p>
        </p:txBody>
      </p:sp>
    </p:spTree>
    <p:extLst>
      <p:ext uri="{BB962C8B-B14F-4D97-AF65-F5344CB8AC3E}">
        <p14:creationId xmlns:p14="http://schemas.microsoft.com/office/powerpoint/2010/main" val="347491278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r>
              <a:rPr lang="en-US" altLang="en-US" dirty="0"/>
              <a:t>Form format and review design</a:t>
            </a:r>
          </a:p>
        </p:txBody>
      </p:sp>
      <p:sp>
        <p:nvSpPr>
          <p:cNvPr id="3" name="Content Placeholder 2"/>
          <p:cNvSpPr>
            <a:spLocks noGrp="1"/>
          </p:cNvSpPr>
          <p:nvPr>
            <p:ph idx="1"/>
          </p:nvPr>
        </p:nvSpPr>
        <p:spPr/>
        <p:txBody>
          <a:bodyPr/>
          <a:lstStyle/>
          <a:p>
            <a:pPr>
              <a:defRPr/>
            </a:pPr>
            <a:r>
              <a:rPr lang="en-US" b="0" dirty="0"/>
              <a:t>Option 1: Data are recorded on form exactly as found in the medical record</a:t>
            </a:r>
          </a:p>
          <a:p>
            <a:pPr>
              <a:defRPr/>
            </a:pPr>
            <a:r>
              <a:rPr lang="en-US" b="0" dirty="0"/>
              <a:t>Option 2: Data must be interpreted by the abstractor. </a:t>
            </a:r>
          </a:p>
          <a:p>
            <a:pPr lvl="1">
              <a:defRPr/>
            </a:pPr>
            <a:r>
              <a:rPr lang="en-US" dirty="0"/>
              <a:t>Criterion logic must be applied by a highly trained reviewer who knows how to interpret information in chart</a:t>
            </a:r>
          </a:p>
        </p:txBody>
      </p:sp>
    </p:spTree>
    <p:extLst>
      <p:ext uri="{BB962C8B-B14F-4D97-AF65-F5344CB8AC3E}">
        <p14:creationId xmlns:p14="http://schemas.microsoft.com/office/powerpoint/2010/main" val="34724578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182880"/>
            <a:ext cx="8229600" cy="1371600"/>
          </a:xfrm>
        </p:spPr>
        <p:txBody>
          <a:bodyPr/>
          <a:lstStyle/>
          <a:p>
            <a:pPr>
              <a:lnSpc>
                <a:spcPct val="90000"/>
              </a:lnSpc>
            </a:pPr>
            <a:r>
              <a:rPr lang="en-US" altLang="en-US" dirty="0"/>
              <a:t>Example of data abstraction form </a:t>
            </a:r>
            <a:r>
              <a:rPr lang="en-US" altLang="en-US" b="0" i="1" dirty="0"/>
              <a:t>Data Dictionary</a:t>
            </a:r>
          </a:p>
        </p:txBody>
      </p:sp>
      <p:sp>
        <p:nvSpPr>
          <p:cNvPr id="3" name="Content Placeholder 2"/>
          <p:cNvSpPr>
            <a:spLocks noGrp="1"/>
          </p:cNvSpPr>
          <p:nvPr>
            <p:ph idx="1"/>
          </p:nvPr>
        </p:nvSpPr>
        <p:spPr>
          <a:xfrm>
            <a:off x="213983" y="1752600"/>
            <a:ext cx="3451465" cy="4953000"/>
          </a:xfrm>
        </p:spPr>
        <p:txBody>
          <a:bodyPr/>
          <a:lstStyle/>
          <a:p>
            <a:pPr>
              <a:defRPr/>
            </a:pPr>
            <a:r>
              <a:rPr lang="en-US" sz="1800" b="0" dirty="0"/>
              <a:t>Column 1: </a:t>
            </a:r>
            <a:r>
              <a:rPr lang="en-US" sz="1800" dirty="0"/>
              <a:t>Sections</a:t>
            </a:r>
            <a:r>
              <a:rPr lang="en-US" sz="1800" b="0" dirty="0"/>
              <a:t> and questions are numbered.</a:t>
            </a:r>
          </a:p>
          <a:p>
            <a:pPr>
              <a:defRPr/>
            </a:pPr>
            <a:endParaRPr lang="en-US" sz="1000" b="0" dirty="0"/>
          </a:p>
          <a:p>
            <a:pPr>
              <a:defRPr/>
            </a:pPr>
            <a:r>
              <a:rPr lang="en-US" sz="1800" b="0" dirty="0"/>
              <a:t>Column 2: </a:t>
            </a:r>
            <a:r>
              <a:rPr lang="en-US" sz="1800" dirty="0"/>
              <a:t>All</a:t>
            </a:r>
            <a:r>
              <a:rPr lang="en-US" sz="1800" b="0" dirty="0"/>
              <a:t> permitted responses and their codes are listed; instructions for interpreting data are included; skip patterns are specified to permit abstractors to jump over questions that are not applicable.</a:t>
            </a:r>
          </a:p>
          <a:p>
            <a:pPr>
              <a:defRPr/>
            </a:pPr>
            <a:endParaRPr lang="en-US" sz="1000" b="0" dirty="0"/>
          </a:p>
          <a:p>
            <a:pPr>
              <a:defRPr/>
            </a:pPr>
            <a:r>
              <a:rPr lang="en-US" sz="1800" b="0" dirty="0"/>
              <a:t>Column 3: </a:t>
            </a:r>
            <a:r>
              <a:rPr lang="en-US" sz="1800" dirty="0"/>
              <a:t>Variable</a:t>
            </a:r>
            <a:r>
              <a:rPr lang="en-US" sz="1800" b="0" dirty="0"/>
              <a:t> names or codes are assigned to each data-entry field to help identify the data during analysis.</a:t>
            </a:r>
            <a:endParaRPr lang="en-US" sz="1800" dirty="0"/>
          </a:p>
        </p:txBody>
      </p:sp>
      <p:pic>
        <p:nvPicPr>
          <p:cNvPr id="41988"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hidden">
          <a:xfrm>
            <a:off x="3667125" y="1981200"/>
            <a:ext cx="5438775" cy="39624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17133477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365760"/>
            <a:ext cx="8178800" cy="1143000"/>
          </a:xfrm>
        </p:spPr>
        <p:txBody>
          <a:bodyPr/>
          <a:lstStyle/>
          <a:p>
            <a:pPr>
              <a:lnSpc>
                <a:spcPct val="90000"/>
              </a:lnSpc>
            </a:pPr>
            <a:r>
              <a:rPr lang="en-US" altLang="en-US" dirty="0"/>
              <a:t>Manual for data abstraction procedures </a:t>
            </a:r>
          </a:p>
        </p:txBody>
      </p:sp>
      <p:sp>
        <p:nvSpPr>
          <p:cNvPr id="3" name="Content Placeholder 2"/>
          <p:cNvSpPr>
            <a:spLocks noGrp="1"/>
          </p:cNvSpPr>
          <p:nvPr>
            <p:ph idx="1"/>
          </p:nvPr>
        </p:nvSpPr>
        <p:spPr>
          <a:xfrm>
            <a:off x="228600" y="1524000"/>
            <a:ext cx="8743950" cy="4530725"/>
          </a:xfrm>
        </p:spPr>
        <p:txBody>
          <a:bodyPr/>
          <a:lstStyle/>
          <a:p>
            <a:pPr>
              <a:lnSpc>
                <a:spcPct val="90000"/>
              </a:lnSpc>
              <a:defRPr/>
            </a:pPr>
            <a:r>
              <a:rPr lang="en-US" sz="2800" b="0" dirty="0"/>
              <a:t>Clearly written rules (manual) of procedures should be written for the data abstractors' training </a:t>
            </a:r>
            <a:r>
              <a:rPr lang="en-US" sz="2800" dirty="0"/>
              <a:t>&amp;</a:t>
            </a:r>
            <a:r>
              <a:rPr lang="en-US" sz="2800" b="0" dirty="0"/>
              <a:t> reference</a:t>
            </a:r>
          </a:p>
          <a:p>
            <a:pPr lvl="1">
              <a:lnSpc>
                <a:spcPct val="90000"/>
              </a:lnSpc>
              <a:spcBef>
                <a:spcPts val="500"/>
              </a:spcBef>
              <a:defRPr/>
            </a:pPr>
            <a:r>
              <a:rPr lang="en-US" dirty="0"/>
              <a:t>Data elements and location in the medical record</a:t>
            </a:r>
          </a:p>
          <a:p>
            <a:pPr lvl="1">
              <a:lnSpc>
                <a:spcPct val="90000"/>
              </a:lnSpc>
              <a:spcBef>
                <a:spcPts val="500"/>
              </a:spcBef>
              <a:defRPr/>
            </a:pPr>
            <a:r>
              <a:rPr lang="en-US" dirty="0"/>
              <a:t>Various synonyms, abbreviations, &amp; interpretations</a:t>
            </a:r>
          </a:p>
          <a:p>
            <a:pPr lvl="1">
              <a:lnSpc>
                <a:spcPct val="90000"/>
              </a:lnSpc>
              <a:spcBef>
                <a:spcPts val="500"/>
              </a:spcBef>
              <a:defRPr/>
            </a:pPr>
            <a:r>
              <a:rPr lang="en-US" dirty="0"/>
              <a:t>Branching questions with skip patterns </a:t>
            </a:r>
          </a:p>
          <a:p>
            <a:pPr lvl="1">
              <a:lnSpc>
                <a:spcPct val="90000"/>
              </a:lnSpc>
              <a:spcBef>
                <a:spcPts val="500"/>
              </a:spcBef>
              <a:defRPr/>
            </a:pPr>
            <a:r>
              <a:rPr lang="en-US" dirty="0"/>
              <a:t>Explanation about what to do if there are:</a:t>
            </a:r>
          </a:p>
          <a:p>
            <a:pPr lvl="2">
              <a:lnSpc>
                <a:spcPct val="90000"/>
              </a:lnSpc>
              <a:spcBef>
                <a:spcPts val="500"/>
              </a:spcBef>
              <a:defRPr/>
            </a:pPr>
            <a:r>
              <a:rPr lang="en-US" dirty="0"/>
              <a:t>Missing data </a:t>
            </a:r>
          </a:p>
          <a:p>
            <a:pPr lvl="2">
              <a:lnSpc>
                <a:spcPct val="90000"/>
              </a:lnSpc>
              <a:spcBef>
                <a:spcPts val="500"/>
              </a:spcBef>
              <a:defRPr/>
            </a:pPr>
            <a:r>
              <a:rPr lang="en-US" dirty="0"/>
              <a:t>Apparently conflicting data</a:t>
            </a:r>
          </a:p>
          <a:p>
            <a:pPr lvl="1">
              <a:lnSpc>
                <a:spcPct val="90000"/>
              </a:lnSpc>
              <a:spcBef>
                <a:spcPts val="500"/>
              </a:spcBef>
              <a:defRPr/>
            </a:pPr>
            <a:r>
              <a:rPr lang="en-US" dirty="0"/>
              <a:t>Examples of the appearance of the data sources the abstractor will use &amp; examples of properly completed abstraction forms</a:t>
            </a:r>
          </a:p>
          <a:p>
            <a:pPr>
              <a:lnSpc>
                <a:spcPct val="90000"/>
              </a:lnSpc>
              <a:spcBef>
                <a:spcPts val="500"/>
              </a:spcBef>
              <a:defRPr/>
            </a:pPr>
            <a:r>
              <a:rPr lang="en-US" sz="2800" dirty="0"/>
              <a:t>Standardized training in the use of the form is essential</a:t>
            </a:r>
          </a:p>
        </p:txBody>
      </p:sp>
    </p:spTree>
    <p:extLst>
      <p:ext uri="{BB962C8B-B14F-4D97-AF65-F5344CB8AC3E}">
        <p14:creationId xmlns:p14="http://schemas.microsoft.com/office/powerpoint/2010/main" val="3703831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200" y="182880"/>
            <a:ext cx="8229600" cy="1139825"/>
          </a:xfrm>
        </p:spPr>
        <p:txBody>
          <a:bodyPr/>
          <a:lstStyle/>
          <a:p>
            <a:pPr eaLnBrk="1" hangingPunct="1"/>
            <a:r>
              <a:rPr lang="en-US" altLang="en-US" b="0" dirty="0">
                <a:latin typeface="Calibri" panose="020F0502020204030204" pitchFamily="34" charset="0"/>
              </a:rPr>
              <a:t>Primary </a:t>
            </a:r>
            <a:r>
              <a:rPr lang="en-US" altLang="en-US" dirty="0">
                <a:latin typeface="Calibri" panose="020F0502020204030204" pitchFamily="34" charset="0"/>
              </a:rPr>
              <a:t>d</a:t>
            </a:r>
            <a:r>
              <a:rPr lang="en-US" altLang="en-US" b="0" dirty="0">
                <a:latin typeface="Calibri" panose="020F0502020204030204" pitchFamily="34" charset="0"/>
              </a:rPr>
              <a:t>ata </a:t>
            </a:r>
            <a:r>
              <a:rPr lang="en-US" altLang="en-US" dirty="0">
                <a:latin typeface="Calibri" panose="020F0502020204030204" pitchFamily="34" charset="0"/>
              </a:rPr>
              <a:t>s</a:t>
            </a:r>
            <a:r>
              <a:rPr lang="en-US" altLang="en-US" b="0" dirty="0">
                <a:latin typeface="Calibri" panose="020F0502020204030204" pitchFamily="34" charset="0"/>
              </a:rPr>
              <a:t>ources</a:t>
            </a:r>
          </a:p>
        </p:txBody>
      </p:sp>
      <p:sp>
        <p:nvSpPr>
          <p:cNvPr id="7171" name="Rectangle 3"/>
          <p:cNvSpPr>
            <a:spLocks noGrp="1" noChangeArrowheads="1"/>
          </p:cNvSpPr>
          <p:nvPr>
            <p:ph type="body" idx="1"/>
          </p:nvPr>
        </p:nvSpPr>
        <p:spPr>
          <a:xfrm>
            <a:off x="457200" y="1463040"/>
            <a:ext cx="8382000" cy="5024528"/>
          </a:xfrm>
        </p:spPr>
        <p:txBody>
          <a:bodyPr/>
          <a:lstStyle/>
          <a:p>
            <a:pPr>
              <a:buClr>
                <a:schemeClr val="tx2"/>
              </a:buClr>
            </a:pPr>
            <a:r>
              <a:rPr lang="en-US" altLang="en-US" dirty="0">
                <a:solidFill>
                  <a:srgbClr val="008000"/>
                </a:solidFill>
              </a:rPr>
              <a:t>Quantitative</a:t>
            </a:r>
            <a:r>
              <a:rPr lang="en-US" altLang="en-US" dirty="0"/>
              <a:t> (numerical quantities)</a:t>
            </a:r>
          </a:p>
          <a:p>
            <a:pPr marL="812800" lvl="2" indent="-381000">
              <a:lnSpc>
                <a:spcPct val="90000"/>
              </a:lnSpc>
              <a:spcBef>
                <a:spcPts val="0"/>
              </a:spcBef>
              <a:buClr>
                <a:schemeClr val="tx2"/>
              </a:buClr>
              <a:buFont typeface="Arial" charset="0"/>
              <a:buChar char="–"/>
            </a:pPr>
            <a:r>
              <a:rPr lang="en-US" altLang="en-US" sz="3000" dirty="0"/>
              <a:t>Data from clinical measurements or procedures</a:t>
            </a:r>
          </a:p>
          <a:p>
            <a:pPr marL="812800" lvl="2" indent="-381000">
              <a:lnSpc>
                <a:spcPct val="90000"/>
              </a:lnSpc>
              <a:spcBef>
                <a:spcPts val="0"/>
              </a:spcBef>
              <a:buClr>
                <a:schemeClr val="tx2"/>
              </a:buClr>
              <a:buFont typeface="Arial" charset="0"/>
              <a:buChar char="–"/>
            </a:pPr>
            <a:r>
              <a:rPr lang="en-US" altLang="en-US" sz="3000" dirty="0"/>
              <a:t>Questionnaires </a:t>
            </a:r>
          </a:p>
          <a:p>
            <a:pPr marL="812800" lvl="2" indent="-381000">
              <a:lnSpc>
                <a:spcPct val="90000"/>
              </a:lnSpc>
              <a:spcBef>
                <a:spcPts val="0"/>
              </a:spcBef>
              <a:buClr>
                <a:schemeClr val="tx2"/>
              </a:buClr>
              <a:buFont typeface="Arial" charset="0"/>
              <a:buChar char="–"/>
            </a:pPr>
            <a:r>
              <a:rPr lang="en-US" altLang="en-US" sz="3000" dirty="0"/>
              <a:t>Other data collection instruments</a:t>
            </a:r>
          </a:p>
          <a:p>
            <a:pPr>
              <a:buClr>
                <a:schemeClr val="tx2"/>
              </a:buClr>
              <a:buFont typeface="Wingdings" panose="05000000000000000000" pitchFamily="2" charset="2"/>
              <a:buChar char="§"/>
            </a:pPr>
            <a:r>
              <a:rPr lang="en-US" altLang="en-US" dirty="0">
                <a:solidFill>
                  <a:srgbClr val="008000"/>
                </a:solidFill>
                <a:effectLst/>
              </a:rPr>
              <a:t>Qualitative</a:t>
            </a:r>
            <a:r>
              <a:rPr lang="en-US" altLang="en-US" dirty="0">
                <a:effectLst/>
              </a:rPr>
              <a:t> (“word-based” descriptions)</a:t>
            </a:r>
          </a:p>
          <a:p>
            <a:pPr marL="812800" lvl="2" indent="-406400" eaLnBrk="1" hangingPunct="1">
              <a:lnSpc>
                <a:spcPct val="90000"/>
              </a:lnSpc>
              <a:spcBef>
                <a:spcPts val="0"/>
              </a:spcBef>
              <a:buClr>
                <a:schemeClr val="tx2"/>
              </a:buClr>
              <a:buFont typeface="Arial" charset="0"/>
              <a:buChar char="–"/>
            </a:pPr>
            <a:r>
              <a:rPr lang="en-US" altLang="en-US" sz="3000" dirty="0">
                <a:effectLst/>
              </a:rPr>
              <a:t>Questionnaires</a:t>
            </a:r>
          </a:p>
          <a:p>
            <a:pPr marL="812800" lvl="2" indent="-406400" eaLnBrk="1" hangingPunct="1">
              <a:lnSpc>
                <a:spcPct val="90000"/>
              </a:lnSpc>
              <a:spcBef>
                <a:spcPts val="0"/>
              </a:spcBef>
              <a:buClr>
                <a:schemeClr val="tx2"/>
              </a:buClr>
              <a:buFont typeface="Arial" charset="0"/>
              <a:buChar char="–"/>
            </a:pPr>
            <a:r>
              <a:rPr lang="en-US" altLang="en-US" sz="3000" dirty="0">
                <a:effectLst/>
              </a:rPr>
              <a:t>Focus groups</a:t>
            </a:r>
          </a:p>
          <a:p>
            <a:pPr marL="812800" lvl="2" indent="-406400">
              <a:lnSpc>
                <a:spcPct val="90000"/>
              </a:lnSpc>
              <a:spcBef>
                <a:spcPts val="0"/>
              </a:spcBef>
              <a:buClr>
                <a:schemeClr val="tx2"/>
              </a:buClr>
              <a:buFont typeface="Arial" charset="0"/>
              <a:buChar char="–"/>
            </a:pPr>
            <a:r>
              <a:rPr lang="en-US" altLang="en-US" sz="3000" dirty="0"/>
              <a:t>In-depth interviews</a:t>
            </a:r>
          </a:p>
          <a:p>
            <a:pPr marL="812800" lvl="2" indent="-406400">
              <a:lnSpc>
                <a:spcPct val="90000"/>
              </a:lnSpc>
              <a:spcBef>
                <a:spcPts val="0"/>
              </a:spcBef>
              <a:buClr>
                <a:schemeClr val="tx2"/>
              </a:buClr>
              <a:buFont typeface="Arial" charset="0"/>
              <a:buChar char="–"/>
            </a:pPr>
            <a:r>
              <a:rPr lang="en-US" altLang="en-US" sz="3000" dirty="0"/>
              <a:t>Observation</a:t>
            </a:r>
          </a:p>
          <a:p>
            <a:pPr marL="812800" lvl="2" indent="-406400">
              <a:lnSpc>
                <a:spcPct val="90000"/>
              </a:lnSpc>
              <a:spcBef>
                <a:spcPts val="0"/>
              </a:spcBef>
              <a:buClr>
                <a:schemeClr val="tx2"/>
              </a:buClr>
              <a:buFont typeface="Arial" charset="0"/>
              <a:buChar char="–"/>
            </a:pPr>
            <a:r>
              <a:rPr lang="en-US" altLang="en-US" sz="3000" dirty="0"/>
              <a:t>Technical descriptions such as x-ray interpretations</a:t>
            </a:r>
          </a:p>
          <a:p>
            <a:pPr marL="914400" lvl="2" indent="0" eaLnBrk="1" hangingPunct="1">
              <a:buClr>
                <a:schemeClr val="tx2"/>
              </a:buClr>
              <a:buNone/>
            </a:pPr>
            <a:endParaRPr lang="en-US" altLang="en-US" sz="2600" dirty="0">
              <a:effectLst/>
            </a:endParaRPr>
          </a:p>
        </p:txBody>
      </p:sp>
    </p:spTree>
    <p:extLst>
      <p:ext uri="{BB962C8B-B14F-4D97-AF65-F5344CB8AC3E}">
        <p14:creationId xmlns:p14="http://schemas.microsoft.com/office/powerpoint/2010/main" val="428766342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bwMode="auto">
          <a:xfrm>
            <a:off x="7366000" y="5156200"/>
            <a:ext cx="1524000" cy="1498600"/>
          </a:xfrm>
          <a:prstGeom prst="ellipse">
            <a:avLst/>
          </a:prstGeom>
          <a:solidFill>
            <a:schemeClr val="accent6">
              <a:lumMod val="60000"/>
              <a:lumOff val="40000"/>
              <a:alpha val="70000"/>
            </a:schemeClr>
          </a:solidFill>
          <a:ln w="12700" cap="flat" cmpd="sng" algn="ctr">
            <a:solidFill>
              <a:srgbClr val="FFFFFF"/>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44034" name="Title 1"/>
          <p:cNvSpPr>
            <a:spLocks noGrp="1"/>
          </p:cNvSpPr>
          <p:nvPr>
            <p:ph type="title"/>
          </p:nvPr>
        </p:nvSpPr>
        <p:spPr/>
        <p:txBody>
          <a:bodyPr/>
          <a:lstStyle/>
          <a:p>
            <a:r>
              <a:rPr lang="en-US" altLang="en-US" dirty="0"/>
              <a:t>Multiple data sources</a:t>
            </a:r>
          </a:p>
        </p:txBody>
      </p:sp>
      <p:sp>
        <p:nvSpPr>
          <p:cNvPr id="44035" name="Content Placeholder 2"/>
          <p:cNvSpPr>
            <a:spLocks noGrp="1"/>
          </p:cNvSpPr>
          <p:nvPr>
            <p:ph idx="1"/>
          </p:nvPr>
        </p:nvSpPr>
        <p:spPr>
          <a:xfrm>
            <a:off x="457200" y="1600200"/>
            <a:ext cx="8229600" cy="4876800"/>
          </a:xfrm>
        </p:spPr>
        <p:txBody>
          <a:bodyPr/>
          <a:lstStyle/>
          <a:p>
            <a:r>
              <a:rPr lang="en-US" altLang="en-US" b="0" dirty="0">
                <a:effectLst/>
              </a:rPr>
              <a:t>Operations research may involve getting information from multiple data sources</a:t>
            </a:r>
          </a:p>
          <a:p>
            <a:r>
              <a:rPr lang="en-US" altLang="en-US" b="0" dirty="0">
                <a:effectLst/>
              </a:rPr>
              <a:t>Key considerations</a:t>
            </a:r>
          </a:p>
          <a:p>
            <a:pPr lvl="1">
              <a:buClr>
                <a:schemeClr val="tx2"/>
              </a:buClr>
            </a:pPr>
            <a:r>
              <a:rPr lang="en-US" altLang="en-US" dirty="0">
                <a:effectLst/>
              </a:rPr>
              <a:t>If there are differences between sources, how will they be resolved? (e.g., which will be considered the most accurate?)</a:t>
            </a:r>
          </a:p>
          <a:p>
            <a:pPr lvl="1">
              <a:buClr>
                <a:schemeClr val="tx2"/>
              </a:buClr>
            </a:pPr>
            <a:r>
              <a:rPr lang="en-US" altLang="en-US" dirty="0">
                <a:effectLst/>
              </a:rPr>
              <a:t>How will multiple sources be merged? </a:t>
            </a:r>
          </a:p>
          <a:p>
            <a:pPr lvl="1">
              <a:buClr>
                <a:schemeClr val="tx2"/>
              </a:buClr>
            </a:pPr>
            <a:endParaRPr lang="en-US" altLang="en-US" dirty="0"/>
          </a:p>
          <a:p>
            <a:pPr marL="457200" lvl="1" indent="0" algn="r">
              <a:buClr>
                <a:schemeClr val="tx2"/>
              </a:buClr>
              <a:buNone/>
            </a:pPr>
            <a:r>
              <a:rPr lang="en-US" altLang="en-US" sz="4000" i="1" dirty="0">
                <a:solidFill>
                  <a:srgbClr val="FF6600"/>
                </a:solidFill>
                <a:effectLst/>
              </a:rPr>
              <a:t>-- The End</a:t>
            </a:r>
          </a:p>
        </p:txBody>
      </p:sp>
    </p:spTree>
    <p:extLst>
      <p:ext uri="{BB962C8B-B14F-4D97-AF65-F5344CB8AC3E}">
        <p14:creationId xmlns:p14="http://schemas.microsoft.com/office/powerpoint/2010/main" val="290286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4035">
                                            <p:txEl>
                                              <p:pRg st="5" end="5"/>
                                            </p:txEl>
                                          </p:spTgt>
                                        </p:tgtEl>
                                        <p:attrNameLst>
                                          <p:attrName>style.visibility</p:attrName>
                                        </p:attrNameLst>
                                      </p:cBhvr>
                                      <p:to>
                                        <p:strVal val="visible"/>
                                      </p:to>
                                    </p:set>
                                    <p:anim calcmode="lin" valueType="num">
                                      <p:cBhvr additive="base">
                                        <p:cTn id="7" dur="500" fill="hold"/>
                                        <p:tgtEl>
                                          <p:spTgt spid="44035">
                                            <p:txEl>
                                              <p:pRg st="5" end="5"/>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4035">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8229600" cy="1143000"/>
          </a:xfrm>
        </p:spPr>
        <p:txBody>
          <a:bodyPr/>
          <a:lstStyle/>
          <a:p>
            <a:r>
              <a:rPr lang="en-US" dirty="0">
                <a:latin typeface="Calibri" panose="020F0502020204030204" pitchFamily="34" charset="0"/>
              </a:rPr>
              <a:t>What is a questionnaire?</a:t>
            </a:r>
          </a:p>
        </p:txBody>
      </p:sp>
      <p:sp>
        <p:nvSpPr>
          <p:cNvPr id="3" name="Content Placeholder 2"/>
          <p:cNvSpPr>
            <a:spLocks noGrp="1"/>
          </p:cNvSpPr>
          <p:nvPr>
            <p:ph idx="1"/>
          </p:nvPr>
        </p:nvSpPr>
        <p:spPr>
          <a:xfrm>
            <a:off x="457200" y="1463040"/>
            <a:ext cx="8403042" cy="4840510"/>
          </a:xfrm>
        </p:spPr>
        <p:txBody>
          <a:bodyPr/>
          <a:lstStyle/>
          <a:p>
            <a:r>
              <a:rPr lang="en-US" altLang="en-US" sz="3000" dirty="0">
                <a:latin typeface="Calibri" panose="020F0502020204030204" pitchFamily="34" charset="0"/>
                <a:ea typeface="Lucida Sans" pitchFamily="-96" charset="0"/>
                <a:cs typeface="Lucida Sans" pitchFamily="-96" charset="0"/>
              </a:rPr>
              <a:t>A questionnaire is a research instrument consisting of a series of questions and other prompts for the purpose of gathering information from respondents (study participants).  </a:t>
            </a:r>
          </a:p>
          <a:p>
            <a:r>
              <a:rPr lang="en-US" altLang="en-US" sz="3000" dirty="0">
                <a:latin typeface="Calibri" panose="020F0502020204030204" pitchFamily="34" charset="0"/>
                <a:ea typeface="Lucida Sans" pitchFamily="-96" charset="0"/>
                <a:cs typeface="Lucida Sans" pitchFamily="-96" charset="0"/>
              </a:rPr>
              <a:t>Questionnaires may serve as </a:t>
            </a:r>
            <a:r>
              <a:rPr lang="en-US" altLang="en-US" sz="3000" dirty="0">
                <a:latin typeface="Calibri" panose="020F0502020204030204" pitchFamily="34" charset="0"/>
                <a:cs typeface="Times New Roman" pitchFamily="-96" charset="0"/>
              </a:rPr>
              <a:t>a tool for collecting information to:</a:t>
            </a:r>
          </a:p>
          <a:p>
            <a:pPr lvl="1">
              <a:lnSpc>
                <a:spcPct val="90000"/>
              </a:lnSpc>
            </a:pPr>
            <a:r>
              <a:rPr lang="en-US" altLang="en-US" dirty="0">
                <a:latin typeface="Calibri" panose="020F0502020204030204" pitchFamily="34" charset="0"/>
                <a:cs typeface="Times New Roman" pitchFamily="-96" charset="0"/>
              </a:rPr>
              <a:t>Describe the magnitude or severity of a disease or symptoms</a:t>
            </a:r>
          </a:p>
          <a:p>
            <a:pPr lvl="1">
              <a:lnSpc>
                <a:spcPct val="90000"/>
              </a:lnSpc>
            </a:pPr>
            <a:r>
              <a:rPr lang="en-US" altLang="en-US" dirty="0">
                <a:latin typeface="Calibri" panose="020F0502020204030204" pitchFamily="34" charset="0"/>
                <a:cs typeface="Times New Roman" pitchFamily="-96" charset="0"/>
              </a:rPr>
              <a:t>Compare exposure among cases/controls</a:t>
            </a:r>
          </a:p>
          <a:p>
            <a:pPr lvl="1">
              <a:lnSpc>
                <a:spcPct val="90000"/>
              </a:lnSpc>
            </a:pPr>
            <a:r>
              <a:rPr lang="en-US" altLang="en-US" dirty="0">
                <a:latin typeface="Calibri" panose="020F0502020204030204" pitchFamily="34" charset="0"/>
                <a:cs typeface="Times New Roman" pitchFamily="-96" charset="0"/>
              </a:rPr>
              <a:t>Collect information on participants’ knowledge, attitude, and practices (KAP)</a:t>
            </a:r>
            <a:endParaRPr lang="en-US" altLang="en-US" dirty="0">
              <a:latin typeface="Franklin Gothic Book" pitchFamily="-96" charset="0"/>
              <a:ea typeface="Lucida Sans" pitchFamily="-96" charset="0"/>
              <a:cs typeface="Lucida Sans" pitchFamily="-96" charset="0"/>
            </a:endParaRPr>
          </a:p>
        </p:txBody>
      </p:sp>
    </p:spTree>
    <p:extLst>
      <p:ext uri="{BB962C8B-B14F-4D97-AF65-F5344CB8AC3E}">
        <p14:creationId xmlns:p14="http://schemas.microsoft.com/office/powerpoint/2010/main" val="30001224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pPr>
              <a:lnSpc>
                <a:spcPct val="90000"/>
              </a:lnSpc>
            </a:pPr>
            <a:r>
              <a:rPr lang="en-US" dirty="0">
                <a:latin typeface="Calibri" panose="020F0502020204030204" pitchFamily="34" charset="0"/>
              </a:rPr>
              <a:t>First rule of questionnaire development</a:t>
            </a:r>
          </a:p>
        </p:txBody>
      </p:sp>
      <p:sp>
        <p:nvSpPr>
          <p:cNvPr id="3" name="Content Placeholder 2"/>
          <p:cNvSpPr>
            <a:spLocks noGrp="1"/>
          </p:cNvSpPr>
          <p:nvPr>
            <p:ph idx="1"/>
          </p:nvPr>
        </p:nvSpPr>
        <p:spPr>
          <a:xfrm>
            <a:off x="457200" y="1417638"/>
            <a:ext cx="8229600" cy="4713287"/>
          </a:xfrm>
        </p:spPr>
        <p:txBody>
          <a:bodyPr/>
          <a:lstStyle/>
          <a:p>
            <a:pPr marL="0" indent="0">
              <a:buNone/>
            </a:pPr>
            <a:r>
              <a:rPr lang="en-US" altLang="en-US" b="1" dirty="0">
                <a:solidFill>
                  <a:schemeClr val="accent6">
                    <a:lumMod val="75000"/>
                  </a:schemeClr>
                </a:solidFill>
                <a:latin typeface="Calibri" panose="020F0502020204030204" pitchFamily="34" charset="0"/>
                <a:ea typeface="Lucida Sans" pitchFamily="-96" charset="0"/>
                <a:cs typeface="Lucida Sans" pitchFamily="-96" charset="0"/>
              </a:rPr>
              <a:t>Don’t try to create your own questionnaire, unless you REALLY have to…</a:t>
            </a:r>
          </a:p>
          <a:p>
            <a:r>
              <a:rPr lang="en-US" dirty="0"/>
              <a:t>Search the literature for questionnaires that have been used and validated in other studies.</a:t>
            </a:r>
          </a:p>
          <a:p>
            <a:r>
              <a:rPr lang="en-US" dirty="0"/>
              <a:t>Creating your own questionnaire will require a validation step that may consume considerable time</a:t>
            </a:r>
          </a:p>
          <a:p>
            <a:r>
              <a:rPr lang="en-US" dirty="0"/>
              <a:t>Generally, the use of any questionnaire for research purposes  requires  IRB approval</a:t>
            </a:r>
          </a:p>
        </p:txBody>
      </p:sp>
      <p:sp>
        <p:nvSpPr>
          <p:cNvPr id="4" name="TextBox 3"/>
          <p:cNvSpPr txBox="1"/>
          <p:nvPr/>
        </p:nvSpPr>
        <p:spPr>
          <a:xfrm>
            <a:off x="7924800" y="277813"/>
            <a:ext cx="965200" cy="1323439"/>
          </a:xfrm>
          <a:prstGeom prst="rect">
            <a:avLst/>
          </a:prstGeom>
          <a:solidFill>
            <a:schemeClr val="accent1">
              <a:lumMod val="20000"/>
              <a:lumOff val="80000"/>
            </a:schemeClr>
          </a:solidFill>
        </p:spPr>
        <p:txBody>
          <a:bodyPr wrap="square" rtlCol="0">
            <a:spAutoFit/>
          </a:bodyPr>
          <a:lstStyle/>
          <a:p>
            <a:pPr algn="ctr"/>
            <a:r>
              <a:rPr lang="en-US" sz="8000" dirty="0"/>
              <a:t>!</a:t>
            </a:r>
          </a:p>
        </p:txBody>
      </p:sp>
    </p:spTree>
    <p:extLst>
      <p:ext uri="{BB962C8B-B14F-4D97-AF65-F5344CB8AC3E}">
        <p14:creationId xmlns:p14="http://schemas.microsoft.com/office/powerpoint/2010/main" val="18269641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39825"/>
          </a:xfrm>
        </p:spPr>
        <p:txBody>
          <a:bodyPr/>
          <a:lstStyle/>
          <a:p>
            <a:pPr>
              <a:lnSpc>
                <a:spcPct val="90000"/>
              </a:lnSpc>
            </a:pPr>
            <a:r>
              <a:rPr lang="en-US" dirty="0"/>
              <a:t>Second rule of questionnaire development</a:t>
            </a:r>
          </a:p>
        </p:txBody>
      </p:sp>
      <p:sp>
        <p:nvSpPr>
          <p:cNvPr id="3" name="Content Placeholder 2"/>
          <p:cNvSpPr>
            <a:spLocks noGrp="1"/>
          </p:cNvSpPr>
          <p:nvPr>
            <p:ph idx="1"/>
          </p:nvPr>
        </p:nvSpPr>
        <p:spPr>
          <a:xfrm>
            <a:off x="457200" y="1828800"/>
            <a:ext cx="8229600" cy="4530725"/>
          </a:xfrm>
        </p:spPr>
        <p:txBody>
          <a:bodyPr/>
          <a:lstStyle/>
          <a:p>
            <a:pPr marL="0" indent="0">
              <a:buNone/>
            </a:pPr>
            <a:r>
              <a:rPr lang="en-US" b="1" dirty="0">
                <a:solidFill>
                  <a:srgbClr val="7E9632"/>
                </a:solidFill>
              </a:rPr>
              <a:t>Regardless of the type of questionnaire, training in its use is essential</a:t>
            </a:r>
          </a:p>
          <a:p>
            <a:r>
              <a:rPr lang="en-US" dirty="0"/>
              <a:t>to ensure standardization of administration</a:t>
            </a:r>
          </a:p>
          <a:p>
            <a:r>
              <a:rPr lang="en-US" dirty="0"/>
              <a:t>to provide uniformity in recording responses</a:t>
            </a:r>
          </a:p>
          <a:p>
            <a:r>
              <a:rPr lang="en-US" dirty="0"/>
              <a:t>to train the interviewer on when/how to probe when appropriate</a:t>
            </a:r>
          </a:p>
          <a:p>
            <a:endParaRPr lang="en-US" dirty="0"/>
          </a:p>
          <a:p>
            <a:endParaRPr lang="en-US" dirty="0"/>
          </a:p>
          <a:p>
            <a:endParaRPr lang="en-US" dirty="0"/>
          </a:p>
        </p:txBody>
      </p:sp>
      <p:sp>
        <p:nvSpPr>
          <p:cNvPr id="4" name="TextBox 3"/>
          <p:cNvSpPr txBox="1"/>
          <p:nvPr/>
        </p:nvSpPr>
        <p:spPr>
          <a:xfrm>
            <a:off x="6502400" y="4807486"/>
            <a:ext cx="1727200" cy="1446550"/>
          </a:xfrm>
          <a:prstGeom prst="rect">
            <a:avLst/>
          </a:prstGeom>
          <a:solidFill>
            <a:srgbClr val="F1CD29"/>
          </a:solidFill>
        </p:spPr>
        <p:txBody>
          <a:bodyPr wrap="square" rtlCol="0">
            <a:spAutoFit/>
          </a:bodyPr>
          <a:lstStyle/>
          <a:p>
            <a:pPr algn="ctr"/>
            <a:r>
              <a:rPr lang="en-US" sz="8800" dirty="0">
                <a:solidFill>
                  <a:srgbClr val="2FBFA6"/>
                </a:solidFill>
              </a:rPr>
              <a:t>!</a:t>
            </a:r>
          </a:p>
        </p:txBody>
      </p:sp>
    </p:spTree>
    <p:extLst>
      <p:ext uri="{BB962C8B-B14F-4D97-AF65-F5344CB8AC3E}">
        <p14:creationId xmlns:p14="http://schemas.microsoft.com/office/powerpoint/2010/main" val="36857133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182880"/>
            <a:ext cx="8229600" cy="1143000"/>
          </a:xfrm>
        </p:spPr>
        <p:txBody>
          <a:bodyPr/>
          <a:lstStyle/>
          <a:p>
            <a:pPr eaLnBrk="1" hangingPunct="1"/>
            <a:r>
              <a:rPr lang="en-US" altLang="en-US" dirty="0">
                <a:latin typeface="Calibri" panose="020F0502020204030204" pitchFamily="34" charset="0"/>
              </a:rPr>
              <a:t>Literature review</a:t>
            </a:r>
          </a:p>
        </p:txBody>
      </p:sp>
      <p:sp>
        <p:nvSpPr>
          <p:cNvPr id="164867" name="Rectangle 3"/>
          <p:cNvSpPr>
            <a:spLocks noGrp="1" noChangeArrowheads="1"/>
          </p:cNvSpPr>
          <p:nvPr>
            <p:ph type="body" idx="1"/>
          </p:nvPr>
        </p:nvSpPr>
        <p:spPr>
          <a:xfrm>
            <a:off x="457200" y="1371600"/>
            <a:ext cx="8595360" cy="5237574"/>
          </a:xfrm>
        </p:spPr>
        <p:txBody>
          <a:bodyPr/>
          <a:lstStyle/>
          <a:p>
            <a:pPr eaLnBrk="1" hangingPunct="1">
              <a:defRPr/>
            </a:pPr>
            <a:r>
              <a:rPr lang="en-US" b="0" dirty="0"/>
              <a:t>See what has been done in the past </a:t>
            </a:r>
          </a:p>
          <a:p>
            <a:pPr eaLnBrk="1" hangingPunct="1">
              <a:defRPr/>
            </a:pPr>
            <a:r>
              <a:rPr lang="en-US" b="0" dirty="0"/>
              <a:t>Consider comparability of findings with others</a:t>
            </a:r>
          </a:p>
          <a:p>
            <a:pPr eaLnBrk="1" hangingPunct="1">
              <a:defRPr/>
            </a:pPr>
            <a:r>
              <a:rPr lang="en-US" b="0" dirty="0"/>
              <a:t>May provide resources for establishing construct validity of your survey</a:t>
            </a:r>
          </a:p>
          <a:p>
            <a:pPr lvl="1" eaLnBrk="1" hangingPunct="1">
              <a:defRPr/>
            </a:pPr>
            <a:r>
              <a:rPr lang="en-US" dirty="0">
                <a:effectLst/>
              </a:rPr>
              <a:t>Measures of the </a:t>
            </a:r>
            <a:r>
              <a:rPr lang="en-US" i="1" dirty="0">
                <a:effectLst/>
              </a:rPr>
              <a:t>same</a:t>
            </a:r>
            <a:r>
              <a:rPr lang="en-US" dirty="0">
                <a:effectLst/>
              </a:rPr>
              <a:t> concept are associated with each other but not with other unrelated concepts</a:t>
            </a:r>
            <a:endParaRPr lang="en-US" dirty="0"/>
          </a:p>
          <a:p>
            <a:pPr eaLnBrk="1" hangingPunct="1">
              <a:defRPr/>
            </a:pPr>
            <a:r>
              <a:rPr lang="en-US" b="0" dirty="0"/>
              <a:t>Use pre-existing questionnaires/surveys</a:t>
            </a:r>
          </a:p>
          <a:p>
            <a:pPr lvl="1" eaLnBrk="1" hangingPunct="1">
              <a:defRPr/>
            </a:pPr>
            <a:r>
              <a:rPr lang="en-US" dirty="0"/>
              <a:t>Why re-invent the wheel?</a:t>
            </a:r>
          </a:p>
          <a:p>
            <a:pPr lvl="1" eaLnBrk="1" hangingPunct="1">
              <a:defRPr/>
            </a:pPr>
            <a:r>
              <a:rPr lang="en-US" dirty="0"/>
              <a:t>Often, valid and reliable instruments are already available (e.g., DHS survey questions)</a:t>
            </a:r>
          </a:p>
        </p:txBody>
      </p:sp>
    </p:spTree>
    <p:extLst>
      <p:ext uri="{BB962C8B-B14F-4D97-AF65-F5344CB8AC3E}">
        <p14:creationId xmlns:p14="http://schemas.microsoft.com/office/powerpoint/2010/main" val="33798394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365760"/>
            <a:ext cx="8229600" cy="1143000"/>
          </a:xfrm>
        </p:spPr>
        <p:txBody>
          <a:bodyPr/>
          <a:lstStyle/>
          <a:p>
            <a:pPr eaLnBrk="1" hangingPunct="1">
              <a:lnSpc>
                <a:spcPct val="90000"/>
              </a:lnSpc>
            </a:pPr>
            <a:r>
              <a:rPr lang="en-US" altLang="en-US" dirty="0">
                <a:latin typeface="Calibri" panose="020F0502020204030204" pitchFamily="34" charset="0"/>
              </a:rPr>
              <a:t>Preliminary steps in designing</a:t>
            </a:r>
            <a:br>
              <a:rPr lang="en-US" altLang="en-US" dirty="0">
                <a:latin typeface="Calibri" panose="020F0502020204030204" pitchFamily="34" charset="0"/>
              </a:rPr>
            </a:br>
            <a:r>
              <a:rPr lang="en-US" altLang="en-US" dirty="0">
                <a:latin typeface="Calibri" panose="020F0502020204030204" pitchFamily="34" charset="0"/>
              </a:rPr>
              <a:t>questionnaires</a:t>
            </a:r>
          </a:p>
        </p:txBody>
      </p:sp>
      <p:sp>
        <p:nvSpPr>
          <p:cNvPr id="3" name="Content Placeholder 2"/>
          <p:cNvSpPr>
            <a:spLocks noGrp="1"/>
          </p:cNvSpPr>
          <p:nvPr>
            <p:ph idx="1"/>
          </p:nvPr>
        </p:nvSpPr>
        <p:spPr>
          <a:xfrm>
            <a:off x="457200" y="1600200"/>
            <a:ext cx="8445260" cy="4921704"/>
          </a:xfrm>
        </p:spPr>
        <p:txBody>
          <a:bodyPr/>
          <a:lstStyle/>
          <a:p>
            <a:pPr marL="514350" indent="-514350" eaLnBrk="1" hangingPunct="1">
              <a:lnSpc>
                <a:spcPct val="90000"/>
              </a:lnSpc>
              <a:buSzPct val="100000"/>
              <a:buFontTx/>
              <a:buAutoNum type="arabicPeriod"/>
              <a:defRPr/>
            </a:pPr>
            <a:r>
              <a:rPr lang="en-US" sz="3000" b="0" dirty="0"/>
              <a:t>Study objectives and hypotheses guide question selection. </a:t>
            </a:r>
            <a:r>
              <a:rPr lang="en-US" sz="3000" dirty="0"/>
              <a:t>Ensure the data you collect using the questionnaire can address research objective(s)</a:t>
            </a:r>
          </a:p>
          <a:p>
            <a:pPr marL="514350" indent="-514350" eaLnBrk="1" hangingPunct="1">
              <a:lnSpc>
                <a:spcPct val="90000"/>
              </a:lnSpc>
              <a:buSzPct val="100000"/>
              <a:buFontTx/>
              <a:buAutoNum type="arabicPeriod"/>
              <a:defRPr/>
            </a:pPr>
            <a:r>
              <a:rPr lang="en-US" sz="3000" dirty="0"/>
              <a:t>Have clear operational definitions for your variables</a:t>
            </a:r>
          </a:p>
          <a:p>
            <a:pPr marL="514350" indent="-514350" eaLnBrk="1" hangingPunct="1">
              <a:lnSpc>
                <a:spcPct val="90000"/>
              </a:lnSpc>
              <a:buSzPct val="100000"/>
              <a:buFontTx/>
              <a:buAutoNum type="arabicPeriod"/>
              <a:defRPr/>
            </a:pPr>
            <a:r>
              <a:rPr lang="en-US" sz="3000" b="0" dirty="0"/>
              <a:t>Determine the </a:t>
            </a:r>
            <a:r>
              <a:rPr lang="en-US" sz="3000" b="0" dirty="0">
                <a:solidFill>
                  <a:schemeClr val="tx1">
                    <a:lumMod val="65000"/>
                    <a:lumOff val="35000"/>
                  </a:schemeClr>
                </a:solidFill>
              </a:rPr>
              <a:t>best way to </a:t>
            </a:r>
            <a:r>
              <a:rPr lang="en-US" sz="3000" b="0" dirty="0"/>
              <a:t>ask each question</a:t>
            </a:r>
          </a:p>
          <a:p>
            <a:pPr marL="514350" indent="-514350" eaLnBrk="1" hangingPunct="1">
              <a:lnSpc>
                <a:spcPct val="90000"/>
              </a:lnSpc>
              <a:buSzPct val="100000"/>
              <a:buFontTx/>
              <a:buAutoNum type="arabicPeriod"/>
              <a:defRPr/>
            </a:pPr>
            <a:r>
              <a:rPr lang="en-US" sz="3000" b="0" dirty="0"/>
              <a:t>Consider the method of data collection and effect on responses</a:t>
            </a:r>
            <a:endParaRPr lang="en-US" sz="3000" dirty="0"/>
          </a:p>
          <a:p>
            <a:pPr marL="514350" indent="-514350" eaLnBrk="1" hangingPunct="1">
              <a:lnSpc>
                <a:spcPct val="90000"/>
              </a:lnSpc>
              <a:buSzPct val="100000"/>
              <a:buFontTx/>
              <a:buAutoNum type="arabicPeriod"/>
              <a:defRPr/>
            </a:pPr>
            <a:r>
              <a:rPr lang="en-US" sz="3000" b="0" dirty="0"/>
              <a:t>Consider types of errors (biases) that can arise at each stage and ways to minimize these</a:t>
            </a:r>
          </a:p>
        </p:txBody>
      </p:sp>
    </p:spTree>
    <p:extLst>
      <p:ext uri="{BB962C8B-B14F-4D97-AF65-F5344CB8AC3E}">
        <p14:creationId xmlns:p14="http://schemas.microsoft.com/office/powerpoint/2010/main" val="4091632405"/>
      </p:ext>
    </p:extLst>
  </p:cSld>
  <p:clrMapOvr>
    <a:masterClrMapping/>
  </p:clrMapOvr>
</p:sld>
</file>

<file path=ppt/theme/theme1.xml><?xml version="1.0" encoding="utf-8"?>
<a:theme xmlns:a="http://schemas.openxmlformats.org/drawingml/2006/main" name="W1L9 PH comments L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W1L9 PH comments LC</Template>
  <TotalTime>3138</TotalTime>
  <Words>3736</Words>
  <Application>Microsoft Office PowerPoint</Application>
  <PresentationFormat>On-screen Show (4:3)</PresentationFormat>
  <Paragraphs>417</Paragraphs>
  <Slides>40</Slides>
  <Notes>40</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40</vt:i4>
      </vt:variant>
    </vt:vector>
  </HeadingPairs>
  <TitlesOfParts>
    <vt:vector size="57" baseType="lpstr">
      <vt:lpstr>ＭＳ Ｐゴシック</vt:lpstr>
      <vt:lpstr>ＭＳ Ｐゴシック</vt:lpstr>
      <vt:lpstr>Arial</vt:lpstr>
      <vt:lpstr>Avenir Book</vt:lpstr>
      <vt:lpstr>Calibri</vt:lpstr>
      <vt:lpstr>Calibri (Body)</vt:lpstr>
      <vt:lpstr>Courier New</vt:lpstr>
      <vt:lpstr>Franklin Gothic Book</vt:lpstr>
      <vt:lpstr>Garamond</vt:lpstr>
      <vt:lpstr>Lucida Grande</vt:lpstr>
      <vt:lpstr>Lucida Sans</vt:lpstr>
      <vt:lpstr>Mangal</vt:lpstr>
      <vt:lpstr>Times New Roman</vt:lpstr>
      <vt:lpstr>Verdana</vt:lpstr>
      <vt:lpstr>Wingdings</vt:lpstr>
      <vt:lpstr>W1L9 PH comments LC</vt:lpstr>
      <vt:lpstr>Custom Design</vt:lpstr>
      <vt:lpstr>Instrument Design: Questionnaires/Data Abstraction Tools</vt:lpstr>
      <vt:lpstr>Types of data sources</vt:lpstr>
      <vt:lpstr>Using primary data</vt:lpstr>
      <vt:lpstr>Primary data sources</vt:lpstr>
      <vt:lpstr>What is a questionnaire?</vt:lpstr>
      <vt:lpstr>First rule of questionnaire development</vt:lpstr>
      <vt:lpstr>Second rule of questionnaire development</vt:lpstr>
      <vt:lpstr>Literature review</vt:lpstr>
      <vt:lpstr>Preliminary steps in designing questionnaires</vt:lpstr>
      <vt:lpstr>Developing a questionnaire</vt:lpstr>
      <vt:lpstr>Types of questionnaires/administration</vt:lpstr>
      <vt:lpstr>Unsupervised (self-administered)</vt:lpstr>
      <vt:lpstr> Interviewer-administered</vt:lpstr>
      <vt:lpstr>Structured vs. unstructured questionnaires</vt:lpstr>
      <vt:lpstr>Structured vs. unstructured questionnaires (2)</vt:lpstr>
      <vt:lpstr>Types of questions</vt:lpstr>
      <vt:lpstr>Types of questions (2)</vt:lpstr>
      <vt:lpstr>Question formulation &amp; wording</vt:lpstr>
      <vt:lpstr>Question formulation &amp; wording (2) </vt:lpstr>
      <vt:lpstr>Question formulation &amp; wording (3)</vt:lpstr>
      <vt:lpstr>Question formulation &amp; wording (4) </vt:lpstr>
      <vt:lpstr>How should questions be ordered? </vt:lpstr>
      <vt:lpstr>Format of responses</vt:lpstr>
      <vt:lpstr>Response categories</vt:lpstr>
      <vt:lpstr>Response categories (2) </vt:lpstr>
      <vt:lpstr>Order of response categories </vt:lpstr>
      <vt:lpstr>Essentials of a good questionnaire </vt:lpstr>
      <vt:lpstr>Essentials of a good questionnaire (2) </vt:lpstr>
      <vt:lpstr>PowerPoint Presentation</vt:lpstr>
      <vt:lpstr>PowerPoint Presentation</vt:lpstr>
      <vt:lpstr>Initial steps in using a questionnaire for research</vt:lpstr>
      <vt:lpstr>Using secondary data</vt:lpstr>
      <vt:lpstr>Secondary data sources</vt:lpstr>
      <vt:lpstr>Data abstraction forms</vt:lpstr>
      <vt:lpstr>Organization of the form</vt:lpstr>
      <vt:lpstr>Data format and codes</vt:lpstr>
      <vt:lpstr>Form format and review design</vt:lpstr>
      <vt:lpstr>Example of data abstraction form Data Dictionary</vt:lpstr>
      <vt:lpstr>Manual for data abstraction procedures </vt:lpstr>
      <vt:lpstr>Multiple data sources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Instrument Design: Questionnaires/Data Abstraction Tools</dc:title>
  <dc:creator>Hopewell MD, Philip</dc:creator>
  <cp:lastModifiedBy>Amelia Alonis</cp:lastModifiedBy>
  <cp:revision>145</cp:revision>
  <cp:lastPrinted>2017-06-02T16:37:28Z</cp:lastPrinted>
  <dcterms:created xsi:type="dcterms:W3CDTF">2017-06-29T20:23:04Z</dcterms:created>
  <dcterms:modified xsi:type="dcterms:W3CDTF">2019-01-18T17:31:08Z</dcterms:modified>
</cp:coreProperties>
</file>