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1"/>
  </p:notesMasterIdLst>
  <p:sldIdLst>
    <p:sldId id="256" r:id="rId2"/>
    <p:sldId id="320" r:id="rId3"/>
    <p:sldId id="321" r:id="rId4"/>
    <p:sldId id="322" r:id="rId5"/>
    <p:sldId id="323" r:id="rId6"/>
    <p:sldId id="324" r:id="rId7"/>
    <p:sldId id="325" r:id="rId8"/>
    <p:sldId id="326" r:id="rId9"/>
    <p:sldId id="339" r:id="rId10"/>
    <p:sldId id="328" r:id="rId11"/>
    <p:sldId id="329" r:id="rId12"/>
    <p:sldId id="330" r:id="rId13"/>
    <p:sldId id="331" r:id="rId14"/>
    <p:sldId id="332" r:id="rId15"/>
    <p:sldId id="333" r:id="rId16"/>
    <p:sldId id="334" r:id="rId17"/>
    <p:sldId id="335" r:id="rId18"/>
    <p:sldId id="336" r:id="rId19"/>
    <p:sldId id="337" r:id="rId20"/>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ecily Miller" initials=""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5C5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714" autoAdjust="0"/>
    <p:restoredTop sz="33247" autoAdjust="0"/>
  </p:normalViewPr>
  <p:slideViewPr>
    <p:cSldViewPr snapToGrid="0" snapToObjects="1">
      <p:cViewPr varScale="1">
        <p:scale>
          <a:sx n="30" d="100"/>
          <a:sy n="30" d="100"/>
        </p:scale>
        <p:origin x="624" y="60"/>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1398"/>
    </p:cViewPr>
  </p:sorterViewPr>
  <p:notesViewPr>
    <p:cSldViewPr snapToGrid="0" snapToObjects="1">
      <p:cViewPr varScale="1">
        <p:scale>
          <a:sx n="66" d="100"/>
          <a:sy n="66" d="100"/>
        </p:scale>
        <p:origin x="-1880" y="-11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B6D3F2-2AF4-3A4B-9AC9-4FB05A8EA7F2}" type="datetimeFigureOut">
              <a:rPr lang="en-US" smtClean="0"/>
              <a:t>1/18/2019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25C380-B638-F340-ABB0-9AD85CDBBEED}" type="slidenum">
              <a:rPr lang="en-US" smtClean="0"/>
              <a:t>‹#›</a:t>
            </a:fld>
            <a:endParaRPr lang="en-US"/>
          </a:p>
        </p:txBody>
      </p:sp>
    </p:spTree>
    <p:extLst>
      <p:ext uri="{BB962C8B-B14F-4D97-AF65-F5344CB8AC3E}">
        <p14:creationId xmlns:p14="http://schemas.microsoft.com/office/powerpoint/2010/main" val="39015726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Title: W1L13 Introduction to </a:t>
            </a:r>
            <a:r>
              <a:rPr lang="en-US" b="1" dirty="0" err="1"/>
              <a:t>Epi</a:t>
            </a:r>
            <a:r>
              <a:rPr lang="en-US" b="1" dirty="0"/>
              <a:t> Info</a:t>
            </a:r>
          </a:p>
          <a:p>
            <a:r>
              <a:rPr lang="en-US" b="1" dirty="0"/>
              <a:t>Time:</a:t>
            </a:r>
            <a:r>
              <a:rPr lang="en-US" b="1" baseline="0" dirty="0"/>
              <a:t> 30 minutes (20 min slides + 10 min install time); (19 slides)</a:t>
            </a:r>
          </a:p>
          <a:p>
            <a:r>
              <a:rPr lang="en-US" b="1" baseline="0" dirty="0"/>
              <a:t>Reading: </a:t>
            </a:r>
            <a:r>
              <a:rPr lang="en-US" b="1" baseline="0" dirty="0" err="1"/>
              <a:t>Epi</a:t>
            </a:r>
            <a:r>
              <a:rPr lang="en-US" b="1" baseline="0" dirty="0"/>
              <a:t> Info Training Manual (participants will use for following activities)</a:t>
            </a:r>
          </a:p>
        </p:txBody>
      </p:sp>
      <p:sp>
        <p:nvSpPr>
          <p:cNvPr id="4" name="Slide Number Placeholder 3"/>
          <p:cNvSpPr>
            <a:spLocks noGrp="1"/>
          </p:cNvSpPr>
          <p:nvPr>
            <p:ph type="sldNum" sz="quarter" idx="10"/>
          </p:nvPr>
        </p:nvSpPr>
        <p:spPr/>
        <p:txBody>
          <a:bodyPr/>
          <a:lstStyle/>
          <a:p>
            <a:fld id="{E025C380-B638-F340-ABB0-9AD85CDBBEED}" type="slidenum">
              <a:rPr lang="en-US" smtClean="0"/>
              <a:t>1</a:t>
            </a:fld>
            <a:endParaRPr lang="en-US"/>
          </a:p>
        </p:txBody>
      </p:sp>
    </p:spTree>
    <p:extLst>
      <p:ext uri="{BB962C8B-B14F-4D97-AF65-F5344CB8AC3E}">
        <p14:creationId xmlns:p14="http://schemas.microsoft.com/office/powerpoint/2010/main" val="1571851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37">
              <a:defRPr sz="3500">
                <a:solidFill>
                  <a:schemeClr val="tx1"/>
                </a:solidFill>
                <a:latin typeface="Arial" charset="0"/>
                <a:ea typeface="ＭＳ Ｐゴシック" charset="0"/>
              </a:defRPr>
            </a:lvl1pPr>
            <a:lvl2pPr marL="729057" indent="-280406" defTabSz="914437">
              <a:defRPr sz="3500">
                <a:solidFill>
                  <a:schemeClr val="tx1"/>
                </a:solidFill>
                <a:latin typeface="Arial" charset="0"/>
                <a:ea typeface="ＭＳ Ｐゴシック" charset="0"/>
              </a:defRPr>
            </a:lvl2pPr>
            <a:lvl3pPr marL="1121626" indent="-224325" defTabSz="914437">
              <a:defRPr sz="3500">
                <a:solidFill>
                  <a:schemeClr val="tx1"/>
                </a:solidFill>
                <a:latin typeface="Arial" charset="0"/>
                <a:ea typeface="ＭＳ Ｐゴシック" charset="0"/>
              </a:defRPr>
            </a:lvl3pPr>
            <a:lvl4pPr marL="1570276" indent="-224325" defTabSz="914437">
              <a:defRPr sz="3500">
                <a:solidFill>
                  <a:schemeClr val="tx1"/>
                </a:solidFill>
                <a:latin typeface="Arial" charset="0"/>
                <a:ea typeface="ＭＳ Ｐゴシック" charset="0"/>
              </a:defRPr>
            </a:lvl4pPr>
            <a:lvl5pPr marL="2018927" indent="-224325" defTabSz="914437">
              <a:defRPr sz="35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35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35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35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3500">
                <a:solidFill>
                  <a:schemeClr val="tx1"/>
                </a:solidFill>
                <a:latin typeface="Arial" charset="0"/>
                <a:ea typeface="ＭＳ Ｐゴシック" charset="0"/>
              </a:defRPr>
            </a:lvl9pPr>
          </a:lstStyle>
          <a:p>
            <a:fld id="{926311F3-92ED-7946-AEC1-87FCF12DB791}" type="slidenum">
              <a:rPr lang="en-US" sz="1200">
                <a:latin typeface="Times New Roman" charset="0"/>
              </a:rPr>
              <a:pPr/>
              <a:t>10</a:t>
            </a:fld>
            <a:endParaRPr lang="en-US" sz="1200">
              <a:latin typeface="Times New Roman" charset="0"/>
            </a:endParaRPr>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0" indent="0">
              <a:spcBef>
                <a:spcPct val="0"/>
              </a:spcBef>
              <a:buFont typeface="Arial"/>
              <a:buNone/>
            </a:pPr>
            <a:r>
              <a:rPr lang="en-US" altLang="zh-CN" i="0" dirty="0">
                <a:latin typeface="+mn-lt"/>
                <a:ea typeface="宋体" charset="0"/>
                <a:cs typeface="宋体" charset="0"/>
              </a:rPr>
              <a:t>The primary applications (modules) within </a:t>
            </a:r>
            <a:r>
              <a:rPr lang="en-US" altLang="zh-CN" i="0" dirty="0" err="1">
                <a:latin typeface="+mn-lt"/>
                <a:ea typeface="宋体" charset="0"/>
                <a:cs typeface="宋体" charset="0"/>
              </a:rPr>
              <a:t>Epi</a:t>
            </a:r>
            <a:r>
              <a:rPr lang="en-US" altLang="zh-CN" i="0" dirty="0">
                <a:latin typeface="+mn-lt"/>
                <a:ea typeface="宋体" charset="0"/>
                <a:cs typeface="宋体" charset="0"/>
              </a:rPr>
              <a:t> Info are:</a:t>
            </a:r>
          </a:p>
          <a:p>
            <a:pPr marL="171450" indent="-171450" eaLnBrk="1" hangingPunct="1">
              <a:lnSpc>
                <a:spcPct val="90000"/>
              </a:lnSpc>
              <a:buFont typeface="Arial"/>
              <a:buChar char="•"/>
            </a:pPr>
            <a:r>
              <a:rPr lang="en-US" altLang="zh-CN" b="1" i="0" dirty="0">
                <a:latin typeface="+mn-lt"/>
                <a:ea typeface="宋体" charset="0"/>
                <a:cs typeface="宋体" charset="0"/>
              </a:rPr>
              <a:t>Create forms</a:t>
            </a:r>
            <a:r>
              <a:rPr lang="en-US" altLang="zh-CN" i="0" dirty="0">
                <a:latin typeface="+mn-lt"/>
                <a:ea typeface="宋体" charset="0"/>
                <a:cs typeface="宋体" charset="0"/>
              </a:rPr>
              <a:t> - a module for creating electronic forms or questionnaires which automatically creates a database. This program allows the user to place text prompts and data entry fields on the screen. Check Code instructions, which are used to facilitate the data entry process, are also established using the </a:t>
            </a:r>
            <a:r>
              <a:rPr lang="en-US" altLang="zh-CN" b="1" i="0" dirty="0">
                <a:latin typeface="+mn-lt"/>
                <a:ea typeface="宋体" charset="0"/>
                <a:cs typeface="宋体" charset="0"/>
              </a:rPr>
              <a:t>Create forms</a:t>
            </a:r>
            <a:r>
              <a:rPr lang="en-US" altLang="zh-CN" i="0" dirty="0">
                <a:latin typeface="+mn-lt"/>
                <a:ea typeface="宋体" charset="0"/>
                <a:cs typeface="宋体" charset="0"/>
              </a:rPr>
              <a:t> module</a:t>
            </a:r>
            <a:r>
              <a:rPr lang="en-US" altLang="zh-CN" b="0" i="0" dirty="0">
                <a:latin typeface="+mn-lt"/>
                <a:ea typeface="宋体" charset="0"/>
                <a:cs typeface="宋体" charset="0"/>
              </a:rPr>
              <a:t>.</a:t>
            </a:r>
          </a:p>
          <a:p>
            <a:pPr marL="171450" indent="-171450" eaLnBrk="1" hangingPunct="1">
              <a:lnSpc>
                <a:spcPct val="90000"/>
              </a:lnSpc>
              <a:buFont typeface="Arial"/>
              <a:buChar char="•"/>
            </a:pPr>
            <a:r>
              <a:rPr lang="en-US" altLang="zh-CN" b="1" i="0" dirty="0">
                <a:latin typeface="+mn-lt"/>
                <a:ea typeface="宋体" charset="0"/>
                <a:cs typeface="宋体" charset="0"/>
              </a:rPr>
              <a:t>Enter Data </a:t>
            </a:r>
            <a:r>
              <a:rPr lang="en-US" altLang="zh-CN" i="0" dirty="0">
                <a:latin typeface="+mn-lt"/>
                <a:ea typeface="宋体" charset="0"/>
                <a:cs typeface="宋体" charset="0"/>
              </a:rPr>
              <a:t>- a module for using the forms and questionnaires created in </a:t>
            </a:r>
            <a:r>
              <a:rPr lang="en-US" altLang="zh-CN" b="1" i="0" dirty="0">
                <a:latin typeface="+mn-lt"/>
                <a:ea typeface="宋体" charset="0"/>
                <a:cs typeface="宋体" charset="0"/>
              </a:rPr>
              <a:t>Create forms</a:t>
            </a:r>
            <a:r>
              <a:rPr lang="en-US" altLang="zh-CN" i="0" dirty="0">
                <a:latin typeface="+mn-lt"/>
                <a:ea typeface="宋体" charset="0"/>
                <a:cs typeface="宋体" charset="0"/>
              </a:rPr>
              <a:t> to enter data into the database. This program displays the forms, constructs a data table, and controls the data entry process by using Check Code instructions, specified in </a:t>
            </a:r>
            <a:r>
              <a:rPr lang="en-US" altLang="zh-CN" b="1" i="0" dirty="0">
                <a:latin typeface="+mn-lt"/>
                <a:ea typeface="宋体" charset="0"/>
                <a:cs typeface="宋体" charset="0"/>
              </a:rPr>
              <a:t>Create forms</a:t>
            </a:r>
            <a:r>
              <a:rPr lang="en-US" altLang="zh-CN" i="0" dirty="0">
                <a:latin typeface="+mn-lt"/>
                <a:ea typeface="宋体" charset="0"/>
                <a:cs typeface="宋体" charset="0"/>
              </a:rPr>
              <a:t> module</a:t>
            </a:r>
            <a:r>
              <a:rPr lang="en-US" altLang="zh-CN" b="0" i="0" dirty="0">
                <a:latin typeface="+mn-lt"/>
                <a:ea typeface="宋体" charset="0"/>
                <a:cs typeface="宋体" charset="0"/>
              </a:rPr>
              <a:t>.</a:t>
            </a:r>
          </a:p>
          <a:p>
            <a:pPr marL="171450" indent="-171450" eaLnBrk="1" hangingPunct="1">
              <a:lnSpc>
                <a:spcPct val="90000"/>
              </a:lnSpc>
              <a:buFont typeface="Arial"/>
              <a:buChar char="•"/>
            </a:pPr>
            <a:r>
              <a:rPr lang="en-US" altLang="zh-CN" b="1" i="0" dirty="0">
                <a:latin typeface="+mn-lt"/>
                <a:ea typeface="宋体" charset="0"/>
                <a:cs typeface="宋体" charset="0"/>
              </a:rPr>
              <a:t>Analyze Data</a:t>
            </a:r>
            <a:r>
              <a:rPr lang="en-US" altLang="zh-CN" i="0" dirty="0">
                <a:latin typeface="+mn-lt"/>
                <a:ea typeface="宋体" charset="0"/>
                <a:cs typeface="宋体" charset="0"/>
              </a:rPr>
              <a:t> - 2 parts (Classic and Visual dashboard) for producing statistical analyses of data, report output, graphs and maps. This module provides access to data, can read data from files and tables of</a:t>
            </a:r>
            <a:r>
              <a:rPr lang="en-US" altLang="zh-CN" i="0" baseline="0" dirty="0">
                <a:latin typeface="+mn-lt"/>
                <a:ea typeface="宋体" charset="0"/>
                <a:cs typeface="宋体" charset="0"/>
              </a:rPr>
              <a:t> </a:t>
            </a:r>
            <a:r>
              <a:rPr lang="en-US" altLang="zh-CN" i="0" dirty="0">
                <a:latin typeface="+mn-lt"/>
                <a:ea typeface="宋体" charset="0"/>
                <a:cs typeface="宋体" charset="0"/>
              </a:rPr>
              <a:t>different formats.</a:t>
            </a:r>
            <a:endParaRPr lang="en-US" altLang="zh-CN" b="1" i="0" dirty="0">
              <a:latin typeface="+mn-lt"/>
              <a:ea typeface="宋体" charset="0"/>
              <a:cs typeface="宋体" charset="0"/>
            </a:endParaRPr>
          </a:p>
          <a:p>
            <a:pPr marL="171450" indent="-171450" eaLnBrk="1" hangingPunct="1">
              <a:lnSpc>
                <a:spcPct val="90000"/>
              </a:lnSpc>
              <a:buFont typeface="Arial"/>
              <a:buChar char="•"/>
            </a:pPr>
            <a:r>
              <a:rPr lang="en-US" altLang="zh-CN" b="1" i="0" dirty="0">
                <a:latin typeface="+mn-lt"/>
                <a:ea typeface="宋体" charset="0"/>
                <a:cs typeface="宋体" charset="0"/>
              </a:rPr>
              <a:t>Create Maps</a:t>
            </a:r>
            <a:r>
              <a:rPr lang="en-US" altLang="zh-CN" i="0" dirty="0">
                <a:latin typeface="+mn-lt"/>
                <a:ea typeface="宋体" charset="0"/>
                <a:cs typeface="宋体" charset="0"/>
              </a:rPr>
              <a:t> - a module for creating GIS maps and overlaying data on to them by relating the data to files that contain geographic boundaries. Data can be displayed either as color/pattern maps or dot density maps.</a:t>
            </a:r>
            <a:endParaRPr lang="en-US" altLang="zh-CN" b="1" i="0" dirty="0">
              <a:latin typeface="+mn-lt"/>
              <a:ea typeface="宋体" charset="0"/>
              <a:cs typeface="宋体"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171450" indent="-171450" eaLnBrk="1" hangingPunct="1">
              <a:spcAft>
                <a:spcPts val="600"/>
              </a:spcAft>
              <a:buFont typeface="Arial"/>
              <a:buChar char="•"/>
            </a:pPr>
            <a:r>
              <a:rPr lang="en-US" b="1" u="none" dirty="0">
                <a:latin typeface="+mn-lt"/>
                <a:cs typeface="Verdana"/>
              </a:rPr>
              <a:t>Form Designer </a:t>
            </a:r>
            <a:r>
              <a:rPr lang="en-US" altLang="zh-CN" dirty="0">
                <a:latin typeface="+mn-lt"/>
                <a:ea typeface="宋体" charset="0"/>
                <a:cs typeface="Verdana"/>
              </a:rPr>
              <a:t>- a module for creating electronic forms or questionnaires which automatically creates a database. This program allows the user to place text prompts and data entry fields on the screen. Check Code instructions, which are used to facilitate the data entry process, are also established using the </a:t>
            </a:r>
            <a:r>
              <a:rPr lang="en-US" u="none" dirty="0">
                <a:latin typeface="+mn-lt"/>
                <a:cs typeface="Verdana"/>
              </a:rPr>
              <a:t>Form Designer </a:t>
            </a:r>
            <a:r>
              <a:rPr lang="en-US" altLang="zh-CN" dirty="0">
                <a:latin typeface="+mn-lt"/>
                <a:ea typeface="宋体" charset="0"/>
                <a:cs typeface="Verdana"/>
              </a:rPr>
              <a:t>module</a:t>
            </a:r>
            <a:r>
              <a:rPr lang="en-US" altLang="zh-CN" b="0" i="0" dirty="0">
                <a:latin typeface="+mn-lt"/>
                <a:ea typeface="宋体" charset="0"/>
                <a:cs typeface="Verdana"/>
              </a:rPr>
              <a:t>.</a:t>
            </a:r>
            <a:endParaRPr lang="en-US" b="0" i="0" dirty="0">
              <a:latin typeface="+mn-lt"/>
              <a:cs typeface="Verdana"/>
            </a:endParaRPr>
          </a:p>
          <a:p>
            <a:pPr marL="173038" indent="-173038">
              <a:spcAft>
                <a:spcPts val="600"/>
              </a:spcAft>
              <a:buFont typeface="Arial"/>
              <a:buChar char="•"/>
            </a:pPr>
            <a:r>
              <a:rPr lang="en-US" dirty="0">
                <a:latin typeface="+mn-lt"/>
                <a:cs typeface="Verdana"/>
              </a:rPr>
              <a:t>Places prompts and data entry fields on View pages</a:t>
            </a:r>
          </a:p>
          <a:p>
            <a:pPr marL="173038" indent="-173038">
              <a:spcAft>
                <a:spcPts val="600"/>
              </a:spcAft>
              <a:buFont typeface="Arial"/>
              <a:buChar char="•"/>
            </a:pPr>
            <a:r>
              <a:rPr lang="en-US" dirty="0">
                <a:latin typeface="+mn-lt"/>
                <a:cs typeface="Verdana"/>
              </a:rPr>
              <a:t>Creates Check Code to have the computer:</a:t>
            </a:r>
          </a:p>
          <a:p>
            <a:pPr marL="398463" lvl="1" indent="-171450">
              <a:spcAft>
                <a:spcPts val="600"/>
              </a:spcAft>
              <a:buFont typeface="Lucida Grande"/>
              <a:buChar char="-"/>
            </a:pPr>
            <a:r>
              <a:rPr lang="en-US" dirty="0">
                <a:latin typeface="+mn-lt"/>
                <a:cs typeface="Verdana"/>
              </a:rPr>
              <a:t>Check for errors during the data entry process</a:t>
            </a:r>
          </a:p>
          <a:p>
            <a:pPr marL="398463" lvl="1" indent="-171450">
              <a:spcAft>
                <a:spcPts val="600"/>
              </a:spcAft>
              <a:buFont typeface="Lucida Grande"/>
              <a:buChar char="-"/>
            </a:pPr>
            <a:r>
              <a:rPr lang="en-US" dirty="0">
                <a:latin typeface="+mn-lt"/>
                <a:cs typeface="Verdana"/>
              </a:rPr>
              <a:t>Perform automatic calculations</a:t>
            </a:r>
          </a:p>
          <a:p>
            <a:pPr marL="398463" lvl="1" indent="-171450">
              <a:spcAft>
                <a:spcPts val="600"/>
              </a:spcAft>
              <a:buFont typeface="Lucida Grande"/>
              <a:buChar char="-"/>
            </a:pPr>
            <a:r>
              <a:rPr lang="en-US" dirty="0">
                <a:latin typeface="+mn-lt"/>
                <a:cs typeface="Verdana"/>
              </a:rPr>
              <a:t>Speed up the data entry process by skipping over parts of the questionnaire</a:t>
            </a:r>
          </a:p>
        </p:txBody>
      </p:sp>
      <p:sp>
        <p:nvSpPr>
          <p:cNvPr id="24580"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37">
              <a:defRPr sz="3500">
                <a:solidFill>
                  <a:schemeClr val="tx1"/>
                </a:solidFill>
                <a:latin typeface="Arial" charset="0"/>
                <a:ea typeface="ＭＳ Ｐゴシック" charset="0"/>
              </a:defRPr>
            </a:lvl1pPr>
            <a:lvl2pPr marL="729057" indent="-280406" defTabSz="914437">
              <a:defRPr sz="3500">
                <a:solidFill>
                  <a:schemeClr val="tx1"/>
                </a:solidFill>
                <a:latin typeface="Arial" charset="0"/>
                <a:ea typeface="ＭＳ Ｐゴシック" charset="0"/>
              </a:defRPr>
            </a:lvl2pPr>
            <a:lvl3pPr marL="1121626" indent="-224325" defTabSz="914437">
              <a:defRPr sz="3500">
                <a:solidFill>
                  <a:schemeClr val="tx1"/>
                </a:solidFill>
                <a:latin typeface="Arial" charset="0"/>
                <a:ea typeface="ＭＳ Ｐゴシック" charset="0"/>
              </a:defRPr>
            </a:lvl3pPr>
            <a:lvl4pPr marL="1570276" indent="-224325" defTabSz="914437">
              <a:defRPr sz="3500">
                <a:solidFill>
                  <a:schemeClr val="tx1"/>
                </a:solidFill>
                <a:latin typeface="Arial" charset="0"/>
                <a:ea typeface="ＭＳ Ｐゴシック" charset="0"/>
              </a:defRPr>
            </a:lvl4pPr>
            <a:lvl5pPr marL="2018927" indent="-224325" defTabSz="914437">
              <a:defRPr sz="35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35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35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35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3500">
                <a:solidFill>
                  <a:schemeClr val="tx1"/>
                </a:solidFill>
                <a:latin typeface="Arial" charset="0"/>
                <a:ea typeface="ＭＳ Ｐゴシック" charset="0"/>
              </a:defRPr>
            </a:lvl9pPr>
          </a:lstStyle>
          <a:p>
            <a:fld id="{9A3D401E-F39A-F148-8B21-ABEACAD0B9B0}" type="slidenum">
              <a:rPr lang="en-US" sz="1200">
                <a:latin typeface="Times New Roman" charset="0"/>
              </a:rPr>
              <a:pPr/>
              <a:t>11</a:t>
            </a:fld>
            <a:endParaRPr lang="en-US" sz="1200">
              <a:latin typeface="Times New Roman"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171450" indent="-171450" eaLnBrk="1" hangingPunct="1">
              <a:buFont typeface="Arial"/>
              <a:buChar char="•"/>
            </a:pPr>
            <a:r>
              <a:rPr lang="en-US" altLang="zh-CN" b="1" i="0" dirty="0">
                <a:latin typeface="+mn-lt"/>
                <a:ea typeface="宋体" charset="0"/>
                <a:cs typeface="宋体" charset="0"/>
              </a:rPr>
              <a:t>Enter Data </a:t>
            </a:r>
            <a:r>
              <a:rPr lang="en-US" altLang="zh-CN" i="0" dirty="0">
                <a:latin typeface="+mn-lt"/>
                <a:ea typeface="宋体" charset="0"/>
                <a:cs typeface="宋体" charset="0"/>
              </a:rPr>
              <a:t>- a module for using the forms and questionnaires created in </a:t>
            </a:r>
            <a:r>
              <a:rPr lang="en-US" altLang="zh-CN" b="1" i="0" dirty="0">
                <a:latin typeface="+mn-lt"/>
                <a:ea typeface="宋体" charset="0"/>
                <a:cs typeface="宋体" charset="0"/>
              </a:rPr>
              <a:t>Form Designer </a:t>
            </a:r>
            <a:r>
              <a:rPr lang="en-US" altLang="zh-CN" i="0" dirty="0">
                <a:latin typeface="+mn-lt"/>
                <a:ea typeface="宋体" charset="0"/>
                <a:cs typeface="宋体" charset="0"/>
              </a:rPr>
              <a:t>to enter data into the database.</a:t>
            </a:r>
          </a:p>
          <a:p>
            <a:pPr marL="171450" indent="-171450" eaLnBrk="1" hangingPunct="1">
              <a:buFont typeface="Arial"/>
              <a:buChar char="•"/>
            </a:pPr>
            <a:r>
              <a:rPr lang="en-US" altLang="zh-CN" i="0" dirty="0">
                <a:latin typeface="+mn-lt"/>
                <a:ea typeface="宋体" charset="0"/>
                <a:cs typeface="宋体" charset="0"/>
              </a:rPr>
              <a:t>This program displays the forms, constructs a data table, and controls the data entry process by using Check Code instructions, specified in </a:t>
            </a:r>
            <a:r>
              <a:rPr lang="en-US" altLang="zh-CN" b="1" i="0" dirty="0">
                <a:latin typeface="+mn-lt"/>
                <a:ea typeface="宋体" charset="0"/>
                <a:cs typeface="宋体" charset="0"/>
              </a:rPr>
              <a:t>Form </a:t>
            </a:r>
            <a:r>
              <a:rPr lang="en-US" altLang="zh-CN" b="1" i="0">
                <a:latin typeface="+mn-lt"/>
                <a:ea typeface="宋体" charset="0"/>
                <a:cs typeface="宋体" charset="0"/>
              </a:rPr>
              <a:t>Designer </a:t>
            </a:r>
            <a:r>
              <a:rPr lang="en-US" altLang="zh-CN" i="0">
                <a:latin typeface="+mn-lt"/>
                <a:ea typeface="宋体" charset="0"/>
                <a:cs typeface="宋体" charset="0"/>
              </a:rPr>
              <a:t>module.</a:t>
            </a:r>
            <a:endParaRPr lang="en-US" altLang="zh-CN" b="1" i="0" dirty="0">
              <a:latin typeface="+mn-lt"/>
              <a:ea typeface="宋体" charset="0"/>
              <a:cs typeface="宋体" charset="0"/>
            </a:endParaRPr>
          </a:p>
        </p:txBody>
      </p:sp>
      <p:sp>
        <p:nvSpPr>
          <p:cNvPr id="26628"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37">
              <a:defRPr sz="3500">
                <a:solidFill>
                  <a:schemeClr val="tx1"/>
                </a:solidFill>
                <a:latin typeface="Arial" charset="0"/>
                <a:ea typeface="ＭＳ Ｐゴシック" charset="0"/>
              </a:defRPr>
            </a:lvl1pPr>
            <a:lvl2pPr marL="729057" indent="-280406" defTabSz="914437">
              <a:defRPr sz="3500">
                <a:solidFill>
                  <a:schemeClr val="tx1"/>
                </a:solidFill>
                <a:latin typeface="Arial" charset="0"/>
                <a:ea typeface="ＭＳ Ｐゴシック" charset="0"/>
              </a:defRPr>
            </a:lvl2pPr>
            <a:lvl3pPr marL="1121626" indent="-224325" defTabSz="914437">
              <a:defRPr sz="3500">
                <a:solidFill>
                  <a:schemeClr val="tx1"/>
                </a:solidFill>
                <a:latin typeface="Arial" charset="0"/>
                <a:ea typeface="ＭＳ Ｐゴシック" charset="0"/>
              </a:defRPr>
            </a:lvl3pPr>
            <a:lvl4pPr marL="1570276" indent="-224325" defTabSz="914437">
              <a:defRPr sz="3500">
                <a:solidFill>
                  <a:schemeClr val="tx1"/>
                </a:solidFill>
                <a:latin typeface="Arial" charset="0"/>
                <a:ea typeface="ＭＳ Ｐゴシック" charset="0"/>
              </a:defRPr>
            </a:lvl4pPr>
            <a:lvl5pPr marL="2018927" indent="-224325" defTabSz="914437">
              <a:defRPr sz="35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35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35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35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3500">
                <a:solidFill>
                  <a:schemeClr val="tx1"/>
                </a:solidFill>
                <a:latin typeface="Arial" charset="0"/>
                <a:ea typeface="ＭＳ Ｐゴシック" charset="0"/>
              </a:defRPr>
            </a:lvl9pPr>
          </a:lstStyle>
          <a:p>
            <a:fld id="{72647CEF-6061-174D-94A4-4CD520036570}" type="slidenum">
              <a:rPr lang="en-US" sz="1200">
                <a:latin typeface="Times New Roman" charset="0"/>
              </a:rPr>
              <a:pPr/>
              <a:t>12</a:t>
            </a:fld>
            <a:endParaRPr lang="en-US" sz="1200">
              <a:latin typeface="Times New Roman"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171450" indent="-171450" eaLnBrk="1" hangingPunct="1">
              <a:buFont typeface="Arial"/>
              <a:buChar char="•"/>
            </a:pPr>
            <a:r>
              <a:rPr lang="en-US" altLang="zh-CN" b="1" i="0" dirty="0">
                <a:latin typeface="+mn-lt"/>
                <a:ea typeface="宋体" charset="0"/>
                <a:cs typeface="宋体" charset="0"/>
              </a:rPr>
              <a:t>Create Maps</a:t>
            </a:r>
            <a:r>
              <a:rPr lang="en-US" altLang="zh-CN" i="0" dirty="0">
                <a:latin typeface="+mn-lt"/>
                <a:ea typeface="宋体" charset="0"/>
                <a:cs typeface="宋体" charset="0"/>
              </a:rPr>
              <a:t> - a module for creating GIS maps that</a:t>
            </a:r>
            <a:r>
              <a:rPr lang="en-US" altLang="zh-CN" i="0" baseline="0" dirty="0">
                <a:latin typeface="+mn-lt"/>
                <a:ea typeface="宋体" charset="0"/>
                <a:cs typeface="宋体" charset="0"/>
              </a:rPr>
              <a:t> can</a:t>
            </a:r>
            <a:r>
              <a:rPr lang="en-US" altLang="zh-CN" i="0" dirty="0">
                <a:latin typeface="+mn-lt"/>
                <a:ea typeface="宋体" charset="0"/>
                <a:cs typeface="宋体" charset="0"/>
              </a:rPr>
              <a:t> overlay data onto the</a:t>
            </a:r>
            <a:r>
              <a:rPr lang="en-US" altLang="zh-CN" i="0" baseline="0" dirty="0">
                <a:latin typeface="+mn-lt"/>
                <a:ea typeface="宋体" charset="0"/>
                <a:cs typeface="宋体" charset="0"/>
              </a:rPr>
              <a:t> maps</a:t>
            </a:r>
            <a:r>
              <a:rPr lang="en-US" altLang="zh-CN" i="0" dirty="0">
                <a:latin typeface="+mn-lt"/>
                <a:ea typeface="宋体" charset="0"/>
                <a:cs typeface="宋体" charset="0"/>
              </a:rPr>
              <a:t> by relating the data to files that contain geographic boundaries. Data can be displayed either as color/pattern maps or dot density maps.</a:t>
            </a:r>
            <a:endParaRPr lang="en-US" dirty="0">
              <a:latin typeface="+mn-lt"/>
            </a:endParaRPr>
          </a:p>
          <a:p>
            <a:pPr marL="171450" indent="-171450">
              <a:buFont typeface="Arial"/>
              <a:buChar char="•"/>
            </a:pPr>
            <a:r>
              <a:rPr lang="en-US" i="1" dirty="0">
                <a:latin typeface="+mn-lt"/>
              </a:rPr>
              <a:t>[Review slide content]</a:t>
            </a:r>
            <a:endParaRPr lang="en-US" altLang="zh-CN" dirty="0">
              <a:latin typeface="+mn-lt"/>
              <a:cs typeface="Calibri"/>
            </a:endParaRPr>
          </a:p>
        </p:txBody>
      </p:sp>
      <p:sp>
        <p:nvSpPr>
          <p:cNvPr id="28676"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37">
              <a:defRPr sz="3500">
                <a:solidFill>
                  <a:schemeClr val="tx1"/>
                </a:solidFill>
                <a:latin typeface="Arial" charset="0"/>
                <a:ea typeface="ＭＳ Ｐゴシック" charset="0"/>
              </a:defRPr>
            </a:lvl1pPr>
            <a:lvl2pPr marL="729057" indent="-280406" defTabSz="914437">
              <a:defRPr sz="3500">
                <a:solidFill>
                  <a:schemeClr val="tx1"/>
                </a:solidFill>
                <a:latin typeface="Arial" charset="0"/>
                <a:ea typeface="ＭＳ Ｐゴシック" charset="0"/>
              </a:defRPr>
            </a:lvl2pPr>
            <a:lvl3pPr marL="1121626" indent="-224325" defTabSz="914437">
              <a:defRPr sz="3500">
                <a:solidFill>
                  <a:schemeClr val="tx1"/>
                </a:solidFill>
                <a:latin typeface="Arial" charset="0"/>
                <a:ea typeface="ＭＳ Ｐゴシック" charset="0"/>
              </a:defRPr>
            </a:lvl3pPr>
            <a:lvl4pPr marL="1570276" indent="-224325" defTabSz="914437">
              <a:defRPr sz="3500">
                <a:solidFill>
                  <a:schemeClr val="tx1"/>
                </a:solidFill>
                <a:latin typeface="Arial" charset="0"/>
                <a:ea typeface="ＭＳ Ｐゴシック" charset="0"/>
              </a:defRPr>
            </a:lvl4pPr>
            <a:lvl5pPr marL="2018927" indent="-224325" defTabSz="914437">
              <a:defRPr sz="35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35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35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35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3500">
                <a:solidFill>
                  <a:schemeClr val="tx1"/>
                </a:solidFill>
                <a:latin typeface="Arial" charset="0"/>
                <a:ea typeface="ＭＳ Ｐゴシック" charset="0"/>
              </a:defRPr>
            </a:lvl9pPr>
          </a:lstStyle>
          <a:p>
            <a:fld id="{36588454-7D07-F744-8432-F36F9123BB70}" type="slidenum">
              <a:rPr lang="en-US" sz="1200">
                <a:latin typeface="Times New Roman" charset="0"/>
              </a:rPr>
              <a:pPr/>
              <a:t>13</a:t>
            </a:fld>
            <a:endParaRPr lang="en-US" sz="1200">
              <a:latin typeface="Times New Roman"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30724"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37">
              <a:defRPr sz="3500">
                <a:solidFill>
                  <a:schemeClr val="tx1"/>
                </a:solidFill>
                <a:latin typeface="Arial" charset="0"/>
                <a:ea typeface="ＭＳ Ｐゴシック" charset="0"/>
              </a:defRPr>
            </a:lvl1pPr>
            <a:lvl2pPr marL="729057" indent="-280406" defTabSz="914437">
              <a:defRPr sz="3500">
                <a:solidFill>
                  <a:schemeClr val="tx1"/>
                </a:solidFill>
                <a:latin typeface="Arial" charset="0"/>
                <a:ea typeface="ＭＳ Ｐゴシック" charset="0"/>
              </a:defRPr>
            </a:lvl2pPr>
            <a:lvl3pPr marL="1121626" indent="-224325" defTabSz="914437">
              <a:defRPr sz="3500">
                <a:solidFill>
                  <a:schemeClr val="tx1"/>
                </a:solidFill>
                <a:latin typeface="Arial" charset="0"/>
                <a:ea typeface="ＭＳ Ｐゴシック" charset="0"/>
              </a:defRPr>
            </a:lvl3pPr>
            <a:lvl4pPr marL="1570276" indent="-224325" defTabSz="914437">
              <a:defRPr sz="3500">
                <a:solidFill>
                  <a:schemeClr val="tx1"/>
                </a:solidFill>
                <a:latin typeface="Arial" charset="0"/>
                <a:ea typeface="ＭＳ Ｐゴシック" charset="0"/>
              </a:defRPr>
            </a:lvl4pPr>
            <a:lvl5pPr marL="2018927" indent="-224325" defTabSz="914437">
              <a:defRPr sz="35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35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35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35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3500">
                <a:solidFill>
                  <a:schemeClr val="tx1"/>
                </a:solidFill>
                <a:latin typeface="Arial" charset="0"/>
                <a:ea typeface="ＭＳ Ｐゴシック" charset="0"/>
              </a:defRPr>
            </a:lvl9pPr>
          </a:lstStyle>
          <a:p>
            <a:fld id="{4D2DE323-1A92-294B-A4D0-9B2E875FE9AE}" type="slidenum">
              <a:rPr lang="en-US" sz="1200">
                <a:latin typeface="Times New Roman" charset="0"/>
              </a:rPr>
              <a:pPr/>
              <a:t>14</a:t>
            </a:fld>
            <a:endParaRPr lang="en-US" sz="1200">
              <a:latin typeface="Times New Roman"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171450" indent="-171450">
              <a:buFont typeface="Arial"/>
              <a:buChar char="•"/>
            </a:pPr>
            <a:r>
              <a:rPr lang="en-US" i="1" dirty="0"/>
              <a:t>[Review slide content]</a:t>
            </a:r>
            <a:endParaRPr lang="en-US" altLang="zh-CN" dirty="0">
              <a:latin typeface="Verdana"/>
              <a:ea typeface="Verdana"/>
              <a:cs typeface="Verdana"/>
            </a:endParaRPr>
          </a:p>
        </p:txBody>
      </p:sp>
      <p:sp>
        <p:nvSpPr>
          <p:cNvPr id="32772"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37">
              <a:defRPr sz="3500">
                <a:solidFill>
                  <a:schemeClr val="tx1"/>
                </a:solidFill>
                <a:latin typeface="Arial" charset="0"/>
                <a:ea typeface="ＭＳ Ｐゴシック" charset="0"/>
              </a:defRPr>
            </a:lvl1pPr>
            <a:lvl2pPr marL="729057" indent="-280406" defTabSz="914437">
              <a:defRPr sz="3500">
                <a:solidFill>
                  <a:schemeClr val="tx1"/>
                </a:solidFill>
                <a:latin typeface="Arial" charset="0"/>
                <a:ea typeface="ＭＳ Ｐゴシック" charset="0"/>
              </a:defRPr>
            </a:lvl2pPr>
            <a:lvl3pPr marL="1121626" indent="-224325" defTabSz="914437">
              <a:defRPr sz="3500">
                <a:solidFill>
                  <a:schemeClr val="tx1"/>
                </a:solidFill>
                <a:latin typeface="Arial" charset="0"/>
                <a:ea typeface="ＭＳ Ｐゴシック" charset="0"/>
              </a:defRPr>
            </a:lvl3pPr>
            <a:lvl4pPr marL="1570276" indent="-224325" defTabSz="914437">
              <a:defRPr sz="3500">
                <a:solidFill>
                  <a:schemeClr val="tx1"/>
                </a:solidFill>
                <a:latin typeface="Arial" charset="0"/>
                <a:ea typeface="ＭＳ Ｐゴシック" charset="0"/>
              </a:defRPr>
            </a:lvl4pPr>
            <a:lvl5pPr marL="2018927" indent="-224325" defTabSz="914437">
              <a:defRPr sz="35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35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35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35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3500">
                <a:solidFill>
                  <a:schemeClr val="tx1"/>
                </a:solidFill>
                <a:latin typeface="Arial" charset="0"/>
                <a:ea typeface="ＭＳ Ｐゴシック" charset="0"/>
              </a:defRPr>
            </a:lvl9pPr>
          </a:lstStyle>
          <a:p>
            <a:fld id="{D9A59F41-CBEB-4C4C-9126-F2CE368597B2}" type="slidenum">
              <a:rPr lang="en-US" sz="1200">
                <a:latin typeface="Times New Roman" charset="0"/>
              </a:rPr>
              <a:pPr/>
              <a:t>15</a:t>
            </a:fld>
            <a:endParaRPr lang="en-US" sz="1200">
              <a:latin typeface="Times New Roman"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E025C380-B638-F340-ABB0-9AD85CDBBEED}" type="slidenum">
              <a:rPr lang="en-US" smtClean="0"/>
              <a:t>16</a:t>
            </a:fld>
            <a:endParaRPr lang="en-US"/>
          </a:p>
        </p:txBody>
      </p:sp>
    </p:spTree>
    <p:extLst>
      <p:ext uri="{BB962C8B-B14F-4D97-AF65-F5344CB8AC3E}">
        <p14:creationId xmlns:p14="http://schemas.microsoft.com/office/powerpoint/2010/main" val="42248829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35844"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37">
              <a:defRPr sz="3500">
                <a:solidFill>
                  <a:schemeClr val="tx1"/>
                </a:solidFill>
                <a:latin typeface="Arial" charset="0"/>
                <a:ea typeface="ＭＳ Ｐゴシック" charset="0"/>
              </a:defRPr>
            </a:lvl1pPr>
            <a:lvl2pPr marL="729057" indent="-280406" defTabSz="914437">
              <a:defRPr sz="3500">
                <a:solidFill>
                  <a:schemeClr val="tx1"/>
                </a:solidFill>
                <a:latin typeface="Arial" charset="0"/>
                <a:ea typeface="ＭＳ Ｐゴシック" charset="0"/>
              </a:defRPr>
            </a:lvl2pPr>
            <a:lvl3pPr marL="1121626" indent="-224325" defTabSz="914437">
              <a:defRPr sz="3500">
                <a:solidFill>
                  <a:schemeClr val="tx1"/>
                </a:solidFill>
                <a:latin typeface="Arial" charset="0"/>
                <a:ea typeface="ＭＳ Ｐゴシック" charset="0"/>
              </a:defRPr>
            </a:lvl3pPr>
            <a:lvl4pPr marL="1570276" indent="-224325" defTabSz="914437">
              <a:defRPr sz="3500">
                <a:solidFill>
                  <a:schemeClr val="tx1"/>
                </a:solidFill>
                <a:latin typeface="Arial" charset="0"/>
                <a:ea typeface="ＭＳ Ｐゴシック" charset="0"/>
              </a:defRPr>
            </a:lvl4pPr>
            <a:lvl5pPr marL="2018927" indent="-224325" defTabSz="914437">
              <a:defRPr sz="35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35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35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35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3500">
                <a:solidFill>
                  <a:schemeClr val="tx1"/>
                </a:solidFill>
                <a:latin typeface="Arial" charset="0"/>
                <a:ea typeface="ＭＳ Ｐゴシック" charset="0"/>
              </a:defRPr>
            </a:lvl9pPr>
          </a:lstStyle>
          <a:p>
            <a:fld id="{D785BA7D-DE9F-854E-BB3F-E3CE326DDB65}" type="slidenum">
              <a:rPr lang="en-US" sz="1200">
                <a:latin typeface="Times New Roman" charset="0"/>
              </a:rPr>
              <a:pPr/>
              <a:t>17</a:t>
            </a:fld>
            <a:endParaRPr lang="en-US" sz="1200">
              <a:latin typeface="Times New Roman"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37892"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37">
              <a:defRPr sz="3500">
                <a:solidFill>
                  <a:schemeClr val="tx1"/>
                </a:solidFill>
                <a:latin typeface="Arial" charset="0"/>
                <a:ea typeface="ＭＳ Ｐゴシック" charset="0"/>
              </a:defRPr>
            </a:lvl1pPr>
            <a:lvl2pPr marL="729057" indent="-280406" defTabSz="914437">
              <a:defRPr sz="3500">
                <a:solidFill>
                  <a:schemeClr val="tx1"/>
                </a:solidFill>
                <a:latin typeface="Arial" charset="0"/>
                <a:ea typeface="ＭＳ Ｐゴシック" charset="0"/>
              </a:defRPr>
            </a:lvl2pPr>
            <a:lvl3pPr marL="1121626" indent="-224325" defTabSz="914437">
              <a:defRPr sz="3500">
                <a:solidFill>
                  <a:schemeClr val="tx1"/>
                </a:solidFill>
                <a:latin typeface="Arial" charset="0"/>
                <a:ea typeface="ＭＳ Ｐゴシック" charset="0"/>
              </a:defRPr>
            </a:lvl3pPr>
            <a:lvl4pPr marL="1570276" indent="-224325" defTabSz="914437">
              <a:defRPr sz="3500">
                <a:solidFill>
                  <a:schemeClr val="tx1"/>
                </a:solidFill>
                <a:latin typeface="Arial" charset="0"/>
                <a:ea typeface="ＭＳ Ｐゴシック" charset="0"/>
              </a:defRPr>
            </a:lvl4pPr>
            <a:lvl5pPr marL="2018927" indent="-224325" defTabSz="914437">
              <a:defRPr sz="35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35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35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35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3500">
                <a:solidFill>
                  <a:schemeClr val="tx1"/>
                </a:solidFill>
                <a:latin typeface="Arial" charset="0"/>
                <a:ea typeface="ＭＳ Ｐゴシック" charset="0"/>
              </a:defRPr>
            </a:lvl9pPr>
          </a:lstStyle>
          <a:p>
            <a:fld id="{D79977BB-275B-CC4E-89C5-BC6BB156F097}" type="slidenum">
              <a:rPr lang="en-US" sz="1200">
                <a:latin typeface="Times New Roman" charset="0"/>
              </a:rPr>
              <a:pPr/>
              <a:t>18</a:t>
            </a:fld>
            <a:endParaRPr lang="en-US" sz="1200">
              <a:latin typeface="Times New Roman"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[END]</a:t>
            </a:r>
          </a:p>
        </p:txBody>
      </p:sp>
      <p:sp>
        <p:nvSpPr>
          <p:cNvPr id="4" name="Slide Number Placeholder 3"/>
          <p:cNvSpPr>
            <a:spLocks noGrp="1"/>
          </p:cNvSpPr>
          <p:nvPr>
            <p:ph type="sldNum" sz="quarter" idx="10"/>
          </p:nvPr>
        </p:nvSpPr>
        <p:spPr/>
        <p:txBody>
          <a:bodyPr/>
          <a:lstStyle/>
          <a:p>
            <a:fld id="{E025C380-B638-F340-ABB0-9AD85CDBBEED}" type="slidenum">
              <a:rPr lang="en-US" smtClean="0"/>
              <a:t>19</a:t>
            </a:fld>
            <a:endParaRPr lang="en-US"/>
          </a:p>
        </p:txBody>
      </p:sp>
    </p:spTree>
    <p:extLst>
      <p:ext uri="{BB962C8B-B14F-4D97-AF65-F5344CB8AC3E}">
        <p14:creationId xmlns:p14="http://schemas.microsoft.com/office/powerpoint/2010/main" val="1318294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37">
              <a:defRPr sz="3500">
                <a:solidFill>
                  <a:schemeClr val="tx1"/>
                </a:solidFill>
                <a:latin typeface="Arial" charset="0"/>
                <a:ea typeface="ＭＳ Ｐゴシック" charset="0"/>
              </a:defRPr>
            </a:lvl1pPr>
            <a:lvl2pPr marL="729057" indent="-280406" defTabSz="914437">
              <a:defRPr sz="3500">
                <a:solidFill>
                  <a:schemeClr val="tx1"/>
                </a:solidFill>
                <a:latin typeface="Arial" charset="0"/>
                <a:ea typeface="ＭＳ Ｐゴシック" charset="0"/>
              </a:defRPr>
            </a:lvl2pPr>
            <a:lvl3pPr marL="1121626" indent="-224325" defTabSz="914437">
              <a:defRPr sz="3500">
                <a:solidFill>
                  <a:schemeClr val="tx1"/>
                </a:solidFill>
                <a:latin typeface="Arial" charset="0"/>
                <a:ea typeface="ＭＳ Ｐゴシック" charset="0"/>
              </a:defRPr>
            </a:lvl3pPr>
            <a:lvl4pPr marL="1570276" indent="-224325" defTabSz="914437">
              <a:defRPr sz="3500">
                <a:solidFill>
                  <a:schemeClr val="tx1"/>
                </a:solidFill>
                <a:latin typeface="Arial" charset="0"/>
                <a:ea typeface="ＭＳ Ｐゴシック" charset="0"/>
              </a:defRPr>
            </a:lvl4pPr>
            <a:lvl5pPr marL="2018927" indent="-224325" defTabSz="914437">
              <a:defRPr sz="35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35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35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35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3500">
                <a:solidFill>
                  <a:schemeClr val="tx1"/>
                </a:solidFill>
                <a:latin typeface="Arial" charset="0"/>
                <a:ea typeface="ＭＳ Ｐゴシック" charset="0"/>
              </a:defRPr>
            </a:lvl9pPr>
          </a:lstStyle>
          <a:p>
            <a:fld id="{1815A59B-1602-2949-9321-FAFA67D06E0E}" type="slidenum">
              <a:rPr lang="en-US" sz="1200">
                <a:latin typeface="Times New Roman" charset="0"/>
              </a:rPr>
              <a:pPr/>
              <a:t>2</a:t>
            </a:fld>
            <a:endParaRPr lang="en-US" sz="1200">
              <a:latin typeface="Times New Roman" charset="0"/>
            </a:endParaRPr>
          </a:p>
        </p:txBody>
      </p:sp>
      <p:sp>
        <p:nvSpPr>
          <p:cNvPr id="7171" name="Rectangle 2"/>
          <p:cNvSpPr>
            <a:spLocks noGrp="1" noRot="1" noChangeAspect="1" noChangeArrowheads="1" noTextEdit="1"/>
          </p:cNvSpPr>
          <p:nvPr>
            <p:ph type="sldImg"/>
          </p:nvPr>
        </p:nvSpPr>
        <p:spPr>
          <a:ln/>
        </p:spPr>
      </p:sp>
      <p:sp>
        <p:nvSpPr>
          <p:cNvPr id="7172" name="Rectangle 3"/>
          <p:cNvSpPr>
            <a:spLocks noGrp="1" noChangeArrowheads="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171450" indent="-171450">
              <a:buFont typeface="Arial"/>
              <a:buChar char="•"/>
            </a:pPr>
            <a:r>
              <a:rPr lang="en-US" dirty="0">
                <a:latin typeface="+mn-lt"/>
              </a:rPr>
              <a:t>Epi Info is a software package, consists of several separate modules, or programs.</a:t>
            </a:r>
          </a:p>
          <a:p>
            <a:pPr marL="171450" indent="-171450">
              <a:buFont typeface="Arial"/>
              <a:buChar char="•"/>
            </a:pPr>
            <a:r>
              <a:rPr lang="en-US" dirty="0">
                <a:latin typeface="+mn-lt"/>
              </a:rPr>
              <a:t>What kind of software is it? - It is a specialized software designed for epidemiologists and public health professionals.</a:t>
            </a:r>
            <a:endParaRPr lang="en-US" dirty="0">
              <a:latin typeface="+mn-lt"/>
              <a:cs typeface="Calibri"/>
            </a:endParaRPr>
          </a:p>
          <a:p>
            <a:pPr marL="171450" indent="-171450" eaLnBrk="1" hangingPunct="1">
              <a:buFont typeface="Arial"/>
              <a:buChar char="•"/>
            </a:pPr>
            <a:r>
              <a:rPr lang="en-US" dirty="0">
                <a:latin typeface="+mn-lt"/>
              </a:rPr>
              <a:t>To do what? – to work with databases.</a:t>
            </a:r>
          </a:p>
          <a:p>
            <a:pPr marL="171450" indent="-171450" eaLnBrk="1" hangingPunct="1">
              <a:buFont typeface="Arial"/>
              <a:buChar char="•"/>
            </a:pPr>
            <a:r>
              <a:rPr lang="en-US" dirty="0">
                <a:latin typeface="+mn-lt"/>
              </a:rPr>
              <a:t>Why Epi Info?</a:t>
            </a:r>
            <a:r>
              <a:rPr lang="en-US" baseline="0" dirty="0">
                <a:latin typeface="+mn-lt"/>
              </a:rPr>
              <a:t> </a:t>
            </a:r>
            <a:r>
              <a:rPr lang="en-US" sz="1200" kern="1200" dirty="0">
                <a:solidFill>
                  <a:schemeClr val="tx1"/>
                </a:solidFill>
                <a:effectLst/>
                <a:latin typeface="+mn-lt"/>
                <a:ea typeface="+mn-ea"/>
                <a:cs typeface="+mn-cs"/>
              </a:rPr>
              <a:t>–</a:t>
            </a:r>
            <a:r>
              <a:rPr lang="en-US" baseline="0" dirty="0">
                <a:latin typeface="+mn-lt"/>
              </a:rPr>
              <a:t> </a:t>
            </a:r>
            <a:r>
              <a:rPr lang="en-US" dirty="0">
                <a:latin typeface="+mn-lt"/>
              </a:rPr>
              <a:t>There are a lot of professional software packages to manage data… </a:t>
            </a:r>
            <a:r>
              <a:rPr lang="en-US" i="1" dirty="0">
                <a:latin typeface="+mn-lt"/>
              </a:rPr>
              <a:t>[explain on next slide]</a:t>
            </a:r>
            <a:r>
              <a:rPr lang="en-US" dirty="0">
                <a:latin typeface="+mn-lt"/>
              </a:rPr>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
          <p:cNvSpPr>
            <a:spLocks noGrp="1" noChangeArrowheads="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37">
              <a:defRPr sz="3500">
                <a:solidFill>
                  <a:schemeClr val="tx1"/>
                </a:solidFill>
                <a:latin typeface="Arial" charset="0"/>
                <a:ea typeface="ＭＳ Ｐゴシック" charset="0"/>
              </a:defRPr>
            </a:lvl1pPr>
            <a:lvl2pPr marL="729057" indent="-280406" defTabSz="914437">
              <a:defRPr sz="3500">
                <a:solidFill>
                  <a:schemeClr val="tx1"/>
                </a:solidFill>
                <a:latin typeface="Arial" charset="0"/>
                <a:ea typeface="ＭＳ Ｐゴシック" charset="0"/>
              </a:defRPr>
            </a:lvl2pPr>
            <a:lvl3pPr marL="1121626" indent="-224325" defTabSz="914437">
              <a:defRPr sz="3500">
                <a:solidFill>
                  <a:schemeClr val="tx1"/>
                </a:solidFill>
                <a:latin typeface="Arial" charset="0"/>
                <a:ea typeface="ＭＳ Ｐゴシック" charset="0"/>
              </a:defRPr>
            </a:lvl3pPr>
            <a:lvl4pPr marL="1570276" indent="-224325" defTabSz="914437">
              <a:defRPr sz="3500">
                <a:solidFill>
                  <a:schemeClr val="tx1"/>
                </a:solidFill>
                <a:latin typeface="Arial" charset="0"/>
                <a:ea typeface="ＭＳ Ｐゴシック" charset="0"/>
              </a:defRPr>
            </a:lvl4pPr>
            <a:lvl5pPr marL="2018927" indent="-224325" defTabSz="914437">
              <a:defRPr sz="35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35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35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35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3500">
                <a:solidFill>
                  <a:schemeClr val="tx1"/>
                </a:solidFill>
                <a:latin typeface="Arial" charset="0"/>
                <a:ea typeface="ＭＳ Ｐゴシック" charset="0"/>
              </a:defRPr>
            </a:lvl9pPr>
          </a:lstStyle>
          <a:p>
            <a:fld id="{DE652220-D013-2F47-8E70-EDB20C5DA9B9}" type="slidenum">
              <a:rPr lang="en-US" sz="1200">
                <a:latin typeface="Times New Roman" charset="0"/>
              </a:rPr>
              <a:pPr/>
              <a:t>3</a:t>
            </a:fld>
            <a:endParaRPr lang="en-US" sz="1200">
              <a:latin typeface="Times New Roman" charset="0"/>
            </a:endParaRPr>
          </a:p>
        </p:txBody>
      </p:sp>
      <p:sp>
        <p:nvSpPr>
          <p:cNvPr id="9219" name="Rectangle 2"/>
          <p:cNvSpPr>
            <a:spLocks noGrp="1" noRot="1" noChangeAspect="1" noChangeArrowheads="1" noTextEdit="1"/>
          </p:cNvSpPr>
          <p:nvPr>
            <p:ph type="sldImg"/>
          </p:nvPr>
        </p:nvSpPr>
        <p:spPr>
          <a:ln/>
        </p:spPr>
      </p:sp>
      <p:sp>
        <p:nvSpPr>
          <p:cNvPr id="9220" name="Rectangle 3"/>
          <p:cNvSpPr>
            <a:spLocks noGrp="1" noChangeArrowheads="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37">
              <a:defRPr sz="3500">
                <a:solidFill>
                  <a:schemeClr val="tx1"/>
                </a:solidFill>
                <a:latin typeface="Arial" charset="0"/>
                <a:ea typeface="ＭＳ Ｐゴシック" charset="0"/>
              </a:defRPr>
            </a:lvl1pPr>
            <a:lvl2pPr marL="729057" indent="-280406" defTabSz="914437">
              <a:defRPr sz="3500">
                <a:solidFill>
                  <a:schemeClr val="tx1"/>
                </a:solidFill>
                <a:latin typeface="Arial" charset="0"/>
                <a:ea typeface="ＭＳ Ｐゴシック" charset="0"/>
              </a:defRPr>
            </a:lvl2pPr>
            <a:lvl3pPr marL="1121626" indent="-224325" defTabSz="914437">
              <a:defRPr sz="3500">
                <a:solidFill>
                  <a:schemeClr val="tx1"/>
                </a:solidFill>
                <a:latin typeface="Arial" charset="0"/>
                <a:ea typeface="ＭＳ Ｐゴシック" charset="0"/>
              </a:defRPr>
            </a:lvl3pPr>
            <a:lvl4pPr marL="1570276" indent="-224325" defTabSz="914437">
              <a:defRPr sz="3500">
                <a:solidFill>
                  <a:schemeClr val="tx1"/>
                </a:solidFill>
                <a:latin typeface="Arial" charset="0"/>
                <a:ea typeface="ＭＳ Ｐゴシック" charset="0"/>
              </a:defRPr>
            </a:lvl4pPr>
            <a:lvl5pPr marL="2018927" indent="-224325" defTabSz="914437">
              <a:defRPr sz="35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35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35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35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3500">
                <a:solidFill>
                  <a:schemeClr val="tx1"/>
                </a:solidFill>
                <a:latin typeface="Arial" charset="0"/>
                <a:ea typeface="ＭＳ Ｐゴシック" charset="0"/>
              </a:defRPr>
            </a:lvl9pPr>
          </a:lstStyle>
          <a:p>
            <a:fld id="{2F3226D4-F581-8340-8560-8C03B8DDFE4C}" type="slidenum">
              <a:rPr lang="en-US" sz="1200">
                <a:latin typeface="Times New Roman" charset="0"/>
              </a:rPr>
              <a:pPr/>
              <a:t>4</a:t>
            </a:fld>
            <a:endParaRPr lang="en-US" sz="1200">
              <a:latin typeface="Times New Roman" charset="0"/>
            </a:endParaRPr>
          </a:p>
        </p:txBody>
      </p:sp>
      <p:sp>
        <p:nvSpPr>
          <p:cNvPr id="11267" name="Rectangle 2"/>
          <p:cNvSpPr>
            <a:spLocks noGrp="1" noRot="1" noChangeAspect="1" noChangeArrowheads="1" noTextEdit="1"/>
          </p:cNvSpPr>
          <p:nvPr>
            <p:ph type="sldImg"/>
          </p:nvPr>
        </p:nvSpPr>
        <p:spPr>
          <a:ln/>
        </p:spPr>
      </p:sp>
      <p:sp>
        <p:nvSpPr>
          <p:cNvPr id="11268" name="Rectangle 3"/>
          <p:cNvSpPr>
            <a:spLocks noGrp="1" noChangeArrowheads="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171450" indent="-171450">
              <a:buFont typeface="Arial"/>
              <a:buChar char="•"/>
            </a:pPr>
            <a:r>
              <a:rPr lang="en-US" dirty="0">
                <a:latin typeface="+mn-lt"/>
              </a:rPr>
              <a:t>With </a:t>
            </a:r>
            <a:r>
              <a:rPr lang="en-US" dirty="0" err="1">
                <a:latin typeface="+mn-lt"/>
              </a:rPr>
              <a:t>Epi</a:t>
            </a:r>
            <a:r>
              <a:rPr lang="en-US" dirty="0">
                <a:latin typeface="+mn-lt"/>
              </a:rPr>
              <a:t> Info and a personal computer, epidemiologists and other public health and medical professionals can rapidly develop a questionnaire or form, customize the data entry process, and enter and analyze data.</a:t>
            </a:r>
            <a:r>
              <a:rPr lang="en-US" dirty="0"/>
              <a:t> </a:t>
            </a:r>
            <a:endParaRPr lang="en-US" dirty="0">
              <a:latin typeface="+mn-lt"/>
            </a:endParaRPr>
          </a:p>
          <a:p>
            <a:pPr marL="171450" indent="-171450" eaLnBrk="1" hangingPunct="1">
              <a:buFont typeface="Arial"/>
              <a:buChar char="•"/>
            </a:pPr>
            <a:r>
              <a:rPr lang="en-US" dirty="0">
                <a:latin typeface="+mn-lt"/>
              </a:rPr>
              <a:t>Epidemiologic statistics, tables, graphs, and maps are produced with simple commands such as READ, FREQ, LIST, TABLES, GRAPH, and MAP. Epi Map displays geographic maps with data from </a:t>
            </a:r>
            <a:r>
              <a:rPr lang="en-US" dirty="0" err="1">
                <a:latin typeface="+mn-lt"/>
              </a:rPr>
              <a:t>Epi</a:t>
            </a:r>
            <a:r>
              <a:rPr lang="en-US" dirty="0">
                <a:latin typeface="+mn-lt"/>
              </a:rPr>
              <a:t> Info.</a:t>
            </a:r>
            <a:endParaRPr lang="en-US" dirty="0">
              <a:latin typeface="+mn-lt"/>
              <a:cs typeface="Calibri"/>
            </a:endParaRPr>
          </a:p>
          <a:p>
            <a:pPr marL="171450" indent="-171450">
              <a:buFont typeface="Arial"/>
              <a:buChar char="•"/>
            </a:pPr>
            <a:r>
              <a:rPr lang="en-US" dirty="0">
                <a:latin typeface="+mn-lt"/>
              </a:rPr>
              <a:t>Report Generator module generates reports in professional format and</a:t>
            </a:r>
            <a:r>
              <a:rPr lang="en-US" dirty="0"/>
              <a:t> saves</a:t>
            </a:r>
            <a:r>
              <a:rPr lang="en-US" dirty="0">
                <a:latin typeface="+mn-lt"/>
              </a:rPr>
              <a:t> them as HTML files for easy distribution or web publishing.</a:t>
            </a:r>
            <a:endParaRPr lang="en-US" dirty="0">
              <a:latin typeface="+mn-lt"/>
              <a:cs typeface="Calibri"/>
            </a:endParaRPr>
          </a:p>
          <a:p>
            <a:pPr marL="171450" indent="-171450">
              <a:buFont typeface="Arial"/>
              <a:buChar char="•"/>
            </a:pPr>
            <a:r>
              <a:rPr lang="en-US" dirty="0"/>
              <a:t>Built-in </a:t>
            </a:r>
            <a:r>
              <a:rPr lang="en-US" dirty="0">
                <a:latin typeface="+mn-lt"/>
              </a:rPr>
              <a:t>Word</a:t>
            </a:r>
            <a:r>
              <a:rPr lang="en-US" baseline="0" dirty="0">
                <a:latin typeface="+mn-lt"/>
              </a:rPr>
              <a:t> </a:t>
            </a:r>
            <a:r>
              <a:rPr lang="en-US" dirty="0">
                <a:latin typeface="+mn-lt"/>
              </a:rPr>
              <a:t>Pad module allows creation</a:t>
            </a:r>
            <a:r>
              <a:rPr lang="en-US" baseline="0" dirty="0">
                <a:latin typeface="+mn-lt"/>
              </a:rPr>
              <a:t> of</a:t>
            </a:r>
            <a:r>
              <a:rPr lang="en-US" dirty="0">
                <a:latin typeface="+mn-lt"/>
              </a:rPr>
              <a:t> different menus for developing </a:t>
            </a:r>
            <a:r>
              <a:rPr lang="en-US" dirty="0"/>
              <a:t>stand-alone</a:t>
            </a:r>
            <a:r>
              <a:rPr lang="en-US" dirty="0">
                <a:latin typeface="+mn-lt"/>
              </a:rPr>
              <a:t> applications.</a:t>
            </a:r>
            <a:endParaRPr lang="en-US" dirty="0">
              <a:latin typeface="+mn-lt"/>
              <a:cs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37">
              <a:defRPr sz="3500">
                <a:solidFill>
                  <a:schemeClr val="tx1"/>
                </a:solidFill>
                <a:latin typeface="Arial" charset="0"/>
                <a:ea typeface="ＭＳ Ｐゴシック" charset="0"/>
              </a:defRPr>
            </a:lvl1pPr>
            <a:lvl2pPr marL="729057" indent="-280406" defTabSz="914437">
              <a:defRPr sz="3500">
                <a:solidFill>
                  <a:schemeClr val="tx1"/>
                </a:solidFill>
                <a:latin typeface="Arial" charset="0"/>
                <a:ea typeface="ＭＳ Ｐゴシック" charset="0"/>
              </a:defRPr>
            </a:lvl2pPr>
            <a:lvl3pPr marL="1121626" indent="-224325" defTabSz="914437">
              <a:defRPr sz="3500">
                <a:solidFill>
                  <a:schemeClr val="tx1"/>
                </a:solidFill>
                <a:latin typeface="Arial" charset="0"/>
                <a:ea typeface="ＭＳ Ｐゴシック" charset="0"/>
              </a:defRPr>
            </a:lvl3pPr>
            <a:lvl4pPr marL="1570276" indent="-224325" defTabSz="914437">
              <a:defRPr sz="3500">
                <a:solidFill>
                  <a:schemeClr val="tx1"/>
                </a:solidFill>
                <a:latin typeface="Arial" charset="0"/>
                <a:ea typeface="ＭＳ Ｐゴシック" charset="0"/>
              </a:defRPr>
            </a:lvl4pPr>
            <a:lvl5pPr marL="2018927" indent="-224325" defTabSz="914437">
              <a:defRPr sz="35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35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35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35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3500">
                <a:solidFill>
                  <a:schemeClr val="tx1"/>
                </a:solidFill>
                <a:latin typeface="Arial" charset="0"/>
                <a:ea typeface="ＭＳ Ｐゴシック" charset="0"/>
              </a:defRPr>
            </a:lvl9pPr>
          </a:lstStyle>
          <a:p>
            <a:fld id="{95877495-EA75-4743-BF90-AC9289D59E31}" type="slidenum">
              <a:rPr lang="en-US" sz="1200">
                <a:latin typeface="Times New Roman" charset="0"/>
              </a:rPr>
              <a:pPr/>
              <a:t>5</a:t>
            </a:fld>
            <a:endParaRPr lang="en-US" sz="1200">
              <a:latin typeface="Times New Roman" charset="0"/>
            </a:endParaRPr>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171450" indent="-171450">
              <a:buFont typeface="Arial"/>
              <a:buChar char="•"/>
            </a:pPr>
            <a:r>
              <a:rPr lang="en-US" i="1" dirty="0"/>
              <a:t>[Review slide content]</a:t>
            </a:r>
            <a:endParaRPr lang="en-US" altLang="zh-CN" dirty="0">
              <a:latin typeface="Times New Roman" charset="0"/>
              <a:ea typeface="宋体" charset="0"/>
              <a:cs typeface="Times New Roman"/>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a:spLocks noGrp="1" noChangeArrowheads="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37">
              <a:defRPr sz="3500">
                <a:solidFill>
                  <a:schemeClr val="tx1"/>
                </a:solidFill>
                <a:latin typeface="Arial" charset="0"/>
                <a:ea typeface="ＭＳ Ｐゴシック" charset="0"/>
              </a:defRPr>
            </a:lvl1pPr>
            <a:lvl2pPr marL="729057" indent="-280406" defTabSz="914437">
              <a:defRPr sz="3500">
                <a:solidFill>
                  <a:schemeClr val="tx1"/>
                </a:solidFill>
                <a:latin typeface="Arial" charset="0"/>
                <a:ea typeface="ＭＳ Ｐゴシック" charset="0"/>
              </a:defRPr>
            </a:lvl2pPr>
            <a:lvl3pPr marL="1121626" indent="-224325" defTabSz="914437">
              <a:defRPr sz="3500">
                <a:solidFill>
                  <a:schemeClr val="tx1"/>
                </a:solidFill>
                <a:latin typeface="Arial" charset="0"/>
                <a:ea typeface="ＭＳ Ｐゴシック" charset="0"/>
              </a:defRPr>
            </a:lvl3pPr>
            <a:lvl4pPr marL="1570276" indent="-224325" defTabSz="914437">
              <a:defRPr sz="3500">
                <a:solidFill>
                  <a:schemeClr val="tx1"/>
                </a:solidFill>
                <a:latin typeface="Arial" charset="0"/>
                <a:ea typeface="ＭＳ Ｐゴシック" charset="0"/>
              </a:defRPr>
            </a:lvl4pPr>
            <a:lvl5pPr marL="2018927" indent="-224325" defTabSz="914437">
              <a:defRPr sz="35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35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35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35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3500">
                <a:solidFill>
                  <a:schemeClr val="tx1"/>
                </a:solidFill>
                <a:latin typeface="Arial" charset="0"/>
                <a:ea typeface="ＭＳ Ｐゴシック" charset="0"/>
              </a:defRPr>
            </a:lvl9pPr>
          </a:lstStyle>
          <a:p>
            <a:fld id="{AF3AE6F3-778B-A643-ACAB-7D38BEB9BFC4}" type="slidenum">
              <a:rPr lang="en-US" sz="1200">
                <a:latin typeface="Times New Roman" charset="0"/>
              </a:rPr>
              <a:pPr/>
              <a:t>6</a:t>
            </a:fld>
            <a:endParaRPr lang="en-US" sz="1200">
              <a:latin typeface="Times New Roman" charset="0"/>
            </a:endParaRPr>
          </a:p>
        </p:txBody>
      </p:sp>
      <p:sp>
        <p:nvSpPr>
          <p:cNvPr id="15363" name="Rectangle 2"/>
          <p:cNvSpPr>
            <a:spLocks noGrp="1" noRot="1" noChangeAspect="1" noChangeArrowheads="1" noTextEdit="1"/>
          </p:cNvSpPr>
          <p:nvPr>
            <p:ph type="sldImg"/>
          </p:nvPr>
        </p:nvSpPr>
        <p:spPr>
          <a:ln/>
        </p:spPr>
      </p:sp>
      <p:sp>
        <p:nvSpPr>
          <p:cNvPr id="15364" name="Rectangle 3"/>
          <p:cNvSpPr>
            <a:spLocks noGrp="1" noChangeArrowheads="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p>
            <a:pPr marL="171450" indent="-171450">
              <a:buFont typeface="Arial"/>
              <a:buChar char="•"/>
            </a:pPr>
            <a:r>
              <a:rPr lang="en-US" altLang="zh-CN" dirty="0" err="1">
                <a:latin typeface="+mn-lt"/>
                <a:ea typeface="宋体" charset="0"/>
                <a:cs typeface="宋体" charset="0"/>
              </a:rPr>
              <a:t>Epi</a:t>
            </a:r>
            <a:r>
              <a:rPr lang="en-US" altLang="zh-CN" dirty="0">
                <a:latin typeface="+mn-lt"/>
                <a:ea typeface="宋体" charset="0"/>
                <a:cs typeface="宋体" charset="0"/>
              </a:rPr>
              <a:t> Info</a:t>
            </a:r>
            <a:r>
              <a:rPr lang="en-US" altLang="zh-CN" dirty="0">
                <a:ea typeface="宋体" charset="0"/>
                <a:cs typeface="宋体" charset="0"/>
              </a:rPr>
              <a:t> was </a:t>
            </a:r>
            <a:r>
              <a:rPr lang="en-US" altLang="zh-CN" dirty="0">
                <a:latin typeface="+mn-lt"/>
                <a:ea typeface="宋体" charset="0"/>
                <a:cs typeface="宋体" charset="0"/>
              </a:rPr>
              <a:t>developed by</a:t>
            </a:r>
            <a:r>
              <a:rPr lang="en-US" altLang="zh-CN" baseline="0" dirty="0">
                <a:latin typeface="+mn-lt"/>
                <a:ea typeface="宋体" charset="0"/>
                <a:cs typeface="宋体" charset="0"/>
              </a:rPr>
              <a:t> the</a:t>
            </a:r>
            <a:r>
              <a:rPr lang="en-US" altLang="zh-CN" dirty="0">
                <a:latin typeface="+mn-lt"/>
                <a:ea typeface="宋体" charset="0"/>
                <a:cs typeface="宋体" charset="0"/>
              </a:rPr>
              <a:t> CDC.</a:t>
            </a:r>
          </a:p>
          <a:p>
            <a:pPr marL="171450" indent="-171450">
              <a:buFont typeface="Arial"/>
              <a:buChar char="•"/>
            </a:pPr>
            <a:r>
              <a:rPr lang="en-US" altLang="zh-CN" dirty="0">
                <a:latin typeface="+mn-lt"/>
                <a:ea typeface="宋体" charset="0"/>
                <a:cs typeface="宋体" charset="0"/>
              </a:rPr>
              <a:t>The first DOS (Direct Operating System) version of </a:t>
            </a:r>
            <a:r>
              <a:rPr lang="en-US" altLang="zh-CN" dirty="0" err="1">
                <a:latin typeface="+mn-lt"/>
                <a:ea typeface="宋体" charset="0"/>
                <a:cs typeface="宋体" charset="0"/>
              </a:rPr>
              <a:t>Epi</a:t>
            </a:r>
            <a:r>
              <a:rPr lang="en-US" altLang="zh-CN" dirty="0">
                <a:latin typeface="+mn-lt"/>
                <a:ea typeface="宋体" charset="0"/>
                <a:cs typeface="宋体" charset="0"/>
              </a:rPr>
              <a:t> Info was released in 1985. It was based on the Epidemiologic Analysis System (EAS), written in BASIC by Anthony Burton from CDC and set up on a minicomputer for remote access by the Georgia state health department.</a:t>
            </a:r>
            <a:endParaRPr lang="en-US" altLang="zh-CN" dirty="0">
              <a:latin typeface="+mn-lt"/>
              <a:ea typeface="宋体" charset="0"/>
              <a:cs typeface="Calibri"/>
            </a:endParaRPr>
          </a:p>
          <a:p>
            <a:pPr marL="171450" indent="-171450">
              <a:buFont typeface="Arial"/>
              <a:buChar char="•"/>
            </a:pPr>
            <a:r>
              <a:rPr lang="en-US" altLang="zh-CN" dirty="0">
                <a:latin typeface="+mn-lt"/>
                <a:ea typeface="宋体" charset="0"/>
                <a:cs typeface="宋体" charset="0"/>
              </a:rPr>
              <a:t>At that time the system had a name “Programs for Automatic File Definition, Data Entry, and Tabulation“. In 1986, the system along with the teaching materials were renamed </a:t>
            </a:r>
            <a:r>
              <a:rPr lang="en-US" altLang="zh-CN" dirty="0" err="1">
                <a:latin typeface="+mn-lt"/>
                <a:ea typeface="宋体" charset="0"/>
                <a:cs typeface="宋体" charset="0"/>
              </a:rPr>
              <a:t>Epi</a:t>
            </a:r>
            <a:r>
              <a:rPr lang="en-US" altLang="zh-CN" dirty="0">
                <a:latin typeface="+mn-lt"/>
                <a:ea typeface="宋体" charset="0"/>
                <a:cs typeface="宋体" charset="0"/>
              </a:rPr>
              <a:t> Info.</a:t>
            </a:r>
            <a:endParaRPr lang="en-US" altLang="zh-CN" dirty="0">
              <a:latin typeface="+mn-lt"/>
              <a:ea typeface="宋体" charset="0"/>
              <a:cs typeface="Calibri"/>
            </a:endParaRPr>
          </a:p>
          <a:p>
            <a:pPr marL="171450" indent="-171450" eaLnBrk="1" hangingPunct="1">
              <a:buFont typeface="Arial"/>
              <a:buChar char="•"/>
            </a:pPr>
            <a:r>
              <a:rPr lang="en-US" altLang="zh-CN" dirty="0">
                <a:latin typeface="+mn-lt"/>
                <a:ea typeface="宋体" charset="0"/>
                <a:cs typeface="宋体" charset="0"/>
              </a:rPr>
              <a:t>Since 1985, the DOS version of the program and its teaching materials has been translated from English into 13 additional languages.</a:t>
            </a:r>
          </a:p>
          <a:p>
            <a:pPr marL="171450" indent="-171450" eaLnBrk="1" hangingPunct="1">
              <a:buFont typeface="Arial"/>
              <a:buChar char="•"/>
            </a:pPr>
            <a:r>
              <a:rPr lang="en-US" altLang="zh-CN" dirty="0">
                <a:latin typeface="+mn-lt"/>
                <a:ea typeface="宋体" charset="0"/>
                <a:cs typeface="宋体" charset="0"/>
              </a:rPr>
              <a:t>In 2000, the first version of </a:t>
            </a:r>
            <a:r>
              <a:rPr lang="en-US" altLang="zh-CN" dirty="0" err="1">
                <a:latin typeface="+mn-lt"/>
                <a:ea typeface="宋体" charset="0"/>
                <a:cs typeface="宋体" charset="0"/>
              </a:rPr>
              <a:t>Epi</a:t>
            </a:r>
            <a:r>
              <a:rPr lang="en-US" altLang="zh-CN" dirty="0">
                <a:latin typeface="+mn-lt"/>
                <a:ea typeface="宋体" charset="0"/>
                <a:cs typeface="宋体" charset="0"/>
              </a:rPr>
              <a:t> Info for Windows was released. It brought the benefits of hands-on questionnaire creation, database management, statistics, mapping and graphing to Windows, with Internet enhancements to follow</a:t>
            </a:r>
            <a:r>
              <a:rPr lang="en-US" altLang="zh-CN" baseline="0" dirty="0">
                <a:latin typeface="+mn-lt"/>
                <a:ea typeface="宋体" charset="0"/>
                <a:cs typeface="宋体" charset="0"/>
              </a:rPr>
              <a:t> (verson7 released in 2012).</a:t>
            </a:r>
            <a:endParaRPr lang="en-US" altLang="zh-CN" dirty="0">
              <a:latin typeface="+mn-lt"/>
              <a:ea typeface="宋体" charset="0"/>
              <a:cs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4" name="Slide Number Placeholder 3"/>
          <p:cNvSpPr>
            <a:spLocks noGrp="1"/>
          </p:cNvSpPr>
          <p:nvPr>
            <p:ph type="sldNum" sz="quarter" idx="10"/>
          </p:nvPr>
        </p:nvSpPr>
        <p:spPr/>
        <p:txBody>
          <a:bodyPr/>
          <a:lstStyle/>
          <a:p>
            <a:fld id="{E025C380-B638-F340-ABB0-9AD85CDBBEED}" type="slidenum">
              <a:rPr lang="en-US" smtClean="0"/>
              <a:t>7</a:t>
            </a:fld>
            <a:endParaRPr lang="en-US"/>
          </a:p>
        </p:txBody>
      </p:sp>
    </p:spTree>
    <p:extLst>
      <p:ext uri="{BB962C8B-B14F-4D97-AF65-F5344CB8AC3E}">
        <p14:creationId xmlns:p14="http://schemas.microsoft.com/office/powerpoint/2010/main" val="21403970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18436"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37">
              <a:defRPr sz="3500">
                <a:solidFill>
                  <a:schemeClr val="tx1"/>
                </a:solidFill>
                <a:latin typeface="Arial" charset="0"/>
                <a:ea typeface="ＭＳ Ｐゴシック" charset="0"/>
              </a:defRPr>
            </a:lvl1pPr>
            <a:lvl2pPr marL="729057" indent="-280406" defTabSz="914437">
              <a:defRPr sz="3500">
                <a:solidFill>
                  <a:schemeClr val="tx1"/>
                </a:solidFill>
                <a:latin typeface="Arial" charset="0"/>
                <a:ea typeface="ＭＳ Ｐゴシック" charset="0"/>
              </a:defRPr>
            </a:lvl2pPr>
            <a:lvl3pPr marL="1121626" indent="-224325" defTabSz="914437">
              <a:defRPr sz="3500">
                <a:solidFill>
                  <a:schemeClr val="tx1"/>
                </a:solidFill>
                <a:latin typeface="Arial" charset="0"/>
                <a:ea typeface="ＭＳ Ｐゴシック" charset="0"/>
              </a:defRPr>
            </a:lvl3pPr>
            <a:lvl4pPr marL="1570276" indent="-224325" defTabSz="914437">
              <a:defRPr sz="3500">
                <a:solidFill>
                  <a:schemeClr val="tx1"/>
                </a:solidFill>
                <a:latin typeface="Arial" charset="0"/>
                <a:ea typeface="ＭＳ Ｐゴシック" charset="0"/>
              </a:defRPr>
            </a:lvl4pPr>
            <a:lvl5pPr marL="2018927" indent="-224325" defTabSz="914437">
              <a:defRPr sz="35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35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35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35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3500">
                <a:solidFill>
                  <a:schemeClr val="tx1"/>
                </a:solidFill>
                <a:latin typeface="Arial" charset="0"/>
                <a:ea typeface="ＭＳ Ｐゴシック" charset="0"/>
              </a:defRPr>
            </a:lvl9pPr>
          </a:lstStyle>
          <a:p>
            <a:fld id="{1E0D476B-32C2-1B41-B004-7B3F2EAABA61}" type="slidenum">
              <a:rPr lang="en-US" sz="1200">
                <a:latin typeface="Times New Roman" charset="0"/>
              </a:rPr>
              <a:pPr/>
              <a:t>8</a:t>
            </a:fld>
            <a:endParaRPr lang="en-US" sz="1200">
              <a:latin typeface="Times New Roman"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 uri="{FAA26D3D-D897-4be2-8F04-BA451C77F1D7}">
              <ma14:placeholderFlag xmlns:ma14="http://schemas.microsoft.com/office/mac/drawingml/2011/main" xmlns=""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t>[Review slide content]</a:t>
            </a:r>
          </a:p>
        </p:txBody>
      </p:sp>
      <p:sp>
        <p:nvSpPr>
          <p:cNvPr id="18436" name="Slide Number Placeholder 3"/>
          <p:cNvSpPr>
            <a:spLocks noGrp="1"/>
          </p:cNvSpPr>
          <p:nvPr>
            <p:ph type="sldNum" sz="quarter" idx="5"/>
          </p:nvPr>
        </p:nvSpPr>
        <p:spPr>
          <a:noFill/>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lstStyle>
            <a:lvl1pPr defTabSz="914437">
              <a:defRPr sz="3500">
                <a:solidFill>
                  <a:schemeClr val="tx1"/>
                </a:solidFill>
                <a:latin typeface="Arial" charset="0"/>
                <a:ea typeface="ＭＳ Ｐゴシック" charset="0"/>
              </a:defRPr>
            </a:lvl1pPr>
            <a:lvl2pPr marL="729057" indent="-280406" defTabSz="914437">
              <a:defRPr sz="3500">
                <a:solidFill>
                  <a:schemeClr val="tx1"/>
                </a:solidFill>
                <a:latin typeface="Arial" charset="0"/>
                <a:ea typeface="ＭＳ Ｐゴシック" charset="0"/>
              </a:defRPr>
            </a:lvl2pPr>
            <a:lvl3pPr marL="1121626" indent="-224325" defTabSz="914437">
              <a:defRPr sz="3500">
                <a:solidFill>
                  <a:schemeClr val="tx1"/>
                </a:solidFill>
                <a:latin typeface="Arial" charset="0"/>
                <a:ea typeface="ＭＳ Ｐゴシック" charset="0"/>
              </a:defRPr>
            </a:lvl3pPr>
            <a:lvl4pPr marL="1570276" indent="-224325" defTabSz="914437">
              <a:defRPr sz="3500">
                <a:solidFill>
                  <a:schemeClr val="tx1"/>
                </a:solidFill>
                <a:latin typeface="Arial" charset="0"/>
                <a:ea typeface="ＭＳ Ｐゴシック" charset="0"/>
              </a:defRPr>
            </a:lvl4pPr>
            <a:lvl5pPr marL="2018927" indent="-224325" defTabSz="914437">
              <a:defRPr sz="3500">
                <a:solidFill>
                  <a:schemeClr val="tx1"/>
                </a:solidFill>
                <a:latin typeface="Arial" charset="0"/>
                <a:ea typeface="ＭＳ Ｐゴシック" charset="0"/>
              </a:defRPr>
            </a:lvl5pPr>
            <a:lvl6pPr marL="2467577" indent="-224325" defTabSz="914437" eaLnBrk="0" fontAlgn="base" hangingPunct="0">
              <a:spcBef>
                <a:spcPct val="0"/>
              </a:spcBef>
              <a:spcAft>
                <a:spcPct val="0"/>
              </a:spcAft>
              <a:defRPr sz="3500">
                <a:solidFill>
                  <a:schemeClr val="tx1"/>
                </a:solidFill>
                <a:latin typeface="Arial" charset="0"/>
                <a:ea typeface="ＭＳ Ｐゴシック" charset="0"/>
              </a:defRPr>
            </a:lvl6pPr>
            <a:lvl7pPr marL="2916227" indent="-224325" defTabSz="914437" eaLnBrk="0" fontAlgn="base" hangingPunct="0">
              <a:spcBef>
                <a:spcPct val="0"/>
              </a:spcBef>
              <a:spcAft>
                <a:spcPct val="0"/>
              </a:spcAft>
              <a:defRPr sz="3500">
                <a:solidFill>
                  <a:schemeClr val="tx1"/>
                </a:solidFill>
                <a:latin typeface="Arial" charset="0"/>
                <a:ea typeface="ＭＳ Ｐゴシック" charset="0"/>
              </a:defRPr>
            </a:lvl7pPr>
            <a:lvl8pPr marL="3364878" indent="-224325" defTabSz="914437" eaLnBrk="0" fontAlgn="base" hangingPunct="0">
              <a:spcBef>
                <a:spcPct val="0"/>
              </a:spcBef>
              <a:spcAft>
                <a:spcPct val="0"/>
              </a:spcAft>
              <a:defRPr sz="3500">
                <a:solidFill>
                  <a:schemeClr val="tx1"/>
                </a:solidFill>
                <a:latin typeface="Arial" charset="0"/>
                <a:ea typeface="ＭＳ Ｐゴシック" charset="0"/>
              </a:defRPr>
            </a:lvl8pPr>
            <a:lvl9pPr marL="3813528" indent="-224325" defTabSz="914437" eaLnBrk="0" fontAlgn="base" hangingPunct="0">
              <a:spcBef>
                <a:spcPct val="0"/>
              </a:spcBef>
              <a:spcAft>
                <a:spcPct val="0"/>
              </a:spcAft>
              <a:defRPr sz="3500">
                <a:solidFill>
                  <a:schemeClr val="tx1"/>
                </a:solidFill>
                <a:latin typeface="Arial" charset="0"/>
                <a:ea typeface="ＭＳ Ｐゴシック" charset="0"/>
              </a:defRPr>
            </a:lvl9pPr>
          </a:lstStyle>
          <a:p>
            <a:fld id="{1E0D476B-32C2-1B41-B004-7B3F2EAABA61}" type="slidenum">
              <a:rPr lang="en-US" sz="1200">
                <a:latin typeface="Times New Roman" charset="0"/>
              </a:rPr>
              <a:pPr/>
              <a:t>9</a:t>
            </a:fld>
            <a:endParaRPr lang="en-US" sz="1200">
              <a:latin typeface="Times New Roman" charset="0"/>
            </a:endParaRPr>
          </a:p>
        </p:txBody>
      </p:sp>
    </p:spTree>
    <p:extLst>
      <p:ext uri="{BB962C8B-B14F-4D97-AF65-F5344CB8AC3E}">
        <p14:creationId xmlns:p14="http://schemas.microsoft.com/office/powerpoint/2010/main" val="21184095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Garamond"/>
                <a:cs typeface="Garamond"/>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1/18/2019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t>1/18/2019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venir Book"/>
                <a:cs typeface="Avenir Book"/>
              </a:defRPr>
            </a:lvl1pPr>
          </a:lstStyle>
          <a:p>
            <a:r>
              <a:rPr lang="en-US" dirty="0"/>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t>1/18/2019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t>1/18/2019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495595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1/18/2019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t>1/18/2019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t>1/18/2019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t>1/18/2019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t>1/18/2019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ts val="0"/>
        </a:spcBef>
        <a:spcAft>
          <a:spcPts val="600"/>
        </a:spcAft>
        <a:buClr>
          <a:schemeClr val="bg2">
            <a:lumMod val="75000"/>
            <a:lumOff val="25000"/>
          </a:schemeClr>
        </a:buClr>
        <a:buSzPct val="100000"/>
        <a:buFont typeface="Wingdings" charset="0"/>
        <a:buChar char="§"/>
        <a:defRPr sz="3200">
          <a:solidFill>
            <a:srgbClr val="585C56"/>
          </a:solidFill>
          <a:latin typeface="Calibri"/>
          <a:ea typeface="MS PGothic" pitchFamily="34" charset="-128"/>
          <a:cs typeface="Calibri"/>
        </a:defRPr>
      </a:lvl1pPr>
      <a:lvl2pPr marL="742950" indent="-285750" algn="l" rtl="0" eaLnBrk="1" fontAlgn="base" hangingPunct="1">
        <a:spcBef>
          <a:spcPts val="0"/>
        </a:spcBef>
        <a:spcAft>
          <a:spcPts val="600"/>
        </a:spcAft>
        <a:buClr>
          <a:schemeClr val="bg1"/>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ts val="0"/>
        </a:spcBef>
        <a:spcAft>
          <a:spcPts val="600"/>
        </a:spcAft>
        <a:buClr>
          <a:schemeClr val="bg2"/>
        </a:buClr>
        <a:buSzPct val="120000"/>
        <a:buFont typeface="Courier New" charset="0"/>
        <a:buChar char="­"/>
        <a:defRPr sz="2400">
          <a:solidFill>
            <a:srgbClr val="585C56"/>
          </a:solidFill>
          <a:latin typeface="Calibri"/>
          <a:ea typeface="MS PGothic" pitchFamily="34" charset="-128"/>
          <a:cs typeface="Calibri"/>
        </a:defRPr>
      </a:lvl3pPr>
      <a:lvl4pPr marL="1600200" indent="-228600" algn="l" rtl="0" eaLnBrk="1" fontAlgn="base" hangingPunct="1">
        <a:spcBef>
          <a:spcPts val="0"/>
        </a:spcBef>
        <a:spcAft>
          <a:spcPts val="600"/>
        </a:spcAft>
        <a:buClr>
          <a:schemeClr val="bg2"/>
        </a:buClr>
        <a:buFont typeface="Wingdings" charset="0"/>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hyperlink" Target="https://www.cdc.gov/epiinfo/pc.html"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hyperlink" Target="https://www.cdc.gov/epiinfo/pc.html" TargetMode="External"/><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2127250"/>
          </a:xfrm>
        </p:spPr>
        <p:txBody>
          <a:bodyPr/>
          <a:lstStyle/>
          <a:p>
            <a:r>
              <a:rPr lang="en-US" dirty="0"/>
              <a:t>Introduction to </a:t>
            </a:r>
            <a:r>
              <a:rPr lang="en-US" dirty="0" err="1"/>
              <a:t>Epi</a:t>
            </a:r>
            <a:r>
              <a:rPr lang="en-US" dirty="0"/>
              <a:t> Info</a:t>
            </a:r>
            <a:br>
              <a:rPr lang="en-US" sz="3600" baseline="30000" dirty="0"/>
            </a:br>
            <a:r>
              <a:rPr lang="en-US" sz="4800" dirty="0"/>
              <a:t>Software for Public Health</a:t>
            </a:r>
          </a:p>
        </p:txBody>
      </p:sp>
      <p:sp>
        <p:nvSpPr>
          <p:cNvPr id="3" name="Subtitle 2"/>
          <p:cNvSpPr>
            <a:spLocks noGrp="1"/>
          </p:cNvSpPr>
          <p:nvPr>
            <p:ph type="subTitle" idx="1"/>
          </p:nvPr>
        </p:nvSpPr>
        <p:spPr>
          <a:xfrm>
            <a:off x="1371600" y="3657600"/>
            <a:ext cx="6400800" cy="1828800"/>
          </a:xfrm>
        </p:spPr>
        <p:txBody>
          <a:bodyPr/>
          <a:lstStyle/>
          <a:p>
            <a:r>
              <a:rPr lang="en-US" dirty="0"/>
              <a:t>CDC Operations Research Course</a:t>
            </a:r>
          </a:p>
          <a:p>
            <a:r>
              <a:rPr lang="en-US" dirty="0"/>
              <a:t>Add place and date</a:t>
            </a:r>
          </a:p>
          <a:p>
            <a:r>
              <a:rPr lang="en-US" dirty="0"/>
              <a:t>Add presenter name &amp; affiliation</a:t>
            </a:r>
          </a:p>
        </p:txBody>
      </p:sp>
    </p:spTree>
    <p:extLst>
      <p:ext uri="{BB962C8B-B14F-4D97-AF65-F5344CB8AC3E}">
        <p14:creationId xmlns:p14="http://schemas.microsoft.com/office/powerpoint/2010/main" val="1746828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189300" y="1244352"/>
            <a:ext cx="7337374" cy="55654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9917549" y="2600094"/>
            <a:ext cx="184666" cy="369332"/>
          </a:xfrm>
          <a:prstGeom prst="rect">
            <a:avLst/>
          </a:prstGeom>
          <a:noFill/>
        </p:spPr>
        <p:txBody>
          <a:bodyPr wrap="none" rtlCol="0">
            <a:spAutoFit/>
          </a:bodyPr>
          <a:lstStyle/>
          <a:p>
            <a:endParaRPr lang="en-US" dirty="0"/>
          </a:p>
        </p:txBody>
      </p:sp>
      <p:sp>
        <p:nvSpPr>
          <p:cNvPr id="3" name="Title 2"/>
          <p:cNvSpPr>
            <a:spLocks noGrp="1"/>
          </p:cNvSpPr>
          <p:nvPr>
            <p:ph type="title"/>
          </p:nvPr>
        </p:nvSpPr>
        <p:spPr>
          <a:xfrm>
            <a:off x="457200" y="0"/>
            <a:ext cx="8229600" cy="1143000"/>
          </a:xfrm>
        </p:spPr>
        <p:txBody>
          <a:bodyPr/>
          <a:lstStyle/>
          <a:p>
            <a:r>
              <a:rPr lang="en-US" altLang="zh-CN" dirty="0" err="1">
                <a:ea typeface="宋体" charset="0"/>
              </a:rPr>
              <a:t>Epi</a:t>
            </a:r>
            <a:r>
              <a:rPr lang="en-US" altLang="zh-CN" dirty="0">
                <a:ea typeface="宋体" charset="0"/>
              </a:rPr>
              <a:t> Info 7 Modules (six)</a:t>
            </a:r>
            <a:endParaRPr lang="en-US" dirty="0"/>
          </a:p>
        </p:txBody>
      </p:sp>
    </p:spTree>
    <p:extLst>
      <p:ext uri="{BB962C8B-B14F-4D97-AF65-F5344CB8AC3E}">
        <p14:creationId xmlns:p14="http://schemas.microsoft.com/office/powerpoint/2010/main" val="19622165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457200" y="274320"/>
            <a:ext cx="8229600" cy="1143000"/>
          </a:xfrm>
        </p:spPr>
        <p:txBody>
          <a:bodyPr/>
          <a:lstStyle/>
          <a:p>
            <a:r>
              <a:rPr lang="en-US" dirty="0"/>
              <a:t>Create forms/Form designer</a:t>
            </a:r>
          </a:p>
        </p:txBody>
      </p:sp>
      <p:sp>
        <p:nvSpPr>
          <p:cNvPr id="23555" name="Content Placeholder 2"/>
          <p:cNvSpPr>
            <a:spLocks noGrp="1"/>
          </p:cNvSpPr>
          <p:nvPr>
            <p:ph sz="half" idx="1"/>
          </p:nvPr>
        </p:nvSpPr>
        <p:spPr>
          <a:xfrm>
            <a:off x="457200" y="1600200"/>
            <a:ext cx="3228533" cy="3710688"/>
          </a:xfrm>
        </p:spPr>
        <p:txBody>
          <a:bodyPr/>
          <a:lstStyle/>
          <a:p>
            <a:r>
              <a:rPr lang="en-US" sz="3000" b="1" dirty="0"/>
              <a:t>Form designer </a:t>
            </a:r>
            <a:r>
              <a:rPr lang="en-US" sz="3000" dirty="0"/>
              <a:t>is used to create electronic data entry forms (has templates to facilitate form design)</a:t>
            </a:r>
          </a:p>
          <a:p>
            <a:pPr>
              <a:spcAft>
                <a:spcPts val="0"/>
              </a:spcAft>
            </a:pPr>
            <a:endParaRPr lang="en-US" altLang="zh-CN" sz="1600" b="1" dirty="0">
              <a:ea typeface="宋体" charset="0"/>
            </a:endParaRPr>
          </a:p>
          <a:p>
            <a:pPr>
              <a:spcAft>
                <a:spcPts val="0"/>
              </a:spcAft>
              <a:buClr>
                <a:srgbClr val="404040"/>
              </a:buClr>
            </a:pPr>
            <a:r>
              <a:rPr lang="en-US" altLang="zh-CN" sz="3000" b="1" dirty="0">
                <a:ea typeface="宋体" charset="0"/>
              </a:rPr>
              <a:t>Check Code </a:t>
            </a:r>
            <a:endParaRPr lang="en-US" sz="3000" dirty="0"/>
          </a:p>
          <a:p>
            <a:pPr marL="0" indent="0">
              <a:buFontTx/>
              <a:buNone/>
            </a:pPr>
            <a:endParaRPr lang="en-US" dirty="0">
              <a:latin typeface="Arial" charset="0"/>
            </a:endParaRPr>
          </a:p>
        </p:txBody>
      </p:sp>
      <p:sp>
        <p:nvSpPr>
          <p:cNvPr id="2" name="Content Placeholder 1"/>
          <p:cNvSpPr>
            <a:spLocks noGrp="1"/>
          </p:cNvSpPr>
          <p:nvPr>
            <p:ph sz="half" idx="2"/>
          </p:nvPr>
        </p:nvSpPr>
        <p:spPr>
          <a:xfrm>
            <a:off x="457201" y="5577840"/>
            <a:ext cx="8512940" cy="1370592"/>
          </a:xfrm>
        </p:spPr>
        <p:txBody>
          <a:bodyPr/>
          <a:lstStyle/>
          <a:p>
            <a:pPr indent="0">
              <a:buNone/>
            </a:pPr>
            <a:r>
              <a:rPr lang="en-US" altLang="zh-CN" sz="3000" b="1" dirty="0">
                <a:ea typeface="宋体" charset="0"/>
              </a:rPr>
              <a:t>instructions </a:t>
            </a:r>
            <a:r>
              <a:rPr lang="en-US" altLang="zh-CN" sz="3000" dirty="0">
                <a:ea typeface="宋体" charset="0"/>
              </a:rPr>
              <a:t>(used to facilitate data entry process) are also established using</a:t>
            </a:r>
            <a:r>
              <a:rPr lang="en-US" altLang="zh-CN" sz="3000" b="1" dirty="0">
                <a:ea typeface="宋体" charset="0"/>
              </a:rPr>
              <a:t> F</a:t>
            </a:r>
            <a:r>
              <a:rPr lang="en-US" sz="3000" b="1" dirty="0"/>
              <a:t>orm Designer</a:t>
            </a:r>
            <a:r>
              <a:rPr lang="en-US" sz="3000" dirty="0"/>
              <a:t> </a:t>
            </a:r>
            <a:r>
              <a:rPr lang="en-US" altLang="zh-CN" sz="3000" dirty="0">
                <a:ea typeface="宋体" charset="0"/>
              </a:rPr>
              <a:t>module</a:t>
            </a:r>
            <a:endParaRPr lang="en-US" sz="3000" dirty="0"/>
          </a:p>
        </p:txBody>
      </p:sp>
      <p:pic>
        <p:nvPicPr>
          <p:cNvPr id="2355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9946" y="1633143"/>
            <a:ext cx="4675435" cy="3506577"/>
          </a:xfrm>
          <a:prstGeom prst="rect">
            <a:avLst/>
          </a:prstGeom>
          <a:noFill/>
          <a:ln w="9525">
            <a:solidFill>
              <a:srgbClr val="595959"/>
            </a:solidFill>
            <a:miter lim="800000"/>
            <a:headEnd/>
            <a:tailEnd/>
          </a:ln>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val="2651383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dirty="0"/>
              <a:t>Enter data</a:t>
            </a:r>
          </a:p>
        </p:txBody>
      </p:sp>
      <p:sp>
        <p:nvSpPr>
          <p:cNvPr id="3" name="Content Placeholder 2"/>
          <p:cNvSpPr>
            <a:spLocks noGrp="1"/>
          </p:cNvSpPr>
          <p:nvPr>
            <p:ph sz="half" idx="1"/>
          </p:nvPr>
        </p:nvSpPr>
        <p:spPr>
          <a:xfrm>
            <a:off x="457200" y="1600200"/>
            <a:ext cx="3292117" cy="3669526"/>
          </a:xfrm>
        </p:spPr>
        <p:txBody>
          <a:bodyPr/>
          <a:lstStyle/>
          <a:p>
            <a:pPr>
              <a:defRPr/>
            </a:pPr>
            <a:r>
              <a:rPr lang="en-US" sz="3000" b="1" dirty="0">
                <a:ea typeface="+mn-ea"/>
              </a:rPr>
              <a:t>Enter</a:t>
            </a:r>
            <a:r>
              <a:rPr lang="en-US" sz="3000" dirty="0">
                <a:ea typeface="+mn-ea"/>
              </a:rPr>
              <a:t> is used to collect data into the form  </a:t>
            </a:r>
          </a:p>
          <a:p>
            <a:pPr>
              <a:defRPr/>
            </a:pPr>
            <a:r>
              <a:rPr lang="en-US" sz="3000" dirty="0">
                <a:ea typeface="+mn-ea"/>
              </a:rPr>
              <a:t>Addresses can be geocoded into latitude and longitude  </a:t>
            </a:r>
          </a:p>
          <a:p>
            <a:pPr>
              <a:defRPr/>
            </a:pPr>
            <a:endParaRPr lang="en-US" dirty="0">
              <a:ea typeface="+mn-ea"/>
            </a:endParaRPr>
          </a:p>
        </p:txBody>
      </p:sp>
      <p:sp>
        <p:nvSpPr>
          <p:cNvPr id="2" name="Content Placeholder 1"/>
          <p:cNvSpPr>
            <a:spLocks noGrp="1"/>
          </p:cNvSpPr>
          <p:nvPr>
            <p:ph sz="half" idx="2"/>
          </p:nvPr>
        </p:nvSpPr>
        <p:spPr>
          <a:xfrm>
            <a:off x="457200" y="5096641"/>
            <a:ext cx="8068340" cy="1312893"/>
          </a:xfrm>
        </p:spPr>
        <p:txBody>
          <a:bodyPr/>
          <a:lstStyle/>
          <a:p>
            <a:r>
              <a:rPr lang="en-US" sz="3000" dirty="0"/>
              <a:t>Data entry follows the Check Codes tailored in the Form Designer</a:t>
            </a:r>
          </a:p>
        </p:txBody>
      </p:sp>
      <p:pic>
        <p:nvPicPr>
          <p:cNvPr id="2560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3619" y="1600200"/>
            <a:ext cx="4661921" cy="3496441"/>
          </a:xfrm>
          <a:prstGeom prst="rect">
            <a:avLst/>
          </a:prstGeom>
          <a:noFill/>
          <a:ln w="9525">
            <a:solidFill>
              <a:srgbClr val="595959"/>
            </a:solidFill>
            <a:miter lim="800000"/>
            <a:headEnd/>
            <a:tailEnd/>
          </a:ln>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val="24781801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altLang="zh-CN" dirty="0">
                <a:ea typeface="宋体" charset="0"/>
              </a:rPr>
              <a:t>Create maps</a:t>
            </a:r>
            <a:endParaRPr lang="en-US" dirty="0"/>
          </a:p>
        </p:txBody>
      </p:sp>
      <p:sp>
        <p:nvSpPr>
          <p:cNvPr id="3" name="Content Placeholder 2"/>
          <p:cNvSpPr>
            <a:spLocks noGrp="1"/>
          </p:cNvSpPr>
          <p:nvPr>
            <p:ph sz="half" idx="1"/>
          </p:nvPr>
        </p:nvSpPr>
        <p:spPr>
          <a:xfrm>
            <a:off x="457200" y="1600200"/>
            <a:ext cx="3320122" cy="4125198"/>
          </a:xfrm>
        </p:spPr>
        <p:txBody>
          <a:bodyPr/>
          <a:lstStyle/>
          <a:p>
            <a:pPr>
              <a:defRPr/>
            </a:pPr>
            <a:r>
              <a:rPr lang="en-US" sz="3000" b="1" dirty="0">
                <a:ea typeface="+mn-ea"/>
              </a:rPr>
              <a:t>Create Maps </a:t>
            </a:r>
            <a:r>
              <a:rPr lang="en-US" sz="3000" dirty="0">
                <a:ea typeface="+mn-ea"/>
              </a:rPr>
              <a:t>is used to create case cluster or </a:t>
            </a:r>
            <a:r>
              <a:rPr lang="en-US" sz="3000" dirty="0" err="1">
                <a:ea typeface="+mn-ea"/>
              </a:rPr>
              <a:t>choropleth</a:t>
            </a:r>
            <a:r>
              <a:rPr lang="en-US" sz="3000" dirty="0">
                <a:ea typeface="+mn-ea"/>
              </a:rPr>
              <a:t> maps  </a:t>
            </a:r>
          </a:p>
          <a:p>
            <a:pPr>
              <a:defRPr/>
            </a:pPr>
            <a:r>
              <a:rPr lang="en-US" sz="3000" dirty="0">
                <a:ea typeface="+mn-ea"/>
              </a:rPr>
              <a:t>Time lapse functionality is supported</a:t>
            </a:r>
          </a:p>
          <a:p>
            <a:pPr>
              <a:defRPr/>
            </a:pPr>
            <a:r>
              <a:rPr lang="en-US" sz="3000" dirty="0" err="1"/>
              <a:t>Choropleth</a:t>
            </a:r>
            <a:r>
              <a:rPr lang="en-US" sz="3000" dirty="0"/>
              <a:t> maps </a:t>
            </a:r>
            <a:r>
              <a:rPr lang="en-US" sz="3000" dirty="0">
                <a:ea typeface="+mn-ea"/>
              </a:rPr>
              <a:t> </a:t>
            </a:r>
          </a:p>
          <a:p>
            <a:pPr>
              <a:defRPr/>
            </a:pPr>
            <a:endParaRPr lang="en-US" sz="2000" dirty="0">
              <a:ea typeface="+mn-ea"/>
            </a:endParaRPr>
          </a:p>
        </p:txBody>
      </p:sp>
      <p:sp>
        <p:nvSpPr>
          <p:cNvPr id="2" name="Content Placeholder 1"/>
          <p:cNvSpPr>
            <a:spLocks noGrp="1"/>
          </p:cNvSpPr>
          <p:nvPr>
            <p:ph sz="half" idx="2"/>
          </p:nvPr>
        </p:nvSpPr>
        <p:spPr>
          <a:xfrm>
            <a:off x="457200" y="5394960"/>
            <a:ext cx="8452468" cy="1187693"/>
          </a:xfrm>
        </p:spPr>
        <p:txBody>
          <a:bodyPr/>
          <a:lstStyle/>
          <a:p>
            <a:pPr indent="0">
              <a:spcAft>
                <a:spcPts val="0"/>
              </a:spcAft>
              <a:buNone/>
            </a:pPr>
            <a:r>
              <a:rPr lang="en-US" sz="3000" dirty="0"/>
              <a:t>can be generated using shape files or from map servers such as </a:t>
            </a:r>
            <a:r>
              <a:rPr lang="en-US" sz="3000" dirty="0" err="1"/>
              <a:t>nationalmaps.gov</a:t>
            </a:r>
            <a:r>
              <a:rPr lang="en-US" sz="3000" dirty="0"/>
              <a:t> </a:t>
            </a:r>
          </a:p>
        </p:txBody>
      </p:sp>
      <p:pic>
        <p:nvPicPr>
          <p:cNvPr id="2765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7322" y="1600200"/>
            <a:ext cx="4909478" cy="3682108"/>
          </a:xfrm>
          <a:prstGeom prst="rect">
            <a:avLst/>
          </a:prstGeom>
          <a:noFill/>
          <a:ln w="9525">
            <a:solidFill>
              <a:srgbClr val="595959"/>
            </a:solidFill>
            <a:miter lim="800000"/>
            <a:headEnd/>
            <a:tailEnd/>
          </a:ln>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val="3528683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dirty="0" err="1"/>
              <a:t>StatCalc</a:t>
            </a:r>
            <a:endParaRPr lang="en-US" dirty="0"/>
          </a:p>
        </p:txBody>
      </p:sp>
      <p:sp>
        <p:nvSpPr>
          <p:cNvPr id="3" name="Content Placeholder 2"/>
          <p:cNvSpPr>
            <a:spLocks noGrp="1"/>
          </p:cNvSpPr>
          <p:nvPr>
            <p:ph sz="half" idx="1"/>
          </p:nvPr>
        </p:nvSpPr>
        <p:spPr>
          <a:xfrm>
            <a:off x="457200" y="1600200"/>
            <a:ext cx="3009910" cy="4530725"/>
          </a:xfrm>
        </p:spPr>
        <p:txBody>
          <a:bodyPr/>
          <a:lstStyle/>
          <a:p>
            <a:pPr>
              <a:defRPr/>
            </a:pPr>
            <a:r>
              <a:rPr lang="en-US" sz="3000" b="1" dirty="0" err="1">
                <a:ea typeface="+mn-ea"/>
              </a:rPr>
              <a:t>StatCalc</a:t>
            </a:r>
            <a:r>
              <a:rPr lang="en-US" sz="3000" dirty="0">
                <a:ea typeface="+mn-ea"/>
              </a:rPr>
              <a:t> is a basic statistical calculator</a:t>
            </a:r>
          </a:p>
          <a:p>
            <a:pPr>
              <a:defRPr/>
            </a:pPr>
            <a:r>
              <a:rPr lang="en-US" sz="3000" dirty="0">
                <a:ea typeface="+mn-ea"/>
              </a:rPr>
              <a:t>Can perform analyses of single or stratified two-by-two tables, </a:t>
            </a:r>
            <a:endParaRPr lang="en-US" dirty="0">
              <a:ea typeface="+mn-ea"/>
            </a:endParaRPr>
          </a:p>
        </p:txBody>
      </p:sp>
      <p:sp>
        <p:nvSpPr>
          <p:cNvPr id="2" name="Content Placeholder 1"/>
          <p:cNvSpPr>
            <a:spLocks noGrp="1"/>
          </p:cNvSpPr>
          <p:nvPr>
            <p:ph sz="half" idx="2"/>
          </p:nvPr>
        </p:nvSpPr>
        <p:spPr>
          <a:xfrm>
            <a:off x="645044" y="5341278"/>
            <a:ext cx="8041756" cy="789647"/>
          </a:xfrm>
        </p:spPr>
        <p:txBody>
          <a:bodyPr/>
          <a:lstStyle/>
          <a:p>
            <a:pPr marL="120650" indent="0">
              <a:buNone/>
            </a:pPr>
            <a:r>
              <a:rPr lang="en-US" sz="3000" dirty="0"/>
              <a:t>determine sample size for studies, and more</a:t>
            </a:r>
          </a:p>
          <a:p>
            <a:pPr marL="0" indent="0">
              <a:buNone/>
            </a:pPr>
            <a:endParaRPr lang="en-US" dirty="0"/>
          </a:p>
        </p:txBody>
      </p:sp>
      <p:pic>
        <p:nvPicPr>
          <p:cNvPr id="2970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37786" y="1600200"/>
            <a:ext cx="4868730" cy="3651547"/>
          </a:xfrm>
          <a:prstGeom prst="rect">
            <a:avLst/>
          </a:prstGeom>
          <a:noFill/>
          <a:ln w="9525">
            <a:solidFill>
              <a:srgbClr val="595959"/>
            </a:solidFill>
            <a:miter lim="800000"/>
            <a:headEnd/>
            <a:tailEnd/>
          </a:ln>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val="408166505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a:t>Classic analysis</a:t>
            </a:r>
          </a:p>
        </p:txBody>
      </p:sp>
      <p:sp>
        <p:nvSpPr>
          <p:cNvPr id="3" name="Content Placeholder 2"/>
          <p:cNvSpPr>
            <a:spLocks noGrp="1"/>
          </p:cNvSpPr>
          <p:nvPr>
            <p:ph sz="half" idx="1"/>
          </p:nvPr>
        </p:nvSpPr>
        <p:spPr>
          <a:xfrm>
            <a:off x="457200" y="1600200"/>
            <a:ext cx="3690774" cy="4530725"/>
          </a:xfrm>
        </p:spPr>
        <p:txBody>
          <a:bodyPr/>
          <a:lstStyle/>
          <a:p>
            <a:pPr>
              <a:lnSpc>
                <a:spcPct val="90000"/>
              </a:lnSpc>
            </a:pPr>
            <a:r>
              <a:rPr lang="en-US" sz="2900" b="1" dirty="0"/>
              <a:t>Classic analysis </a:t>
            </a:r>
            <a:r>
              <a:rPr lang="en-US" sz="2900" dirty="0"/>
              <a:t>is used for data management and analysis</a:t>
            </a:r>
          </a:p>
          <a:p>
            <a:pPr>
              <a:lnSpc>
                <a:spcPct val="90000"/>
              </a:lnSpc>
            </a:pPr>
            <a:r>
              <a:rPr lang="en-US" sz="2900" dirty="0"/>
              <a:t>Can read data, relate data tables, perform comparisons and run a wide variety of statistics</a:t>
            </a:r>
          </a:p>
          <a:p>
            <a:pPr>
              <a:lnSpc>
                <a:spcPct val="90000"/>
              </a:lnSpc>
            </a:pPr>
            <a:endParaRPr lang="en-US" dirty="0">
              <a:latin typeface="Arial" charset="0"/>
            </a:endParaRPr>
          </a:p>
        </p:txBody>
      </p:sp>
      <p:sp>
        <p:nvSpPr>
          <p:cNvPr id="2" name="Content Placeholder 1"/>
          <p:cNvSpPr>
            <a:spLocks noGrp="1"/>
          </p:cNvSpPr>
          <p:nvPr>
            <p:ph sz="half" idx="2"/>
          </p:nvPr>
        </p:nvSpPr>
        <p:spPr>
          <a:xfrm>
            <a:off x="457199" y="5221224"/>
            <a:ext cx="8389978" cy="1279892"/>
          </a:xfrm>
        </p:spPr>
        <p:txBody>
          <a:bodyPr/>
          <a:lstStyle/>
          <a:p>
            <a:pPr>
              <a:lnSpc>
                <a:spcPct val="90000"/>
              </a:lnSpc>
            </a:pPr>
            <a:r>
              <a:rPr lang="en-US" sz="2900" dirty="0"/>
              <a:t>Supported data types include text files, Excel spreadsheets, Access databases, and MS SQL Server databases (output is saved as HTML)</a:t>
            </a:r>
          </a:p>
          <a:p>
            <a:pPr marL="0" indent="0"/>
            <a:endParaRPr lang="en-US" dirty="0">
              <a:latin typeface="Arial" charset="0"/>
            </a:endParaRPr>
          </a:p>
          <a:p>
            <a:endParaRPr lang="en-US" dirty="0"/>
          </a:p>
        </p:txBody>
      </p:sp>
      <p:pic>
        <p:nvPicPr>
          <p:cNvPr id="317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3572" y="1555348"/>
            <a:ext cx="4553605" cy="3415204"/>
          </a:xfrm>
          <a:prstGeom prst="rect">
            <a:avLst/>
          </a:prstGeom>
          <a:noFill/>
          <a:ln w="9525">
            <a:solidFill>
              <a:srgbClr val="595959"/>
            </a:solidFill>
            <a:miter lim="800000"/>
            <a:headEnd/>
            <a:tailEnd/>
          </a:ln>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val="17419156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dirty="0"/>
              <a:t>Visual Dashboard</a:t>
            </a:r>
          </a:p>
        </p:txBody>
      </p:sp>
      <p:sp>
        <p:nvSpPr>
          <p:cNvPr id="3" name="Content Placeholder 2"/>
          <p:cNvSpPr>
            <a:spLocks noGrp="1"/>
          </p:cNvSpPr>
          <p:nvPr>
            <p:ph sz="half" idx="1"/>
          </p:nvPr>
        </p:nvSpPr>
        <p:spPr>
          <a:xfrm>
            <a:off x="457198" y="1600200"/>
            <a:ext cx="3453379" cy="4530725"/>
          </a:xfrm>
        </p:spPr>
        <p:txBody>
          <a:bodyPr/>
          <a:lstStyle/>
          <a:p>
            <a:pPr>
              <a:defRPr/>
            </a:pPr>
            <a:r>
              <a:rPr lang="en-US" sz="3000" b="1" dirty="0">
                <a:ea typeface="+mn-ea"/>
              </a:rPr>
              <a:t>Visual Dashboard </a:t>
            </a:r>
            <a:r>
              <a:rPr lang="en-US" sz="3000" dirty="0">
                <a:ea typeface="+mn-ea"/>
              </a:rPr>
              <a:t>is used for quick analysis where only minimal data management is needed</a:t>
            </a:r>
          </a:p>
          <a:p>
            <a:pPr>
              <a:defRPr/>
            </a:pPr>
            <a:r>
              <a:rPr lang="en-US" sz="3000" dirty="0"/>
              <a:t>Supports almost all of the statistics </a:t>
            </a:r>
            <a:endParaRPr lang="en-US" sz="3000" dirty="0">
              <a:ea typeface="+mn-ea"/>
            </a:endParaRPr>
          </a:p>
        </p:txBody>
      </p:sp>
      <p:sp>
        <p:nvSpPr>
          <p:cNvPr id="2" name="Content Placeholder 1"/>
          <p:cNvSpPr>
            <a:spLocks noGrp="1"/>
          </p:cNvSpPr>
          <p:nvPr>
            <p:ph sz="half" idx="2"/>
          </p:nvPr>
        </p:nvSpPr>
        <p:spPr>
          <a:xfrm>
            <a:off x="457200" y="5257800"/>
            <a:ext cx="8229600" cy="1229502"/>
          </a:xfrm>
        </p:spPr>
        <p:txBody>
          <a:bodyPr/>
          <a:lstStyle/>
          <a:p>
            <a:pPr indent="0">
              <a:buNone/>
              <a:defRPr/>
            </a:pPr>
            <a:r>
              <a:rPr lang="en-US" sz="3000" dirty="0"/>
              <a:t>as Classic Analysis and supports the same data types.  Output is saved as HTML</a:t>
            </a:r>
          </a:p>
        </p:txBody>
      </p:sp>
      <p:pic>
        <p:nvPicPr>
          <p:cNvPr id="3379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0578" y="1568137"/>
            <a:ext cx="4509125" cy="3381844"/>
          </a:xfrm>
          <a:prstGeom prst="rect">
            <a:avLst/>
          </a:prstGeom>
          <a:noFill/>
          <a:ln w="9525">
            <a:solidFill>
              <a:srgbClr val="595959"/>
            </a:solidFill>
            <a:miter lim="800000"/>
            <a:headEnd/>
            <a:tailEnd/>
          </a:ln>
          <a:extLst>
            <a:ext uri="{909E8E84-426E-40dd-AFC4-6F175D3DCCD1}">
              <a14:hiddenFill xmlns:a14="http://schemas.microsoft.com/office/drawing/2010/main" xmlns="">
                <a:solidFill>
                  <a:schemeClr val="accent1"/>
                </a:solidFill>
              </a14:hiddenFill>
            </a:ext>
          </a:extLst>
        </p:spPr>
      </p:pic>
    </p:spTree>
    <p:extLst>
      <p:ext uri="{BB962C8B-B14F-4D97-AF65-F5344CB8AC3E}">
        <p14:creationId xmlns:p14="http://schemas.microsoft.com/office/powerpoint/2010/main" val="16944350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457200" y="182880"/>
            <a:ext cx="8229600" cy="1143000"/>
          </a:xfrm>
        </p:spPr>
        <p:txBody>
          <a:bodyPr/>
          <a:lstStyle/>
          <a:p>
            <a:r>
              <a:rPr lang="en-US" dirty="0"/>
              <a:t>Download and installation</a:t>
            </a:r>
          </a:p>
        </p:txBody>
      </p:sp>
      <p:sp>
        <p:nvSpPr>
          <p:cNvPr id="3" name="Content Placeholder 2"/>
          <p:cNvSpPr>
            <a:spLocks noGrp="1"/>
          </p:cNvSpPr>
          <p:nvPr>
            <p:ph idx="1"/>
          </p:nvPr>
        </p:nvSpPr>
        <p:spPr>
          <a:xfrm>
            <a:off x="548640" y="1554480"/>
            <a:ext cx="8438484" cy="5162228"/>
          </a:xfrm>
        </p:spPr>
        <p:txBody>
          <a:bodyPr/>
          <a:lstStyle/>
          <a:p>
            <a:pPr>
              <a:lnSpc>
                <a:spcPct val="90000"/>
              </a:lnSpc>
              <a:spcAft>
                <a:spcPts val="300"/>
              </a:spcAft>
            </a:pPr>
            <a:r>
              <a:rPr lang="en-US" sz="2800" b="1" dirty="0" err="1"/>
              <a:t>Epi</a:t>
            </a:r>
            <a:r>
              <a:rPr lang="en-US" sz="2800" b="1" dirty="0"/>
              <a:t> Info 7 program files can be downloaded from:</a:t>
            </a:r>
          </a:p>
          <a:p>
            <a:pPr marL="685800" lvl="1" indent="-60325">
              <a:lnSpc>
                <a:spcPct val="90000"/>
              </a:lnSpc>
              <a:buFontTx/>
              <a:buNone/>
            </a:pPr>
            <a:r>
              <a:rPr lang="en-US" sz="2800" dirty="0"/>
              <a:t>	</a:t>
            </a:r>
            <a:r>
              <a:rPr lang="en-US" dirty="0">
                <a:hlinkClick r:id="rId3"/>
              </a:rPr>
              <a:t>https://www.cdc.gov/epiinfo/pc.html</a:t>
            </a:r>
            <a:endParaRPr lang="en-US" dirty="0"/>
          </a:p>
          <a:p>
            <a:pPr>
              <a:lnSpc>
                <a:spcPct val="90000"/>
              </a:lnSpc>
              <a:spcAft>
                <a:spcPts val="300"/>
              </a:spcAft>
            </a:pPr>
            <a:r>
              <a:rPr lang="en-US" sz="2800" b="1" dirty="0"/>
              <a:t>Setup Installation (.exe file)</a:t>
            </a:r>
          </a:p>
          <a:p>
            <a:pPr lvl="1">
              <a:lnSpc>
                <a:spcPct val="90000"/>
              </a:lnSpc>
              <a:spcAft>
                <a:spcPts val="300"/>
              </a:spcAft>
            </a:pPr>
            <a:r>
              <a:rPr lang="en-US" dirty="0"/>
              <a:t>Provides standard way of installing Windows applications.</a:t>
            </a:r>
          </a:p>
          <a:p>
            <a:pPr lvl="1">
              <a:lnSpc>
                <a:spcPct val="90000"/>
              </a:lnSpc>
            </a:pPr>
            <a:r>
              <a:rPr lang="en-US" dirty="0"/>
              <a:t>Requires administrator privileges to run setup.</a:t>
            </a:r>
            <a:endParaRPr lang="en-US" sz="2800" dirty="0"/>
          </a:p>
          <a:p>
            <a:pPr>
              <a:lnSpc>
                <a:spcPct val="90000"/>
              </a:lnSpc>
              <a:spcAft>
                <a:spcPts val="300"/>
              </a:spcAft>
            </a:pPr>
            <a:r>
              <a:rPr lang="en-US" sz="2800" b="1" dirty="0"/>
              <a:t>Zip File Deployment (.zip file)</a:t>
            </a:r>
          </a:p>
          <a:p>
            <a:pPr lvl="1">
              <a:lnSpc>
                <a:spcPct val="90000"/>
              </a:lnSpc>
              <a:spcAft>
                <a:spcPts val="300"/>
              </a:spcAft>
            </a:pPr>
            <a:r>
              <a:rPr lang="en-US" dirty="0"/>
              <a:t>Comes in a standard </a:t>
            </a:r>
            <a:r>
              <a:rPr lang="ja-JP" altLang="en-US" dirty="0"/>
              <a:t>“</a:t>
            </a:r>
            <a:r>
              <a:rPr lang="en-US" dirty="0"/>
              <a:t>zip</a:t>
            </a:r>
            <a:r>
              <a:rPr lang="ja-JP" altLang="en-US" dirty="0"/>
              <a:t>”</a:t>
            </a:r>
            <a:r>
              <a:rPr lang="en-US" dirty="0"/>
              <a:t> archive</a:t>
            </a:r>
          </a:p>
          <a:p>
            <a:pPr lvl="1">
              <a:lnSpc>
                <a:spcPct val="90000"/>
              </a:lnSpc>
              <a:spcAft>
                <a:spcPts val="300"/>
              </a:spcAft>
            </a:pPr>
            <a:r>
              <a:rPr lang="en-US" dirty="0"/>
              <a:t>Does not require administrator privileges to run</a:t>
            </a:r>
          </a:p>
          <a:p>
            <a:pPr lvl="1">
              <a:lnSpc>
                <a:spcPct val="90000"/>
              </a:lnSpc>
              <a:spcAft>
                <a:spcPts val="300"/>
              </a:spcAft>
            </a:pPr>
            <a:r>
              <a:rPr lang="en-US" dirty="0"/>
              <a:t>Needs one folder with read/write/execute privileges</a:t>
            </a:r>
          </a:p>
          <a:p>
            <a:pPr lvl="1">
              <a:lnSpc>
                <a:spcPct val="90000"/>
              </a:lnSpc>
              <a:spcAft>
                <a:spcPts val="300"/>
              </a:spcAft>
            </a:pPr>
            <a:r>
              <a:rPr lang="en-US" dirty="0"/>
              <a:t>Can be placed on the desktop</a:t>
            </a:r>
          </a:p>
          <a:p>
            <a:endParaRPr lang="en-US" sz="2000" dirty="0">
              <a:latin typeface="Arial" charset="0"/>
            </a:endParaRPr>
          </a:p>
        </p:txBody>
      </p:sp>
    </p:spTree>
    <p:extLst>
      <p:ext uri="{BB962C8B-B14F-4D97-AF65-F5344CB8AC3E}">
        <p14:creationId xmlns:p14="http://schemas.microsoft.com/office/powerpoint/2010/main" val="42492646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182880"/>
            <a:ext cx="8229600" cy="1143000"/>
          </a:xfrm>
        </p:spPr>
        <p:txBody>
          <a:bodyPr/>
          <a:lstStyle/>
          <a:p>
            <a:r>
              <a:rPr lang="en-US" dirty="0"/>
              <a:t>Using the ZIP file deployment</a:t>
            </a:r>
          </a:p>
        </p:txBody>
      </p:sp>
      <p:sp>
        <p:nvSpPr>
          <p:cNvPr id="36867" name="Content Placeholder 2"/>
          <p:cNvSpPr>
            <a:spLocks noGrp="1"/>
          </p:cNvSpPr>
          <p:nvPr>
            <p:ph idx="1"/>
          </p:nvPr>
        </p:nvSpPr>
        <p:spPr>
          <a:xfrm>
            <a:off x="640080" y="1371600"/>
            <a:ext cx="8102922" cy="4974164"/>
          </a:xfrm>
        </p:spPr>
        <p:txBody>
          <a:bodyPr/>
          <a:lstStyle/>
          <a:p>
            <a:r>
              <a:rPr lang="en-US" b="1" dirty="0"/>
              <a:t>Steps:</a:t>
            </a:r>
          </a:p>
          <a:p>
            <a:pPr marL="685800" lvl="1" indent="-403225">
              <a:lnSpc>
                <a:spcPct val="90000"/>
              </a:lnSpc>
              <a:buFontTx/>
              <a:buNone/>
            </a:pPr>
            <a:r>
              <a:rPr lang="en-US" sz="2400" dirty="0"/>
              <a:t>1. </a:t>
            </a:r>
            <a:r>
              <a:rPr lang="en-US" dirty="0"/>
              <a:t>Navigate to the CDC </a:t>
            </a:r>
            <a:r>
              <a:rPr lang="en-US" dirty="0" err="1"/>
              <a:t>Epi</a:t>
            </a:r>
            <a:r>
              <a:rPr lang="en-US" dirty="0"/>
              <a:t> Info™ website at </a:t>
            </a:r>
          </a:p>
          <a:p>
            <a:pPr marL="685800" lvl="1" indent="-60325">
              <a:lnSpc>
                <a:spcPct val="90000"/>
              </a:lnSpc>
              <a:buFontTx/>
              <a:buNone/>
            </a:pPr>
            <a:r>
              <a:rPr lang="en-US" dirty="0">
                <a:hlinkClick r:id="rId3"/>
              </a:rPr>
              <a:t>https://www.cdc.gov/epiinfo/pc.html</a:t>
            </a:r>
            <a:endParaRPr lang="en-US" dirty="0"/>
          </a:p>
          <a:p>
            <a:pPr marL="685800" lvl="1" indent="-403225">
              <a:lnSpc>
                <a:spcPct val="90000"/>
              </a:lnSpc>
              <a:buFontTx/>
              <a:buNone/>
            </a:pPr>
            <a:r>
              <a:rPr lang="en-US" dirty="0"/>
              <a:t>2. Click on “Download ZIP File” button</a:t>
            </a:r>
          </a:p>
          <a:p>
            <a:pPr marL="685800" lvl="1" indent="-403225">
              <a:lnSpc>
                <a:spcPct val="90000"/>
              </a:lnSpc>
              <a:buFontTx/>
              <a:buNone/>
            </a:pPr>
            <a:r>
              <a:rPr lang="en-US" dirty="0"/>
              <a:t>3. When prompted, select “Open” (or “Run”).  After the download finishes, an explorer window opens to reveal the files in the ZIP archive</a:t>
            </a:r>
          </a:p>
          <a:p>
            <a:pPr marL="685800" lvl="1" indent="-403225">
              <a:lnSpc>
                <a:spcPct val="90000"/>
              </a:lnSpc>
              <a:buFontTx/>
              <a:buNone/>
            </a:pPr>
            <a:r>
              <a:rPr lang="en-US" dirty="0"/>
              <a:t>4. Double-click on the “</a:t>
            </a:r>
            <a:r>
              <a:rPr lang="en-US" dirty="0" err="1"/>
              <a:t>Epi</a:t>
            </a:r>
            <a:r>
              <a:rPr lang="en-US" dirty="0"/>
              <a:t> Info 7” folder in the explorer window</a:t>
            </a:r>
          </a:p>
          <a:p>
            <a:pPr marL="685800" lvl="1" indent="-403225">
              <a:lnSpc>
                <a:spcPct val="90000"/>
              </a:lnSpc>
              <a:buFontTx/>
              <a:buNone/>
            </a:pPr>
            <a:r>
              <a:rPr lang="en-US" dirty="0"/>
              <a:t>5. Drag the files you see to your desktop</a:t>
            </a:r>
          </a:p>
          <a:p>
            <a:pPr marL="685800" lvl="1" indent="-403225">
              <a:lnSpc>
                <a:spcPct val="90000"/>
              </a:lnSpc>
              <a:buFontTx/>
              <a:buNone/>
            </a:pPr>
            <a:r>
              <a:rPr lang="en-US" dirty="0"/>
              <a:t>6. Double-click on the “Epi Info 7” icon</a:t>
            </a:r>
          </a:p>
          <a:p>
            <a:endParaRPr lang="en-US" sz="2400" dirty="0">
              <a:latin typeface="Arial" charset="0"/>
            </a:endParaRPr>
          </a:p>
        </p:txBody>
      </p:sp>
    </p:spTree>
    <p:extLst>
      <p:ext uri="{BB962C8B-B14F-4D97-AF65-F5344CB8AC3E}">
        <p14:creationId xmlns:p14="http://schemas.microsoft.com/office/powerpoint/2010/main" val="14513021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4"/>
          <p:cNvSpPr>
            <a:spLocks noGrp="1" noChangeArrowheads="1"/>
          </p:cNvSpPr>
          <p:nvPr>
            <p:ph type="title"/>
          </p:nvPr>
        </p:nvSpPr>
        <p:spPr>
          <a:xfrm>
            <a:off x="722313" y="2196979"/>
            <a:ext cx="7772400" cy="1612461"/>
          </a:xfrm>
        </p:spPr>
        <p:txBody>
          <a:bodyPr/>
          <a:lstStyle/>
          <a:p>
            <a:pPr algn="ctr"/>
            <a:r>
              <a:rPr lang="en-US" dirty="0"/>
              <a:t>Questions, comments, please</a:t>
            </a:r>
          </a:p>
        </p:txBody>
      </p:sp>
      <p:sp>
        <p:nvSpPr>
          <p:cNvPr id="9" name="TextBox 8"/>
          <p:cNvSpPr txBox="1"/>
          <p:nvPr/>
        </p:nvSpPr>
        <p:spPr>
          <a:xfrm>
            <a:off x="3184903" y="3489437"/>
            <a:ext cx="3191727" cy="1569660"/>
          </a:xfrm>
          <a:prstGeom prst="rect">
            <a:avLst/>
          </a:prstGeom>
          <a:noFill/>
        </p:spPr>
        <p:txBody>
          <a:bodyPr wrap="none" rtlCol="0">
            <a:spAutoFit/>
          </a:bodyPr>
          <a:lstStyle/>
          <a:p>
            <a:r>
              <a:rPr lang="en-US" sz="9600" dirty="0">
                <a:solidFill>
                  <a:srgbClr val="FF6600"/>
                </a:solidFill>
                <a:latin typeface="Apple Chancery"/>
                <a:cs typeface="Apple Chancery"/>
              </a:rPr>
              <a:t>??????</a:t>
            </a:r>
          </a:p>
        </p:txBody>
      </p:sp>
    </p:spTree>
    <p:extLst>
      <p:ext uri="{BB962C8B-B14F-4D97-AF65-F5344CB8AC3E}">
        <p14:creationId xmlns:p14="http://schemas.microsoft.com/office/powerpoint/2010/main" val="28193415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640080"/>
            <a:ext cx="8229600" cy="1143000"/>
          </a:xfrm>
        </p:spPr>
        <p:txBody>
          <a:bodyPr/>
          <a:lstStyle/>
          <a:p>
            <a:r>
              <a:rPr lang="en-US" altLang="zh-CN" sz="4400" cap="none" dirty="0" err="1">
                <a:ea typeface="宋体" charset="0"/>
              </a:rPr>
              <a:t>Epi</a:t>
            </a:r>
            <a:r>
              <a:rPr lang="en-US" altLang="zh-CN" sz="4400" cap="none" dirty="0">
                <a:ea typeface="宋体" charset="0"/>
              </a:rPr>
              <a:t> Info</a:t>
            </a:r>
            <a:endParaRPr lang="en-US" sz="3200" cap="none" dirty="0">
              <a:ea typeface="宋体" charset="0"/>
            </a:endParaRPr>
          </a:p>
        </p:txBody>
      </p:sp>
      <p:sp>
        <p:nvSpPr>
          <p:cNvPr id="6147" name="Rectangle 3"/>
          <p:cNvSpPr>
            <a:spLocks noGrp="1" noChangeArrowheads="1"/>
          </p:cNvSpPr>
          <p:nvPr>
            <p:ph type="body" idx="1"/>
          </p:nvPr>
        </p:nvSpPr>
        <p:spPr>
          <a:xfrm>
            <a:off x="731520" y="1511683"/>
            <a:ext cx="7772400" cy="4185188"/>
          </a:xfrm>
        </p:spPr>
        <p:txBody>
          <a:bodyPr/>
          <a:lstStyle/>
          <a:p>
            <a:pPr marL="457200" indent="-457200">
              <a:buFont typeface="Wingdings" charset="2"/>
              <a:buChar char="§"/>
            </a:pPr>
            <a:r>
              <a:rPr lang="en-US" sz="3200" dirty="0"/>
              <a:t>Database software package for epidemiologists and public health professionals</a:t>
            </a:r>
          </a:p>
          <a:p>
            <a:pPr marL="457200" indent="-457200">
              <a:buFont typeface="Wingdings" charset="2"/>
              <a:buChar char="§"/>
            </a:pPr>
            <a:r>
              <a:rPr lang="en-US" altLang="zh-CN" sz="3200" dirty="0">
                <a:ea typeface="宋体" charset="0"/>
              </a:rPr>
              <a:t>Can be programmed to produce systems for repeated or permanent use</a:t>
            </a:r>
          </a:p>
          <a:p>
            <a:pPr marL="457200" indent="-457200">
              <a:buFont typeface="Wingdings" charset="2"/>
              <a:buChar char="§"/>
            </a:pPr>
            <a:r>
              <a:rPr lang="en-US" altLang="zh-CN" sz="3200" dirty="0">
                <a:ea typeface="宋体" charset="0"/>
              </a:rPr>
              <a:t>Can be used as a rapid single tool during an investigation  </a:t>
            </a:r>
            <a:endParaRPr lang="en-US" sz="3200" dirty="0"/>
          </a:p>
          <a:p>
            <a:endParaRPr lang="en-US" dirty="0">
              <a:latin typeface="Arial" charset="0"/>
            </a:endParaRPr>
          </a:p>
        </p:txBody>
      </p:sp>
    </p:spTree>
    <p:extLst>
      <p:ext uri="{BB962C8B-B14F-4D97-AF65-F5344CB8AC3E}">
        <p14:creationId xmlns:p14="http://schemas.microsoft.com/office/powerpoint/2010/main" val="22071783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0"/>
            <a:ext cx="8229600" cy="1143000"/>
          </a:xfrm>
        </p:spPr>
        <p:txBody>
          <a:bodyPr/>
          <a:lstStyle/>
          <a:p>
            <a:r>
              <a:rPr lang="en-US" altLang="zh-CN" dirty="0">
                <a:ea typeface="宋体" charset="0"/>
              </a:rPr>
              <a:t>Key features of </a:t>
            </a:r>
            <a:r>
              <a:rPr lang="en-US" altLang="zh-CN" dirty="0" err="1">
                <a:ea typeface="宋体" charset="0"/>
              </a:rPr>
              <a:t>Epi</a:t>
            </a:r>
            <a:r>
              <a:rPr lang="en-US" altLang="zh-CN" dirty="0">
                <a:ea typeface="宋体" charset="0"/>
              </a:rPr>
              <a:t> Info</a:t>
            </a:r>
            <a:endParaRPr lang="en-US" sz="3200" dirty="0"/>
          </a:p>
        </p:txBody>
      </p:sp>
      <p:sp>
        <p:nvSpPr>
          <p:cNvPr id="8195" name="Rectangle 3"/>
          <p:cNvSpPr>
            <a:spLocks noGrp="1" noChangeArrowheads="1"/>
          </p:cNvSpPr>
          <p:nvPr>
            <p:ph type="body" idx="1"/>
          </p:nvPr>
        </p:nvSpPr>
        <p:spPr>
          <a:xfrm>
            <a:off x="548640" y="1371600"/>
            <a:ext cx="8251999" cy="5303520"/>
          </a:xfrm>
        </p:spPr>
        <p:txBody>
          <a:bodyPr/>
          <a:lstStyle/>
          <a:p>
            <a:pPr>
              <a:lnSpc>
                <a:spcPct val="90000"/>
              </a:lnSpc>
            </a:pPr>
            <a:r>
              <a:rPr lang="en-US" altLang="zh-CN" sz="2900" dirty="0">
                <a:ea typeface="宋体" charset="0"/>
              </a:rPr>
              <a:t>Free to download, copy, translate, and distribute</a:t>
            </a:r>
          </a:p>
          <a:p>
            <a:pPr>
              <a:lnSpc>
                <a:spcPct val="90000"/>
              </a:lnSpc>
            </a:pPr>
            <a:r>
              <a:rPr lang="en-US" altLang="zh-CN" sz="2900" dirty="0">
                <a:ea typeface="宋体" charset="0"/>
              </a:rPr>
              <a:t>User friendly and easy to learn (downloadable training materials available)</a:t>
            </a:r>
          </a:p>
          <a:p>
            <a:pPr>
              <a:lnSpc>
                <a:spcPct val="90000"/>
              </a:lnSpc>
            </a:pPr>
            <a:r>
              <a:rPr lang="en-US" altLang="zh-CN" sz="2900" dirty="0">
                <a:ea typeface="宋体" charset="0"/>
              </a:rPr>
              <a:t>Data stores in MS Access or SQL format (data from other formats can be imported, analyzed and exported)</a:t>
            </a:r>
          </a:p>
          <a:p>
            <a:pPr>
              <a:lnSpc>
                <a:spcPct val="90000"/>
              </a:lnSpc>
            </a:pPr>
            <a:r>
              <a:rPr lang="en-US" altLang="zh-CN" sz="2900" dirty="0">
                <a:ea typeface="宋体" charset="0"/>
              </a:rPr>
              <a:t>Provides different levels of statistical analysis and graphs</a:t>
            </a:r>
          </a:p>
          <a:p>
            <a:pPr>
              <a:lnSpc>
                <a:spcPct val="90000"/>
              </a:lnSpc>
            </a:pPr>
            <a:r>
              <a:rPr lang="en-US" altLang="zh-CN" sz="2900" dirty="0">
                <a:ea typeface="宋体" charset="0"/>
              </a:rPr>
              <a:t>Results of analysis can be presented as professional reports and saved as HTML files</a:t>
            </a:r>
          </a:p>
          <a:p>
            <a:pPr>
              <a:lnSpc>
                <a:spcPct val="90000"/>
              </a:lnSpc>
            </a:pPr>
            <a:r>
              <a:rPr lang="en-US" altLang="zh-CN" sz="2900" dirty="0">
                <a:ea typeface="宋体" charset="0"/>
              </a:rPr>
              <a:t>Has built-in mapping engine, GIS compatible; maps can be saved as pictures</a:t>
            </a:r>
          </a:p>
        </p:txBody>
      </p:sp>
    </p:spTree>
    <p:extLst>
      <p:ext uri="{BB962C8B-B14F-4D97-AF65-F5344CB8AC3E}">
        <p14:creationId xmlns:p14="http://schemas.microsoft.com/office/powerpoint/2010/main" val="2323432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altLang="zh-CN" dirty="0">
                <a:ea typeface="宋体" charset="0"/>
              </a:rPr>
              <a:t>With </a:t>
            </a:r>
            <a:r>
              <a:rPr lang="en-US" altLang="zh-CN" dirty="0" err="1">
                <a:ea typeface="宋体" charset="0"/>
              </a:rPr>
              <a:t>Epi</a:t>
            </a:r>
            <a:r>
              <a:rPr lang="en-US" altLang="zh-CN" dirty="0">
                <a:ea typeface="宋体" charset="0"/>
              </a:rPr>
              <a:t> Info </a:t>
            </a:r>
            <a:r>
              <a:rPr lang="en-US" altLang="zh-CN" dirty="0"/>
              <a:t>you can</a:t>
            </a:r>
            <a:r>
              <a:rPr lang="mr-IN" altLang="zh-CN" dirty="0"/>
              <a:t>…</a:t>
            </a:r>
            <a:r>
              <a:rPr lang="en-US" dirty="0"/>
              <a:t> </a:t>
            </a:r>
          </a:p>
        </p:txBody>
      </p:sp>
      <p:sp>
        <p:nvSpPr>
          <p:cNvPr id="10243" name="Rectangle 3"/>
          <p:cNvSpPr>
            <a:spLocks noGrp="1" noChangeArrowheads="1"/>
          </p:cNvSpPr>
          <p:nvPr>
            <p:ph type="body" idx="1"/>
          </p:nvPr>
        </p:nvSpPr>
        <p:spPr>
          <a:xfrm>
            <a:off x="548639" y="2011680"/>
            <a:ext cx="8229600" cy="3657600"/>
          </a:xfrm>
        </p:spPr>
        <p:txBody>
          <a:bodyPr/>
          <a:lstStyle/>
          <a:p>
            <a:pPr>
              <a:lnSpc>
                <a:spcPct val="90000"/>
              </a:lnSpc>
            </a:pPr>
            <a:r>
              <a:rPr lang="en-US" dirty="0"/>
              <a:t>Develop a questionnaire or form </a:t>
            </a:r>
          </a:p>
          <a:p>
            <a:pPr>
              <a:lnSpc>
                <a:spcPct val="90000"/>
              </a:lnSpc>
            </a:pPr>
            <a:r>
              <a:rPr lang="en-US" dirty="0"/>
              <a:t>Customize the data entry process </a:t>
            </a:r>
          </a:p>
          <a:p>
            <a:pPr>
              <a:lnSpc>
                <a:spcPct val="90000"/>
              </a:lnSpc>
            </a:pPr>
            <a:r>
              <a:rPr lang="en-US" dirty="0"/>
              <a:t>Enter and analyze data </a:t>
            </a:r>
          </a:p>
          <a:p>
            <a:pPr>
              <a:lnSpc>
                <a:spcPct val="90000"/>
              </a:lnSpc>
            </a:pPr>
            <a:r>
              <a:rPr lang="en-US" dirty="0"/>
              <a:t>Produce epidemiologic statistics, tables, graphs, and maps </a:t>
            </a:r>
          </a:p>
        </p:txBody>
      </p:sp>
    </p:spTree>
    <p:extLst>
      <p:ext uri="{BB962C8B-B14F-4D97-AF65-F5344CB8AC3E}">
        <p14:creationId xmlns:p14="http://schemas.microsoft.com/office/powerpoint/2010/main" val="41931903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200" y="274320"/>
            <a:ext cx="8229600" cy="1143000"/>
          </a:xfrm>
        </p:spPr>
        <p:txBody>
          <a:bodyPr/>
          <a:lstStyle/>
          <a:p>
            <a:r>
              <a:rPr lang="en-US" altLang="zh-CN" dirty="0" err="1">
                <a:ea typeface="宋体" charset="0"/>
              </a:rPr>
              <a:t>Epi</a:t>
            </a:r>
            <a:r>
              <a:rPr lang="en-US" altLang="zh-CN" dirty="0">
                <a:ea typeface="宋体" charset="0"/>
              </a:rPr>
              <a:t> Info </a:t>
            </a:r>
            <a:r>
              <a:rPr lang="en-US" altLang="zh-CN" dirty="0"/>
              <a:t>can be</a:t>
            </a:r>
            <a:r>
              <a:rPr lang="en-US" dirty="0"/>
              <a:t> used for:</a:t>
            </a:r>
          </a:p>
        </p:txBody>
      </p:sp>
      <p:sp>
        <p:nvSpPr>
          <p:cNvPr id="12291" name="Rectangle 3"/>
          <p:cNvSpPr>
            <a:spLocks noGrp="1" noChangeArrowheads="1"/>
          </p:cNvSpPr>
          <p:nvPr>
            <p:ph type="body" idx="1"/>
          </p:nvPr>
        </p:nvSpPr>
        <p:spPr>
          <a:xfrm>
            <a:off x="548640" y="2011680"/>
            <a:ext cx="8133683" cy="3733800"/>
          </a:xfrm>
        </p:spPr>
        <p:txBody>
          <a:bodyPr/>
          <a:lstStyle/>
          <a:p>
            <a:r>
              <a:rPr lang="en-US" dirty="0"/>
              <a:t>Outbreak investigation</a:t>
            </a:r>
          </a:p>
          <a:p>
            <a:r>
              <a:rPr lang="en-US" dirty="0"/>
              <a:t>Monitoring and surveillance</a:t>
            </a:r>
          </a:p>
          <a:p>
            <a:r>
              <a:rPr lang="en-US" dirty="0"/>
              <a:t>General database management</a:t>
            </a:r>
          </a:p>
          <a:p>
            <a:r>
              <a:rPr lang="en-US" dirty="0"/>
              <a:t>Statistical applications development</a:t>
            </a:r>
          </a:p>
        </p:txBody>
      </p:sp>
    </p:spTree>
    <p:extLst>
      <p:ext uri="{BB962C8B-B14F-4D97-AF65-F5344CB8AC3E}">
        <p14:creationId xmlns:p14="http://schemas.microsoft.com/office/powerpoint/2010/main" val="2004890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a:xfrm>
            <a:off x="457200" y="182880"/>
            <a:ext cx="8229600" cy="1143000"/>
          </a:xfrm>
        </p:spPr>
        <p:txBody>
          <a:bodyPr/>
          <a:lstStyle/>
          <a:p>
            <a:r>
              <a:rPr lang="en-US" dirty="0"/>
              <a:t>History of </a:t>
            </a:r>
            <a:r>
              <a:rPr lang="en-US" altLang="zh-CN" dirty="0" err="1">
                <a:ea typeface="宋体" charset="0"/>
              </a:rPr>
              <a:t>Epi</a:t>
            </a:r>
            <a:r>
              <a:rPr lang="en-US" altLang="zh-CN" dirty="0">
                <a:ea typeface="宋体" charset="0"/>
              </a:rPr>
              <a:t> Info </a:t>
            </a:r>
            <a:endParaRPr lang="en-US" dirty="0">
              <a:ea typeface="宋体" charset="0"/>
            </a:endParaRPr>
          </a:p>
        </p:txBody>
      </p:sp>
      <p:sp>
        <p:nvSpPr>
          <p:cNvPr id="14339" name="Rectangle 5"/>
          <p:cNvSpPr>
            <a:spLocks noGrp="1" noChangeArrowheads="1"/>
          </p:cNvSpPr>
          <p:nvPr>
            <p:ph type="body" sz="half" idx="1"/>
          </p:nvPr>
        </p:nvSpPr>
        <p:spPr>
          <a:xfrm>
            <a:off x="502920" y="1406746"/>
            <a:ext cx="4474991" cy="4955953"/>
          </a:xfrm>
        </p:spPr>
        <p:txBody>
          <a:bodyPr/>
          <a:lstStyle/>
          <a:p>
            <a:r>
              <a:rPr lang="en-US" sz="3200" dirty="0"/>
              <a:t>1985: First version (DOS) was released </a:t>
            </a:r>
          </a:p>
          <a:p>
            <a:r>
              <a:rPr lang="en-US" sz="3200" dirty="0"/>
              <a:t>1986: System was named “</a:t>
            </a:r>
            <a:r>
              <a:rPr lang="en-US" sz="3200" dirty="0" err="1"/>
              <a:t>Epi</a:t>
            </a:r>
            <a:r>
              <a:rPr lang="en-US" sz="3200" dirty="0"/>
              <a:t> Info”</a:t>
            </a:r>
          </a:p>
          <a:p>
            <a:r>
              <a:rPr lang="en-US" sz="3200" dirty="0"/>
              <a:t>1985 </a:t>
            </a:r>
            <a:r>
              <a:rPr lang="mr-IN" sz="3200" dirty="0"/>
              <a:t>–</a:t>
            </a:r>
            <a:r>
              <a:rPr lang="en-US" sz="3200" dirty="0"/>
              <a:t> 2000: Translated into 13 languages</a:t>
            </a:r>
          </a:p>
          <a:p>
            <a:r>
              <a:rPr lang="en-US" sz="3200" dirty="0"/>
              <a:t>2000: Windows version</a:t>
            </a:r>
          </a:p>
          <a:p>
            <a:r>
              <a:rPr lang="en-US" sz="3200" dirty="0"/>
              <a:t>2012: </a:t>
            </a:r>
            <a:r>
              <a:rPr lang="en-US" sz="3200" dirty="0" err="1"/>
              <a:t>Epi</a:t>
            </a:r>
            <a:r>
              <a:rPr lang="en-US" sz="3200" dirty="0"/>
              <a:t> Info version 7</a:t>
            </a:r>
          </a:p>
        </p:txBody>
      </p:sp>
      <p:pic>
        <p:nvPicPr>
          <p:cNvPr id="14340" name="Picture 7" descr="Picture of auditorium A at CDC being used as a war room for the swine flu epidemic"/>
          <p:cNvPicPr>
            <a:picLocks noGrp="1" noChangeAspect="1" noChangeArrowheads="1"/>
          </p:cNvPicPr>
          <p:nvPr>
            <p:ph type="body" sz="half" idx="2"/>
          </p:nvPr>
        </p:nvPicPr>
        <p:blipFill>
          <a:blip r:embed="rId3">
            <a:lum bright="10000"/>
            <a:extLst>
              <a:ext uri="{28A0092B-C50C-407E-A947-70E740481C1C}">
                <a14:useLocalDpi xmlns:a14="http://schemas.microsoft.com/office/drawing/2010/main" val="0"/>
              </a:ext>
            </a:extLst>
          </a:blip>
          <a:srcRect/>
          <a:stretch>
            <a:fillRect/>
          </a:stretch>
        </p:blipFill>
        <p:spPr>
          <a:xfrm>
            <a:off x="4462355" y="1668771"/>
            <a:ext cx="4266065" cy="2967056"/>
          </a:xfrm>
          <a:noFill/>
          <a:ln w="9525">
            <a:solidFill>
              <a:srgbClr val="595959"/>
            </a:solidFill>
            <a:miter lim="800000"/>
            <a:headEnd/>
            <a:tailEnd/>
          </a:ln>
          <a:extLst>
            <a:ext uri="{909E8E84-426E-40dd-AFC4-6F175D3DCCD1}">
              <a14:hiddenFill xmlns:a14="http://schemas.microsoft.com/office/drawing/2010/main" xmlns="">
                <a:solidFill>
                  <a:srgbClr val="FFFFFF"/>
                </a:solidFill>
              </a14:hiddenFill>
            </a:ext>
            <a:ext uri="{AF507438-7753-43e0-B8FC-AC1667EBCBE1}">
              <a14:hiddenEffects xmlns:a14="http://schemas.microsoft.com/office/drawing/2010/main" xmlns="">
                <a:effectLst>
                  <a:outerShdw dist="35921" dir="2700000" algn="ctr" rotWithShape="0">
                    <a:srgbClr val="808080"/>
                  </a:outerShdw>
                </a:effectLst>
              </a14:hiddenEffects>
            </a:ext>
          </a:extLst>
        </p:spPr>
      </p:pic>
    </p:spTree>
    <p:extLst>
      <p:ext uri="{BB962C8B-B14F-4D97-AF65-F5344CB8AC3E}">
        <p14:creationId xmlns:p14="http://schemas.microsoft.com/office/powerpoint/2010/main" val="4279814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274320"/>
            <a:ext cx="8229600" cy="1143000"/>
          </a:xfrm>
        </p:spPr>
        <p:txBody>
          <a:bodyPr/>
          <a:lstStyle/>
          <a:p>
            <a:r>
              <a:rPr lang="en-US" altLang="zh-CN" dirty="0">
                <a:ea typeface="宋体" charset="0"/>
              </a:rPr>
              <a:t>System requirements</a:t>
            </a:r>
            <a:endParaRPr lang="en-US" dirty="0"/>
          </a:p>
        </p:txBody>
      </p:sp>
      <p:sp>
        <p:nvSpPr>
          <p:cNvPr id="16387" name="Content Placeholder 2"/>
          <p:cNvSpPr>
            <a:spLocks noGrp="1"/>
          </p:cNvSpPr>
          <p:nvPr>
            <p:ph idx="1"/>
          </p:nvPr>
        </p:nvSpPr>
        <p:spPr>
          <a:xfrm>
            <a:off x="548640" y="1828800"/>
            <a:ext cx="7772400" cy="4267200"/>
          </a:xfrm>
        </p:spPr>
        <p:txBody>
          <a:bodyPr/>
          <a:lstStyle/>
          <a:p>
            <a:r>
              <a:rPr lang="en-US" dirty="0"/>
              <a:t>Runs on any Windows computer </a:t>
            </a:r>
          </a:p>
          <a:p>
            <a:pPr lvl="1"/>
            <a:r>
              <a:rPr lang="en-US" dirty="0"/>
              <a:t>Can be used on Mac – installation of specific software is needed</a:t>
            </a:r>
          </a:p>
          <a:p>
            <a:r>
              <a:rPr lang="en-US" dirty="0"/>
              <a:t>Requires</a:t>
            </a:r>
          </a:p>
          <a:p>
            <a:pPr lvl="1"/>
            <a:r>
              <a:rPr lang="en-US" dirty="0"/>
              <a:t>Windows XP or higher (Windows 7 or 10)</a:t>
            </a:r>
          </a:p>
          <a:p>
            <a:pPr lvl="1"/>
            <a:r>
              <a:rPr lang="en-US" dirty="0"/>
              <a:t>Microsoft .NET Framework 4.0</a:t>
            </a:r>
          </a:p>
        </p:txBody>
      </p:sp>
    </p:spTree>
    <p:extLst>
      <p:ext uri="{BB962C8B-B14F-4D97-AF65-F5344CB8AC3E}">
        <p14:creationId xmlns:p14="http://schemas.microsoft.com/office/powerpoint/2010/main" val="16258566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274320"/>
            <a:ext cx="8229600" cy="1143000"/>
          </a:xfrm>
        </p:spPr>
        <p:txBody>
          <a:bodyPr/>
          <a:lstStyle/>
          <a:p>
            <a:r>
              <a:rPr lang="en-US" altLang="zh-CN" dirty="0" err="1">
                <a:ea typeface="宋体" charset="0"/>
              </a:rPr>
              <a:t>Epi</a:t>
            </a:r>
            <a:r>
              <a:rPr lang="en-US" altLang="zh-CN" dirty="0">
                <a:ea typeface="宋体" charset="0"/>
              </a:rPr>
              <a:t> Info data collection</a:t>
            </a:r>
            <a:endParaRPr lang="en-US" dirty="0"/>
          </a:p>
        </p:txBody>
      </p:sp>
      <p:sp>
        <p:nvSpPr>
          <p:cNvPr id="3" name="Content Placeholder 2"/>
          <p:cNvSpPr>
            <a:spLocks noGrp="1"/>
          </p:cNvSpPr>
          <p:nvPr>
            <p:ph idx="1"/>
          </p:nvPr>
        </p:nvSpPr>
        <p:spPr>
          <a:xfrm>
            <a:off x="548640" y="1554480"/>
            <a:ext cx="8203711" cy="5180032"/>
          </a:xfrm>
        </p:spPr>
        <p:txBody>
          <a:bodyPr/>
          <a:lstStyle/>
          <a:p>
            <a:pPr marL="0" indent="0">
              <a:lnSpc>
                <a:spcPct val="90000"/>
              </a:lnSpc>
              <a:spcAft>
                <a:spcPts val="300"/>
              </a:spcAft>
              <a:buFontTx/>
              <a:buNone/>
            </a:pPr>
            <a:r>
              <a:rPr lang="en-US" dirty="0"/>
              <a:t>Data collection is organized by </a:t>
            </a:r>
            <a:r>
              <a:rPr lang="en-US" dirty="0">
                <a:solidFill>
                  <a:srgbClr val="FF6600"/>
                </a:solidFill>
              </a:rPr>
              <a:t>PROJECTS:</a:t>
            </a:r>
          </a:p>
          <a:p>
            <a:pPr marL="282575" indent="-282575">
              <a:lnSpc>
                <a:spcPct val="90000"/>
              </a:lnSpc>
              <a:spcAft>
                <a:spcPts val="300"/>
              </a:spcAft>
            </a:pPr>
            <a:r>
              <a:rPr lang="en-US" sz="2800" dirty="0"/>
              <a:t>Project may contain one or more forms</a:t>
            </a:r>
          </a:p>
          <a:p>
            <a:pPr marL="282575" indent="-282575">
              <a:lnSpc>
                <a:spcPct val="90000"/>
              </a:lnSpc>
              <a:spcAft>
                <a:spcPts val="300"/>
              </a:spcAft>
            </a:pPr>
            <a:r>
              <a:rPr lang="en-US" sz="2800" dirty="0"/>
              <a:t>Form may contain one or more pages</a:t>
            </a:r>
          </a:p>
          <a:p>
            <a:pPr marL="282575" indent="-282575">
              <a:lnSpc>
                <a:spcPct val="90000"/>
              </a:lnSpc>
              <a:spcAft>
                <a:spcPts val="300"/>
              </a:spcAft>
            </a:pPr>
            <a:r>
              <a:rPr lang="en-US" sz="2800" dirty="0"/>
              <a:t>Each page has its own corresponding table in the database that stores data entered on that page</a:t>
            </a:r>
          </a:p>
          <a:p>
            <a:pPr marL="0" indent="0"/>
            <a:endParaRPr lang="en-US" sz="2000" dirty="0">
              <a:latin typeface="Arial" charset="0"/>
            </a:endParaRPr>
          </a:p>
        </p:txBody>
      </p:sp>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2438400" y="3794760"/>
            <a:ext cx="4161949" cy="295421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pic>
    </p:spTree>
    <p:extLst>
      <p:ext uri="{BB962C8B-B14F-4D97-AF65-F5344CB8AC3E}">
        <p14:creationId xmlns:p14="http://schemas.microsoft.com/office/powerpoint/2010/main" val="27645088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57200" y="274320"/>
            <a:ext cx="8229600" cy="1143000"/>
          </a:xfrm>
        </p:spPr>
        <p:txBody>
          <a:bodyPr/>
          <a:lstStyle/>
          <a:p>
            <a:r>
              <a:rPr lang="en-US" altLang="zh-CN" dirty="0" err="1">
                <a:ea typeface="宋体" charset="0"/>
              </a:rPr>
              <a:t>Epi</a:t>
            </a:r>
            <a:r>
              <a:rPr lang="en-US" altLang="zh-CN" dirty="0">
                <a:ea typeface="宋体" charset="0"/>
              </a:rPr>
              <a:t> Info project organization</a:t>
            </a:r>
            <a:endParaRPr lang="en-US" dirty="0"/>
          </a:p>
        </p:txBody>
      </p:sp>
      <p:sp>
        <p:nvSpPr>
          <p:cNvPr id="3" name="Content Placeholder 2"/>
          <p:cNvSpPr>
            <a:spLocks noGrp="1"/>
          </p:cNvSpPr>
          <p:nvPr>
            <p:ph idx="1"/>
          </p:nvPr>
        </p:nvSpPr>
        <p:spPr>
          <a:xfrm>
            <a:off x="548640" y="1828800"/>
            <a:ext cx="8203711" cy="4389120"/>
          </a:xfrm>
        </p:spPr>
        <p:txBody>
          <a:bodyPr/>
          <a:lstStyle/>
          <a:p>
            <a:pPr>
              <a:lnSpc>
                <a:spcPct val="90000"/>
              </a:lnSpc>
              <a:spcAft>
                <a:spcPts val="300"/>
              </a:spcAft>
              <a:buFont typeface="Wingdings" panose="05000000000000000000" pitchFamily="2" charset="2"/>
              <a:buChar char="§"/>
            </a:pPr>
            <a:r>
              <a:rPr lang="en-US" sz="2800" dirty="0"/>
              <a:t>Content of Epi Info project folder depends on database format</a:t>
            </a:r>
          </a:p>
          <a:p>
            <a:pPr marL="282575" indent="-282575">
              <a:lnSpc>
                <a:spcPct val="90000"/>
              </a:lnSpc>
              <a:spcAft>
                <a:spcPts val="300"/>
              </a:spcAft>
            </a:pPr>
            <a:r>
              <a:rPr lang="en-US" sz="2800" dirty="0"/>
              <a:t>Each project folder includes project file (.</a:t>
            </a:r>
            <a:r>
              <a:rPr lang="en-US" sz="2800" dirty="0" err="1"/>
              <a:t>prj</a:t>
            </a:r>
            <a:r>
              <a:rPr lang="en-US" sz="2800" dirty="0"/>
              <a:t>) </a:t>
            </a:r>
          </a:p>
          <a:p>
            <a:pPr marL="682625" lvl="1" indent="-282575">
              <a:lnSpc>
                <a:spcPct val="90000"/>
              </a:lnSpc>
              <a:spcAft>
                <a:spcPts val="300"/>
              </a:spcAft>
            </a:pPr>
            <a:r>
              <a:rPr lang="en-US" sz="2400" dirty="0"/>
              <a:t>Holds the information about the location and format of the database</a:t>
            </a:r>
          </a:p>
          <a:p>
            <a:pPr marL="282575" indent="-282575">
              <a:lnSpc>
                <a:spcPct val="90000"/>
              </a:lnSpc>
              <a:spcAft>
                <a:spcPts val="300"/>
              </a:spcAft>
            </a:pPr>
            <a:r>
              <a:rPr lang="en-US" sz="2800" dirty="0"/>
              <a:t>In MS Access format</a:t>
            </a:r>
          </a:p>
          <a:p>
            <a:pPr marL="682625" lvl="1" indent="-282575">
              <a:lnSpc>
                <a:spcPct val="90000"/>
              </a:lnSpc>
              <a:spcAft>
                <a:spcPts val="300"/>
              </a:spcAft>
            </a:pPr>
            <a:r>
              <a:rPr lang="en-US" sz="2400" dirty="0"/>
              <a:t>Project folder includes two parts: project file (.</a:t>
            </a:r>
            <a:r>
              <a:rPr lang="en-US" sz="2400" dirty="0" err="1"/>
              <a:t>prj</a:t>
            </a:r>
            <a:r>
              <a:rPr lang="en-US" sz="2400" dirty="0"/>
              <a:t>) and database file (.</a:t>
            </a:r>
            <a:r>
              <a:rPr lang="en-US" sz="2400" dirty="0" err="1"/>
              <a:t>mdb</a:t>
            </a:r>
            <a:r>
              <a:rPr lang="en-US" sz="2400" dirty="0"/>
              <a:t>)</a:t>
            </a:r>
          </a:p>
          <a:p>
            <a:pPr marL="282575" indent="-282575">
              <a:lnSpc>
                <a:spcPct val="90000"/>
              </a:lnSpc>
              <a:spcAft>
                <a:spcPts val="300"/>
              </a:spcAft>
            </a:pPr>
            <a:r>
              <a:rPr lang="en-US" sz="2800" dirty="0"/>
              <a:t>In SQL Server </a:t>
            </a:r>
          </a:p>
          <a:p>
            <a:pPr marL="682625" lvl="1" indent="-282575">
              <a:lnSpc>
                <a:spcPct val="90000"/>
              </a:lnSpc>
              <a:spcAft>
                <a:spcPts val="300"/>
              </a:spcAft>
            </a:pPr>
            <a:r>
              <a:rPr lang="en-US" sz="2400" dirty="0"/>
              <a:t>Project folder includes only project file (.</a:t>
            </a:r>
            <a:r>
              <a:rPr lang="en-US" sz="2400" dirty="0" err="1"/>
              <a:t>prj</a:t>
            </a:r>
            <a:r>
              <a:rPr lang="en-US" sz="2400" dirty="0"/>
              <a:t>) </a:t>
            </a:r>
          </a:p>
          <a:p>
            <a:pPr marL="1082675" lvl="2" indent="-282575">
              <a:lnSpc>
                <a:spcPct val="90000"/>
              </a:lnSpc>
              <a:spcAft>
                <a:spcPts val="300"/>
              </a:spcAft>
            </a:pPr>
            <a:r>
              <a:rPr lang="en-US" sz="2000" dirty="0"/>
              <a:t>Database is located on the server</a:t>
            </a:r>
          </a:p>
          <a:p>
            <a:pPr marL="0" indent="0"/>
            <a:endParaRPr lang="en-US" sz="2000" dirty="0">
              <a:latin typeface="Arial" charset="0"/>
            </a:endParaRPr>
          </a:p>
        </p:txBody>
      </p:sp>
    </p:spTree>
    <p:extLst>
      <p:ext uri="{BB962C8B-B14F-4D97-AF65-F5344CB8AC3E}">
        <p14:creationId xmlns:p14="http://schemas.microsoft.com/office/powerpoint/2010/main" val="1005775731"/>
      </p:ext>
    </p:extLst>
  </p:cSld>
  <p:clrMapOvr>
    <a:masterClrMapping/>
  </p:clrMapOvr>
</p:sld>
</file>

<file path=ppt/theme/theme1.xml><?xml version="1.0" encoding="utf-8"?>
<a:theme xmlns:a="http://schemas.openxmlformats.org/drawingml/2006/main" name="CDC OR Style options 1 and 2">
  <a:themeElements>
    <a:clrScheme name="Custom 3">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243AE2"/>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4305</TotalTime>
  <Words>1339</Words>
  <Application>Microsoft Office PowerPoint</Application>
  <PresentationFormat>On-screen Show (4:3)</PresentationFormat>
  <Paragraphs>162</Paragraphs>
  <Slides>19</Slides>
  <Notes>19</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19</vt:i4>
      </vt:variant>
    </vt:vector>
  </HeadingPairs>
  <TitlesOfParts>
    <vt:vector size="33" baseType="lpstr">
      <vt:lpstr>ＭＳ Ｐゴシック</vt:lpstr>
      <vt:lpstr>ＭＳ Ｐゴシック</vt:lpstr>
      <vt:lpstr>宋体</vt:lpstr>
      <vt:lpstr>Apple Chancery</vt:lpstr>
      <vt:lpstr>Arial</vt:lpstr>
      <vt:lpstr>Avenir Book</vt:lpstr>
      <vt:lpstr>Calibri</vt:lpstr>
      <vt:lpstr>Courier New</vt:lpstr>
      <vt:lpstr>Garamond</vt:lpstr>
      <vt:lpstr>Lucida Grande</vt:lpstr>
      <vt:lpstr>Times New Roman</vt:lpstr>
      <vt:lpstr>Verdana</vt:lpstr>
      <vt:lpstr>Wingdings</vt:lpstr>
      <vt:lpstr>CDC OR Style options 1 and 2</vt:lpstr>
      <vt:lpstr>Introduction to Epi Info Software for Public Health</vt:lpstr>
      <vt:lpstr>Epi Info</vt:lpstr>
      <vt:lpstr>Key features of Epi Info</vt:lpstr>
      <vt:lpstr>With Epi Info you can… </vt:lpstr>
      <vt:lpstr>Epi Info can be used for:</vt:lpstr>
      <vt:lpstr>History of Epi Info </vt:lpstr>
      <vt:lpstr>System requirements</vt:lpstr>
      <vt:lpstr>Epi Info data collection</vt:lpstr>
      <vt:lpstr>Epi Info project organization</vt:lpstr>
      <vt:lpstr>Epi Info 7 Modules (six)</vt:lpstr>
      <vt:lpstr>Create forms/Form designer</vt:lpstr>
      <vt:lpstr>Enter data</vt:lpstr>
      <vt:lpstr>Create maps</vt:lpstr>
      <vt:lpstr>StatCalc</vt:lpstr>
      <vt:lpstr>Classic analysis</vt:lpstr>
      <vt:lpstr>Visual Dashboard</vt:lpstr>
      <vt:lpstr>Download and installation</vt:lpstr>
      <vt:lpstr>Using the ZIP file deployment</vt:lpstr>
      <vt:lpstr>Questions, comments, please</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159</cp:revision>
  <dcterms:created xsi:type="dcterms:W3CDTF">2016-12-10T01:14:11Z</dcterms:created>
  <dcterms:modified xsi:type="dcterms:W3CDTF">2019-01-18T17:34:39Z</dcterms:modified>
</cp:coreProperties>
</file>