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 id="269" r:id="rId15"/>
    <p:sldId id="271" r:id="rId16"/>
    <p:sldId id="289" r:id="rId17"/>
    <p:sldId id="290" r:id="rId18"/>
    <p:sldId id="272" r:id="rId19"/>
    <p:sldId id="273" r:id="rId20"/>
    <p:sldId id="274" r:id="rId21"/>
    <p:sldId id="275" r:id="rId22"/>
    <p:sldId id="276" r:id="rId23"/>
    <p:sldId id="277" r:id="rId24"/>
    <p:sldId id="279" r:id="rId25"/>
    <p:sldId id="280" r:id="rId26"/>
    <p:sldId id="278" r:id="rId27"/>
    <p:sldId id="286" r:id="rId28"/>
    <p:sldId id="284" r:id="rId29"/>
    <p:sldId id="282" r:id="rId30"/>
    <p:sldId id="301" r:id="rId31"/>
    <p:sldId id="302" r:id="rId32"/>
    <p:sldId id="303" r:id="rId33"/>
    <p:sldId id="292" r:id="rId34"/>
    <p:sldId id="304" r:id="rId35"/>
    <p:sldId id="294" r:id="rId36"/>
    <p:sldId id="293" r:id="rId37"/>
    <p:sldId id="295" r:id="rId38"/>
    <p:sldId id="305" r:id="rId39"/>
    <p:sldId id="306" r:id="rId40"/>
    <p:sldId id="307" r:id="rId41"/>
    <p:sldId id="308" r:id="rId42"/>
    <p:sldId id="309" r:id="rId43"/>
    <p:sldId id="310" r:id="rId44"/>
    <p:sldId id="312" r:id="rId45"/>
    <p:sldId id="296" r:id="rId46"/>
    <p:sldId id="297" r:id="rId47"/>
    <p:sldId id="313" r:id="rId48"/>
    <p:sldId id="317" r:id="rId49"/>
    <p:sldId id="314" r:id="rId50"/>
    <p:sldId id="315" r:id="rId51"/>
    <p:sldId id="316" r:id="rId52"/>
    <p:sldId id="318" r:id="rId53"/>
    <p:sldId id="319" r:id="rId54"/>
    <p:sldId id="298" r:id="rId55"/>
    <p:sldId id="299" r:id="rId56"/>
    <p:sldId id="300" r:id="rId5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34" autoAdjust="0"/>
    <p:restoredTop sz="64956" autoAdjust="0"/>
  </p:normalViewPr>
  <p:slideViewPr>
    <p:cSldViewPr snapToGrid="0" showGuides="1">
      <p:cViewPr varScale="1">
        <p:scale>
          <a:sx n="51" d="100"/>
          <a:sy n="51" d="100"/>
        </p:scale>
        <p:origin x="300" y="66"/>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56EC34E-515F-4F8F-B5DD-CA499FC07B40}"/>
    <pc:docChg chg="modSld">
      <pc:chgData name="" userId="" providerId="" clId="Web-{456EC34E-515F-4F8F-B5DD-CA499FC07B40}" dt="2018-12-26T18:49:11.248" v="18" actId="20577"/>
      <pc:docMkLst>
        <pc:docMk/>
      </pc:docMkLst>
      <pc:sldChg chg="modSp">
        <pc:chgData name="" userId="" providerId="" clId="Web-{456EC34E-515F-4F8F-B5DD-CA499FC07B40}" dt="2018-12-26T18:49:11.248" v="17" actId="20577"/>
        <pc:sldMkLst>
          <pc:docMk/>
          <pc:sldMk cId="304781037" sldId="256"/>
        </pc:sldMkLst>
        <pc:spChg chg="mod">
          <ac:chgData name="" userId="" providerId="" clId="Web-{456EC34E-515F-4F8F-B5DD-CA499FC07B40}" dt="2018-12-26T18:49:11.248" v="17" actId="20577"/>
          <ac:spMkLst>
            <pc:docMk/>
            <pc:sldMk cId="304781037" sldId="256"/>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BE8F65-6C6D-4086-9CBB-07EF394D0847}" type="datetimeFigureOut">
              <a:rPr lang="en-US" smtClean="0"/>
              <a:t>1/14/2019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2824C8-F33F-42B6-A8C9-86A7C461E59A}" type="slidenum">
              <a:rPr lang="en-US" smtClean="0"/>
              <a:t>‹#›</a:t>
            </a:fld>
            <a:endParaRPr lang="en-US"/>
          </a:p>
        </p:txBody>
      </p:sp>
    </p:spTree>
    <p:extLst>
      <p:ext uri="{BB962C8B-B14F-4D97-AF65-F5344CB8AC3E}">
        <p14:creationId xmlns:p14="http://schemas.microsoft.com/office/powerpoint/2010/main" val="21715039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cs typeface="Calibri"/>
              </a:rPr>
              <a:t>Title: W1L14</a:t>
            </a:r>
            <a:r>
              <a:rPr lang="en-US" b="1" baseline="0" dirty="0">
                <a:latin typeface="+mn-lt"/>
                <a:cs typeface="Calibri"/>
              </a:rPr>
              <a:t> </a:t>
            </a:r>
            <a:r>
              <a:rPr lang="en-US" b="1" dirty="0">
                <a:latin typeface="+mn-lt"/>
                <a:cs typeface="Calibri"/>
              </a:rPr>
              <a:t>Epi Info: Salmonella Outbreak Tutorial</a:t>
            </a:r>
            <a:endParaRPr lang="en-US" b="1" baseline="0" dirty="0">
              <a:latin typeface="+mn-lt"/>
              <a:cs typeface="Calibri"/>
            </a:endParaRPr>
          </a:p>
          <a:p>
            <a:r>
              <a:rPr lang="en-US" b="1" dirty="0">
                <a:latin typeface="+mn-lt"/>
                <a:cs typeface="Calibri"/>
              </a:rPr>
              <a:t>Time: </a:t>
            </a:r>
            <a:r>
              <a:rPr lang="en-US" b="0" dirty="0">
                <a:latin typeface="+mn-lt"/>
                <a:cs typeface="Calibri"/>
              </a:rPr>
              <a:t>Use</a:t>
            </a:r>
            <a:r>
              <a:rPr lang="en-US" b="0" baseline="0" dirty="0">
                <a:latin typeface="+mn-lt"/>
                <a:cs typeface="Calibri"/>
              </a:rPr>
              <a:t> same combined slide set for Week 1 </a:t>
            </a:r>
            <a:r>
              <a:rPr lang="en-US" b="0" baseline="0" dirty="0" err="1">
                <a:latin typeface="+mn-lt"/>
                <a:cs typeface="Calibri"/>
              </a:rPr>
              <a:t>Epi</a:t>
            </a:r>
            <a:r>
              <a:rPr lang="en-US" b="0" baseline="0" dirty="0">
                <a:latin typeface="+mn-lt"/>
                <a:cs typeface="Calibri"/>
              </a:rPr>
              <a:t> Info sessions (W1L14, W1L17, W1L18); </a:t>
            </a:r>
            <a:r>
              <a:rPr lang="en-US" b="1" dirty="0">
                <a:latin typeface="+mn-lt"/>
                <a:cs typeface="Calibri"/>
              </a:rPr>
              <a:t>(56 slides)</a:t>
            </a:r>
          </a:p>
          <a:p>
            <a:r>
              <a:rPr lang="en-US" b="1" dirty="0">
                <a:latin typeface="+mn-lt"/>
                <a:cs typeface="Calibri"/>
              </a:rPr>
              <a:t>Reading:</a:t>
            </a:r>
            <a:r>
              <a:rPr lang="en-US" b="1" baseline="0" dirty="0">
                <a:latin typeface="+mn-lt"/>
                <a:cs typeface="Calibri"/>
              </a:rPr>
              <a:t> None</a:t>
            </a:r>
          </a:p>
          <a:p>
            <a:endParaRPr lang="en-US" b="0" baseline="0" dirty="0">
              <a:latin typeface="+mn-lt"/>
              <a:cs typeface="Calibri"/>
            </a:endParaRP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0" baseline="0" dirty="0">
                <a:latin typeface="+mn-lt"/>
                <a:cs typeface="Calibri"/>
              </a:rPr>
              <a:t>Week 1 Epi Info sessions use the Salmonella Outbreak Tutorial (one slide set for all three sessions) that include the following topics found in the </a:t>
            </a:r>
            <a:r>
              <a:rPr lang="en-US" b="0" baseline="0" dirty="0" err="1">
                <a:latin typeface="+mn-lt"/>
                <a:cs typeface="Calibri"/>
              </a:rPr>
              <a:t>Epi</a:t>
            </a:r>
            <a:r>
              <a:rPr lang="en-US" b="0" baseline="0" dirty="0">
                <a:latin typeface="+mn-lt"/>
                <a:cs typeface="Calibri"/>
              </a:rPr>
              <a:t> Info tutorial Modules 1-3:</a:t>
            </a:r>
          </a:p>
          <a:p>
            <a:pPr marL="628650" marR="0" lvl="1" indent="-171450" algn="l" defTabSz="914400" rtl="0" eaLnBrk="1" fontAlgn="auto" latinLnBrk="0" hangingPunct="1">
              <a:lnSpc>
                <a:spcPct val="100000"/>
              </a:lnSpc>
              <a:spcBef>
                <a:spcPts val="0"/>
              </a:spcBef>
              <a:spcAft>
                <a:spcPts val="0"/>
              </a:spcAft>
              <a:buClrTx/>
              <a:buSzTx/>
              <a:buFont typeface="Lucida Grande"/>
              <a:buChar char="-"/>
              <a:tabLst/>
              <a:defRPr/>
            </a:pPr>
            <a:r>
              <a:rPr lang="en-US" b="0" baseline="0" dirty="0">
                <a:latin typeface="+mn-lt"/>
                <a:cs typeface="Calibri"/>
              </a:rPr>
              <a:t>W1L14 </a:t>
            </a:r>
            <a:r>
              <a:rPr lang="en-US" b="0" baseline="0" dirty="0" err="1">
                <a:latin typeface="+mn-lt"/>
                <a:cs typeface="Calibri"/>
              </a:rPr>
              <a:t>Epi</a:t>
            </a:r>
            <a:r>
              <a:rPr lang="en-US" b="0" baseline="0" dirty="0">
                <a:latin typeface="+mn-lt"/>
                <a:cs typeface="Calibri"/>
              </a:rPr>
              <a:t> Info: Creating a Questionnaire (4 hours)</a:t>
            </a:r>
          </a:p>
          <a:p>
            <a:pPr marL="628650" marR="0" lvl="1" indent="-171450" algn="l" defTabSz="914400" rtl="0" eaLnBrk="1" fontAlgn="auto" latinLnBrk="0" hangingPunct="1">
              <a:lnSpc>
                <a:spcPct val="100000"/>
              </a:lnSpc>
              <a:spcBef>
                <a:spcPts val="0"/>
              </a:spcBef>
              <a:spcAft>
                <a:spcPts val="0"/>
              </a:spcAft>
              <a:buClrTx/>
              <a:buSzTx/>
              <a:buFont typeface="Lucida Grande"/>
              <a:buChar char="-"/>
              <a:tabLst/>
              <a:defRPr/>
            </a:pPr>
            <a:r>
              <a:rPr lang="en-US" b="0" baseline="0" dirty="0">
                <a:latin typeface="+mn-lt"/>
                <a:cs typeface="Calibri"/>
              </a:rPr>
              <a:t>W1L17 </a:t>
            </a:r>
            <a:r>
              <a:rPr lang="en-US" b="0" baseline="0" dirty="0" err="1">
                <a:latin typeface="+mn-lt"/>
                <a:cs typeface="Calibri"/>
              </a:rPr>
              <a:t>Epi</a:t>
            </a:r>
            <a:r>
              <a:rPr lang="en-US" b="0" baseline="0" dirty="0">
                <a:latin typeface="+mn-lt"/>
                <a:cs typeface="Calibri"/>
              </a:rPr>
              <a:t> Info: Enter Data (2 hours)</a:t>
            </a:r>
          </a:p>
          <a:p>
            <a:pPr marL="628650" marR="0" lvl="1" indent="-171450" algn="l" defTabSz="914400" rtl="0" eaLnBrk="1" fontAlgn="auto" latinLnBrk="0" hangingPunct="1">
              <a:lnSpc>
                <a:spcPct val="100000"/>
              </a:lnSpc>
              <a:spcBef>
                <a:spcPts val="0"/>
              </a:spcBef>
              <a:spcAft>
                <a:spcPts val="0"/>
              </a:spcAft>
              <a:buClrTx/>
              <a:buSzTx/>
              <a:buFont typeface="Lucida Grande"/>
              <a:buChar char="-"/>
              <a:tabLst/>
              <a:defRPr/>
            </a:pPr>
            <a:r>
              <a:rPr lang="en-US" b="0" baseline="0" dirty="0">
                <a:latin typeface="+mn-lt"/>
                <a:cs typeface="Calibri"/>
              </a:rPr>
              <a:t>W1L18 </a:t>
            </a:r>
            <a:r>
              <a:rPr lang="en-US" b="0" baseline="0" dirty="0" err="1">
                <a:latin typeface="+mn-lt"/>
                <a:cs typeface="Calibri"/>
              </a:rPr>
              <a:t>Epi</a:t>
            </a:r>
            <a:r>
              <a:rPr lang="en-US" b="0" baseline="0" dirty="0">
                <a:latin typeface="+mn-lt"/>
                <a:cs typeface="Calibri"/>
              </a:rPr>
              <a:t> Info: Creating a Check Code (4 hours)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endParaRPr lang="en-US" b="0" baseline="0" dirty="0">
              <a:latin typeface="+mn-lt"/>
              <a:cs typeface="Calibri"/>
            </a:endParaRP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b="0" i="1" baseline="0" dirty="0">
                <a:latin typeface="+mn-lt"/>
                <a:cs typeface="Calibri"/>
              </a:rPr>
              <a:t>[See specific </a:t>
            </a:r>
            <a:r>
              <a:rPr lang="en-US" b="0" i="1" baseline="0" dirty="0" err="1">
                <a:latin typeface="+mn-lt"/>
                <a:cs typeface="Calibri"/>
              </a:rPr>
              <a:t>Epi</a:t>
            </a:r>
            <a:r>
              <a:rPr lang="en-US" b="0" i="1" baseline="0" dirty="0">
                <a:latin typeface="+mn-lt"/>
                <a:cs typeface="Calibri"/>
              </a:rPr>
              <a:t> Info instructions for each session in the course Facilitator Guide]</a:t>
            </a:r>
          </a:p>
        </p:txBody>
      </p:sp>
      <p:sp>
        <p:nvSpPr>
          <p:cNvPr id="4" name="Slide Number Placeholder 3"/>
          <p:cNvSpPr>
            <a:spLocks noGrp="1"/>
          </p:cNvSpPr>
          <p:nvPr>
            <p:ph type="sldNum" sz="quarter" idx="10"/>
          </p:nvPr>
        </p:nvSpPr>
        <p:spPr/>
        <p:txBody>
          <a:bodyPr/>
          <a:lstStyle/>
          <a:p>
            <a:fld id="{9E2824C8-F33F-42B6-A8C9-86A7C461E59A}" type="slidenum">
              <a:rPr lang="en-US" smtClean="0"/>
              <a:t>1</a:t>
            </a:fld>
            <a:endParaRPr lang="en-US"/>
          </a:p>
        </p:txBody>
      </p:sp>
    </p:spTree>
    <p:extLst>
      <p:ext uri="{BB962C8B-B14F-4D97-AF65-F5344CB8AC3E}">
        <p14:creationId xmlns:p14="http://schemas.microsoft.com/office/powerpoint/2010/main" val="743728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10</a:t>
            </a:fld>
            <a:endParaRPr lang="en-US"/>
          </a:p>
        </p:txBody>
      </p:sp>
    </p:spTree>
    <p:extLst>
      <p:ext uri="{BB962C8B-B14F-4D97-AF65-F5344CB8AC3E}">
        <p14:creationId xmlns:p14="http://schemas.microsoft.com/office/powerpoint/2010/main" val="2428285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11</a:t>
            </a:fld>
            <a:endParaRPr lang="en-US"/>
          </a:p>
        </p:txBody>
      </p:sp>
    </p:spTree>
    <p:extLst>
      <p:ext uri="{BB962C8B-B14F-4D97-AF65-F5344CB8AC3E}">
        <p14:creationId xmlns:p14="http://schemas.microsoft.com/office/powerpoint/2010/main" val="3333196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12</a:t>
            </a:fld>
            <a:endParaRPr lang="en-US"/>
          </a:p>
        </p:txBody>
      </p:sp>
    </p:spTree>
    <p:extLst>
      <p:ext uri="{BB962C8B-B14F-4D97-AF65-F5344CB8AC3E}">
        <p14:creationId xmlns:p14="http://schemas.microsoft.com/office/powerpoint/2010/main" val="13124511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13</a:t>
            </a:fld>
            <a:endParaRPr lang="en-US"/>
          </a:p>
        </p:txBody>
      </p:sp>
    </p:spTree>
    <p:extLst>
      <p:ext uri="{BB962C8B-B14F-4D97-AF65-F5344CB8AC3E}">
        <p14:creationId xmlns:p14="http://schemas.microsoft.com/office/powerpoint/2010/main" val="1732043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14</a:t>
            </a:fld>
            <a:endParaRPr lang="en-US"/>
          </a:p>
        </p:txBody>
      </p:sp>
    </p:spTree>
    <p:extLst>
      <p:ext uri="{BB962C8B-B14F-4D97-AF65-F5344CB8AC3E}">
        <p14:creationId xmlns:p14="http://schemas.microsoft.com/office/powerpoint/2010/main" val="2945569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15</a:t>
            </a:fld>
            <a:endParaRPr lang="en-US"/>
          </a:p>
        </p:txBody>
      </p:sp>
    </p:spTree>
    <p:extLst>
      <p:ext uri="{BB962C8B-B14F-4D97-AF65-F5344CB8AC3E}">
        <p14:creationId xmlns:p14="http://schemas.microsoft.com/office/powerpoint/2010/main" val="28866883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16</a:t>
            </a:fld>
            <a:endParaRPr lang="en-US"/>
          </a:p>
        </p:txBody>
      </p:sp>
    </p:spTree>
    <p:extLst>
      <p:ext uri="{BB962C8B-B14F-4D97-AF65-F5344CB8AC3E}">
        <p14:creationId xmlns:p14="http://schemas.microsoft.com/office/powerpoint/2010/main" val="23196928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17</a:t>
            </a:fld>
            <a:endParaRPr lang="en-US"/>
          </a:p>
        </p:txBody>
      </p:sp>
    </p:spTree>
    <p:extLst>
      <p:ext uri="{BB962C8B-B14F-4D97-AF65-F5344CB8AC3E}">
        <p14:creationId xmlns:p14="http://schemas.microsoft.com/office/powerpoint/2010/main" val="211877669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18</a:t>
            </a:fld>
            <a:endParaRPr lang="en-US"/>
          </a:p>
        </p:txBody>
      </p:sp>
    </p:spTree>
    <p:extLst>
      <p:ext uri="{BB962C8B-B14F-4D97-AF65-F5344CB8AC3E}">
        <p14:creationId xmlns:p14="http://schemas.microsoft.com/office/powerpoint/2010/main" val="3024945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19</a:t>
            </a:fld>
            <a:endParaRPr lang="en-US"/>
          </a:p>
        </p:txBody>
      </p:sp>
    </p:spTree>
    <p:extLst>
      <p:ext uri="{BB962C8B-B14F-4D97-AF65-F5344CB8AC3E}">
        <p14:creationId xmlns:p14="http://schemas.microsoft.com/office/powerpoint/2010/main" val="31858562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2</a:t>
            </a:fld>
            <a:endParaRPr lang="en-US"/>
          </a:p>
        </p:txBody>
      </p:sp>
    </p:spTree>
    <p:extLst>
      <p:ext uri="{BB962C8B-B14F-4D97-AF65-F5344CB8AC3E}">
        <p14:creationId xmlns:p14="http://schemas.microsoft.com/office/powerpoint/2010/main" val="11841093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20</a:t>
            </a:fld>
            <a:endParaRPr lang="en-US"/>
          </a:p>
        </p:txBody>
      </p:sp>
    </p:spTree>
    <p:extLst>
      <p:ext uri="{BB962C8B-B14F-4D97-AF65-F5344CB8AC3E}">
        <p14:creationId xmlns:p14="http://schemas.microsoft.com/office/powerpoint/2010/main" val="2016462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21</a:t>
            </a:fld>
            <a:endParaRPr lang="en-US"/>
          </a:p>
        </p:txBody>
      </p:sp>
    </p:spTree>
    <p:extLst>
      <p:ext uri="{BB962C8B-B14F-4D97-AF65-F5344CB8AC3E}">
        <p14:creationId xmlns:p14="http://schemas.microsoft.com/office/powerpoint/2010/main" val="22743304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22</a:t>
            </a:fld>
            <a:endParaRPr lang="en-US"/>
          </a:p>
        </p:txBody>
      </p:sp>
    </p:spTree>
    <p:extLst>
      <p:ext uri="{BB962C8B-B14F-4D97-AF65-F5344CB8AC3E}">
        <p14:creationId xmlns:p14="http://schemas.microsoft.com/office/powerpoint/2010/main" val="2640830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23</a:t>
            </a:fld>
            <a:endParaRPr lang="en-US"/>
          </a:p>
        </p:txBody>
      </p:sp>
    </p:spTree>
    <p:extLst>
      <p:ext uri="{BB962C8B-B14F-4D97-AF65-F5344CB8AC3E}">
        <p14:creationId xmlns:p14="http://schemas.microsoft.com/office/powerpoint/2010/main" val="5128185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24</a:t>
            </a:fld>
            <a:endParaRPr lang="en-US"/>
          </a:p>
        </p:txBody>
      </p:sp>
    </p:spTree>
    <p:extLst>
      <p:ext uri="{BB962C8B-B14F-4D97-AF65-F5344CB8AC3E}">
        <p14:creationId xmlns:p14="http://schemas.microsoft.com/office/powerpoint/2010/main" val="38570422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25</a:t>
            </a:fld>
            <a:endParaRPr lang="en-US"/>
          </a:p>
        </p:txBody>
      </p:sp>
    </p:spTree>
    <p:extLst>
      <p:ext uri="{BB962C8B-B14F-4D97-AF65-F5344CB8AC3E}">
        <p14:creationId xmlns:p14="http://schemas.microsoft.com/office/powerpoint/2010/main" val="18184194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a:p>
            <a:pPr marL="171450" indent="-171450">
              <a:buFont typeface="Arial" panose="020B0604020202020204" pitchFamily="34" charset="0"/>
              <a:buChar char="•"/>
            </a:pPr>
            <a:r>
              <a:rPr lang="en-US" dirty="0"/>
              <a:t>Show how to sort variables</a:t>
            </a:r>
            <a:r>
              <a:rPr lang="en-US" baseline="0" dirty="0"/>
              <a:t>, and how to move the line list on the canvas and collapse it.</a:t>
            </a:r>
          </a:p>
          <a:p>
            <a:pPr marL="171450" indent="-171450">
              <a:buFont typeface="Arial" panose="020B0604020202020204" pitchFamily="34" charset="0"/>
              <a:buChar char="•"/>
            </a:pPr>
            <a:r>
              <a:rPr lang="en-US" baseline="0" dirty="0"/>
              <a:t>Demonstrate how to send to other programs.</a:t>
            </a:r>
          </a:p>
        </p:txBody>
      </p:sp>
      <p:sp>
        <p:nvSpPr>
          <p:cNvPr id="4" name="Slide Number Placeholder 3"/>
          <p:cNvSpPr>
            <a:spLocks noGrp="1"/>
          </p:cNvSpPr>
          <p:nvPr>
            <p:ph type="sldNum" sz="quarter" idx="10"/>
          </p:nvPr>
        </p:nvSpPr>
        <p:spPr/>
        <p:txBody>
          <a:bodyPr/>
          <a:lstStyle/>
          <a:p>
            <a:fld id="{9E2824C8-F33F-42B6-A8C9-86A7C461E59A}" type="slidenum">
              <a:rPr lang="en-US" smtClean="0"/>
              <a:t>26</a:t>
            </a:fld>
            <a:endParaRPr lang="en-US"/>
          </a:p>
        </p:txBody>
      </p:sp>
    </p:spTree>
    <p:extLst>
      <p:ext uri="{BB962C8B-B14F-4D97-AF65-F5344CB8AC3E}">
        <p14:creationId xmlns:p14="http://schemas.microsoft.com/office/powerpoint/2010/main" val="2282102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Ask fellows to calculate Age and, if necessary, walk them through it.</a:t>
            </a:r>
          </a:p>
        </p:txBody>
      </p:sp>
      <p:sp>
        <p:nvSpPr>
          <p:cNvPr id="4" name="Slide Number Placeholder 3"/>
          <p:cNvSpPr>
            <a:spLocks noGrp="1"/>
          </p:cNvSpPr>
          <p:nvPr>
            <p:ph type="sldNum" sz="quarter" idx="10"/>
          </p:nvPr>
        </p:nvSpPr>
        <p:spPr/>
        <p:txBody>
          <a:bodyPr/>
          <a:lstStyle/>
          <a:p>
            <a:fld id="{9E2824C8-F33F-42B6-A8C9-86A7C461E59A}" type="slidenum">
              <a:rPr lang="en-US" smtClean="0"/>
              <a:t>27</a:t>
            </a:fld>
            <a:endParaRPr lang="en-US"/>
          </a:p>
        </p:txBody>
      </p:sp>
    </p:spTree>
    <p:extLst>
      <p:ext uri="{BB962C8B-B14F-4D97-AF65-F5344CB8AC3E}">
        <p14:creationId xmlns:p14="http://schemas.microsoft.com/office/powerpoint/2010/main" val="3141660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28</a:t>
            </a:fld>
            <a:endParaRPr lang="en-US"/>
          </a:p>
        </p:txBody>
      </p:sp>
    </p:spTree>
    <p:extLst>
      <p:ext uri="{BB962C8B-B14F-4D97-AF65-F5344CB8AC3E}">
        <p14:creationId xmlns:p14="http://schemas.microsoft.com/office/powerpoint/2010/main" val="37673526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a:t>
            </a:r>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29</a:t>
            </a:fld>
            <a:endParaRPr lang="en-US"/>
          </a:p>
        </p:txBody>
      </p:sp>
    </p:spTree>
    <p:extLst>
      <p:ext uri="{BB962C8B-B14F-4D97-AF65-F5344CB8AC3E}">
        <p14:creationId xmlns:p14="http://schemas.microsoft.com/office/powerpoint/2010/main" val="2399001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3</a:t>
            </a:fld>
            <a:endParaRPr lang="en-US"/>
          </a:p>
        </p:txBody>
      </p:sp>
    </p:spTree>
    <p:extLst>
      <p:ext uri="{BB962C8B-B14F-4D97-AF65-F5344CB8AC3E}">
        <p14:creationId xmlns:p14="http://schemas.microsoft.com/office/powerpoint/2010/main" val="26365131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a:t>
            </a:r>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30</a:t>
            </a:fld>
            <a:endParaRPr lang="en-US"/>
          </a:p>
        </p:txBody>
      </p:sp>
    </p:spTree>
    <p:extLst>
      <p:ext uri="{BB962C8B-B14F-4D97-AF65-F5344CB8AC3E}">
        <p14:creationId xmlns:p14="http://schemas.microsoft.com/office/powerpoint/2010/main" val="16084092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a:t>
            </a:r>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31</a:t>
            </a:fld>
            <a:endParaRPr lang="en-US"/>
          </a:p>
        </p:txBody>
      </p:sp>
    </p:spTree>
    <p:extLst>
      <p:ext uri="{BB962C8B-B14F-4D97-AF65-F5344CB8AC3E}">
        <p14:creationId xmlns:p14="http://schemas.microsoft.com/office/powerpoint/2010/main" val="16104901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a:t>
            </a:r>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32</a:t>
            </a:fld>
            <a:endParaRPr lang="en-US"/>
          </a:p>
        </p:txBody>
      </p:sp>
    </p:spTree>
    <p:extLst>
      <p:ext uri="{BB962C8B-B14F-4D97-AF65-F5344CB8AC3E}">
        <p14:creationId xmlns:p14="http://schemas.microsoft.com/office/powerpoint/2010/main" val="36401358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 </a:t>
            </a:r>
            <a:r>
              <a:rPr lang="en-US" baseline="0" dirty="0">
                <a:sym typeface="Wingdings" panose="05000000000000000000" pitchFamily="2" charset="2"/>
              </a:rPr>
              <a:t> ALSO you can show how to use DATA FILTERS to produce similar results</a:t>
            </a:r>
            <a:endParaRPr lang="en-US" baseline="0" dirty="0"/>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33</a:t>
            </a:fld>
            <a:endParaRPr lang="en-US"/>
          </a:p>
        </p:txBody>
      </p:sp>
    </p:spTree>
    <p:extLst>
      <p:ext uri="{BB962C8B-B14F-4D97-AF65-F5344CB8AC3E}">
        <p14:creationId xmlns:p14="http://schemas.microsoft.com/office/powerpoint/2010/main" val="37889618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lvl="1" indent="-228600">
              <a:buFont typeface="+mj-lt"/>
              <a:buAutoNum type="arabicPeriod"/>
            </a:pPr>
            <a:r>
              <a:rPr lang="en-US" baseline="0" dirty="0"/>
              <a:t>Stratify variables in Frequency</a:t>
            </a:r>
          </a:p>
          <a:p>
            <a:pPr marL="685800" lvl="1" indent="-228600">
              <a:buFont typeface="+mj-lt"/>
              <a:buAutoNum type="arabicPeriod"/>
            </a:pPr>
            <a:r>
              <a:rPr lang="en-US" baseline="0" dirty="0"/>
              <a:t>Use Combined Frequency</a:t>
            </a:r>
          </a:p>
          <a:p>
            <a:pPr marL="685800" lvl="1" indent="-228600">
              <a:buFont typeface="+mj-lt"/>
              <a:buAutoNum type="arabicPeriod"/>
            </a:pPr>
            <a:r>
              <a:rPr lang="en-US" baseline="0" dirty="0"/>
              <a:t>Cross-tabulate and stratify in Means </a:t>
            </a:r>
            <a:r>
              <a:rPr lang="en-US" baseline="0" dirty="0">
                <a:sym typeface="Wingdings" panose="05000000000000000000" pitchFamily="2" charset="2"/>
              </a:rPr>
              <a:t> ALSO you can show how to use DATA FILTERS to produce similar results</a:t>
            </a:r>
            <a:endParaRPr lang="en-US" baseline="0" dirty="0"/>
          </a:p>
          <a:p>
            <a:pPr marL="171450" indent="-171450">
              <a:buFont typeface="Arial" panose="020B0604020202020204" pitchFamily="34" charset="0"/>
              <a:buChar char="•"/>
            </a:pPr>
            <a:r>
              <a:rPr lang="en-US" baseline="0" dirty="0"/>
              <a:t>Go through the different display functions</a:t>
            </a:r>
          </a:p>
        </p:txBody>
      </p:sp>
      <p:sp>
        <p:nvSpPr>
          <p:cNvPr id="4" name="Slide Number Placeholder 3"/>
          <p:cNvSpPr>
            <a:spLocks noGrp="1"/>
          </p:cNvSpPr>
          <p:nvPr>
            <p:ph type="sldNum" sz="quarter" idx="10"/>
          </p:nvPr>
        </p:nvSpPr>
        <p:spPr/>
        <p:txBody>
          <a:bodyPr/>
          <a:lstStyle/>
          <a:p>
            <a:fld id="{9E2824C8-F33F-42B6-A8C9-86A7C461E59A}" type="slidenum">
              <a:rPr lang="en-US" smtClean="0"/>
              <a:t>34</a:t>
            </a:fld>
            <a:endParaRPr lang="en-US"/>
          </a:p>
        </p:txBody>
      </p:sp>
    </p:spTree>
    <p:extLst>
      <p:ext uri="{BB962C8B-B14F-4D97-AF65-F5344CB8AC3E}">
        <p14:creationId xmlns:p14="http://schemas.microsoft.com/office/powerpoint/2010/main" val="381665075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35</a:t>
            </a:fld>
            <a:endParaRPr lang="en-US"/>
          </a:p>
        </p:txBody>
      </p:sp>
    </p:spTree>
    <p:extLst>
      <p:ext uri="{BB962C8B-B14F-4D97-AF65-F5344CB8AC3E}">
        <p14:creationId xmlns:p14="http://schemas.microsoft.com/office/powerpoint/2010/main" val="249715741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36</a:t>
            </a:fld>
            <a:endParaRPr lang="en-US"/>
          </a:p>
        </p:txBody>
      </p:sp>
    </p:spTree>
    <p:extLst>
      <p:ext uri="{BB962C8B-B14F-4D97-AF65-F5344CB8AC3E}">
        <p14:creationId xmlns:p14="http://schemas.microsoft.com/office/powerpoint/2010/main" val="23598703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37</a:t>
            </a:fld>
            <a:endParaRPr lang="en-US"/>
          </a:p>
        </p:txBody>
      </p:sp>
    </p:spTree>
    <p:extLst>
      <p:ext uri="{BB962C8B-B14F-4D97-AF65-F5344CB8AC3E}">
        <p14:creationId xmlns:p14="http://schemas.microsoft.com/office/powerpoint/2010/main" val="1522728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38</a:t>
            </a:fld>
            <a:endParaRPr lang="en-US"/>
          </a:p>
        </p:txBody>
      </p:sp>
    </p:spTree>
    <p:extLst>
      <p:ext uri="{BB962C8B-B14F-4D97-AF65-F5344CB8AC3E}">
        <p14:creationId xmlns:p14="http://schemas.microsoft.com/office/powerpoint/2010/main" val="1033886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39</a:t>
            </a:fld>
            <a:endParaRPr lang="en-US"/>
          </a:p>
        </p:txBody>
      </p:sp>
    </p:spTree>
    <p:extLst>
      <p:ext uri="{BB962C8B-B14F-4D97-AF65-F5344CB8AC3E}">
        <p14:creationId xmlns:p14="http://schemas.microsoft.com/office/powerpoint/2010/main" val="2846298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sz="1200" b="0" i="0" u="none" strike="noStrike" kern="1200" baseline="0" dirty="0">
                <a:solidFill>
                  <a:schemeClr val="tx1"/>
                </a:solidFill>
                <a:latin typeface="Calibri (Body)"/>
                <a:ea typeface="+mn-ea"/>
                <a:cs typeface="+mn-cs"/>
              </a:rPr>
              <a:t>The Header contains several buttons for commonly-used actions, such as setting the data source, opening a canvas file, or saving a canvas file.  It also displays the current data source and the current record count.</a:t>
            </a:r>
          </a:p>
          <a:p>
            <a:pPr marL="171450" indent="-171450">
              <a:buFont typeface="Arial" panose="020B0604020202020204" pitchFamily="34" charset="0"/>
              <a:buChar char="•"/>
            </a:pPr>
            <a:r>
              <a:rPr lang="en-US" sz="1200" b="0" i="0" u="none" strike="noStrike" kern="1200" baseline="0" dirty="0">
                <a:solidFill>
                  <a:schemeClr val="tx1"/>
                </a:solidFill>
                <a:latin typeface="Calibri (Body)"/>
                <a:ea typeface="+mn-ea"/>
                <a:cs typeface="+mn-cs"/>
              </a:rPr>
              <a:t>The Canvas contains any user-specified gadgets.  It also contains two permanent gadgets: the data filtering gadget and the data management gadget.</a:t>
            </a:r>
          </a:p>
          <a:p>
            <a:pPr marL="171450" indent="-171450">
              <a:buFont typeface="Arial" panose="020B0604020202020204" pitchFamily="34" charset="0"/>
              <a:buChar char="•"/>
            </a:pPr>
            <a:r>
              <a:rPr lang="en-US" sz="1200" b="0" i="0" u="none" strike="noStrike" kern="1200" baseline="0" dirty="0">
                <a:solidFill>
                  <a:schemeClr val="tx1"/>
                </a:solidFill>
                <a:latin typeface="Calibri (Body)"/>
                <a:ea typeface="+mn-ea"/>
                <a:cs typeface="+mn-cs"/>
              </a:rPr>
              <a:t>The Status Bar appears at the very bottom of the Dashboard window.  It displays the number of gadgets on the canvas, the number of fields in the current data set, and has a zoom slider for making the canvas appear larger or smaller.</a:t>
            </a:r>
          </a:p>
        </p:txBody>
      </p:sp>
      <p:sp>
        <p:nvSpPr>
          <p:cNvPr id="4" name="Slide Number Placeholder 3"/>
          <p:cNvSpPr>
            <a:spLocks noGrp="1"/>
          </p:cNvSpPr>
          <p:nvPr>
            <p:ph type="sldNum" sz="quarter" idx="10"/>
          </p:nvPr>
        </p:nvSpPr>
        <p:spPr/>
        <p:txBody>
          <a:bodyPr/>
          <a:lstStyle/>
          <a:p>
            <a:fld id="{9E2824C8-F33F-42B6-A8C9-86A7C461E59A}" type="slidenum">
              <a:rPr lang="en-US" smtClean="0"/>
              <a:t>4</a:t>
            </a:fld>
            <a:endParaRPr lang="en-US"/>
          </a:p>
        </p:txBody>
      </p:sp>
    </p:spTree>
    <p:extLst>
      <p:ext uri="{BB962C8B-B14F-4D97-AF65-F5344CB8AC3E}">
        <p14:creationId xmlns:p14="http://schemas.microsoft.com/office/powerpoint/2010/main" val="66204916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40</a:t>
            </a:fld>
            <a:endParaRPr lang="en-US"/>
          </a:p>
        </p:txBody>
      </p:sp>
    </p:spTree>
    <p:extLst>
      <p:ext uri="{BB962C8B-B14F-4D97-AF65-F5344CB8AC3E}">
        <p14:creationId xmlns:p14="http://schemas.microsoft.com/office/powerpoint/2010/main" val="24355678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41</a:t>
            </a:fld>
            <a:endParaRPr lang="en-US"/>
          </a:p>
        </p:txBody>
      </p:sp>
    </p:spTree>
    <p:extLst>
      <p:ext uri="{BB962C8B-B14F-4D97-AF65-F5344CB8AC3E}">
        <p14:creationId xmlns:p14="http://schemas.microsoft.com/office/powerpoint/2010/main" val="419152948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42</a:t>
            </a:fld>
            <a:endParaRPr lang="en-US"/>
          </a:p>
        </p:txBody>
      </p:sp>
    </p:spTree>
    <p:extLst>
      <p:ext uri="{BB962C8B-B14F-4D97-AF65-F5344CB8AC3E}">
        <p14:creationId xmlns:p14="http://schemas.microsoft.com/office/powerpoint/2010/main" val="8022632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43</a:t>
            </a:fld>
            <a:endParaRPr lang="en-US"/>
          </a:p>
        </p:txBody>
      </p:sp>
    </p:spTree>
    <p:extLst>
      <p:ext uri="{BB962C8B-B14F-4D97-AF65-F5344CB8AC3E}">
        <p14:creationId xmlns:p14="http://schemas.microsoft.com/office/powerpoint/2010/main" val="412438311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Use</a:t>
            </a:r>
            <a:r>
              <a:rPr lang="en-US" baseline="0" dirty="0"/>
              <a:t> questions to demonstrate how to:</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variables in Tables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Should also go through the different display functions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Create a dichotomous variable</a:t>
            </a:r>
          </a:p>
          <a:p>
            <a:pPr marL="685800" lvl="1" indent="-228600">
              <a:buFont typeface="+mj-lt"/>
              <a:buAutoNum type="arabicPeriod"/>
            </a:pPr>
            <a:r>
              <a:rPr lang="en-US" baseline="0" dirty="0"/>
              <a:t>Combining variables</a:t>
            </a:r>
          </a:p>
        </p:txBody>
      </p:sp>
      <p:sp>
        <p:nvSpPr>
          <p:cNvPr id="4" name="Slide Number Placeholder 3"/>
          <p:cNvSpPr>
            <a:spLocks noGrp="1"/>
          </p:cNvSpPr>
          <p:nvPr>
            <p:ph type="sldNum" sz="quarter" idx="10"/>
          </p:nvPr>
        </p:nvSpPr>
        <p:spPr/>
        <p:txBody>
          <a:bodyPr/>
          <a:lstStyle/>
          <a:p>
            <a:fld id="{9E2824C8-F33F-42B6-A8C9-86A7C461E59A}" type="slidenum">
              <a:rPr lang="en-US" smtClean="0"/>
              <a:t>44</a:t>
            </a:fld>
            <a:endParaRPr lang="en-US"/>
          </a:p>
        </p:txBody>
      </p:sp>
    </p:spTree>
    <p:extLst>
      <p:ext uri="{BB962C8B-B14F-4D97-AF65-F5344CB8AC3E}">
        <p14:creationId xmlns:p14="http://schemas.microsoft.com/office/powerpoint/2010/main" val="5984202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45</a:t>
            </a:fld>
            <a:endParaRPr lang="en-US"/>
          </a:p>
        </p:txBody>
      </p:sp>
    </p:spTree>
    <p:extLst>
      <p:ext uri="{BB962C8B-B14F-4D97-AF65-F5344CB8AC3E}">
        <p14:creationId xmlns:p14="http://schemas.microsoft.com/office/powerpoint/2010/main" val="27614239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46</a:t>
            </a:fld>
            <a:endParaRPr lang="en-US"/>
          </a:p>
        </p:txBody>
      </p:sp>
    </p:spTree>
    <p:extLst>
      <p:ext uri="{BB962C8B-B14F-4D97-AF65-F5344CB8AC3E}">
        <p14:creationId xmlns:p14="http://schemas.microsoft.com/office/powerpoint/2010/main" val="166707306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47</a:t>
            </a:fld>
            <a:endParaRPr lang="en-US"/>
          </a:p>
        </p:txBody>
      </p:sp>
    </p:spTree>
    <p:extLst>
      <p:ext uri="{BB962C8B-B14F-4D97-AF65-F5344CB8AC3E}">
        <p14:creationId xmlns:p14="http://schemas.microsoft.com/office/powerpoint/2010/main" val="424226409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48</a:t>
            </a:fld>
            <a:endParaRPr lang="en-US"/>
          </a:p>
        </p:txBody>
      </p:sp>
    </p:spTree>
    <p:extLst>
      <p:ext uri="{BB962C8B-B14F-4D97-AF65-F5344CB8AC3E}">
        <p14:creationId xmlns:p14="http://schemas.microsoft.com/office/powerpoint/2010/main" val="421992949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49</a:t>
            </a:fld>
            <a:endParaRPr lang="en-US"/>
          </a:p>
        </p:txBody>
      </p:sp>
    </p:spTree>
    <p:extLst>
      <p:ext uri="{BB962C8B-B14F-4D97-AF65-F5344CB8AC3E}">
        <p14:creationId xmlns:p14="http://schemas.microsoft.com/office/powerpoint/2010/main" val="229185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a:t>
            </a:fld>
            <a:endParaRPr lang="en-US"/>
          </a:p>
        </p:txBody>
      </p:sp>
    </p:spTree>
    <p:extLst>
      <p:ext uri="{BB962C8B-B14F-4D97-AF65-F5344CB8AC3E}">
        <p14:creationId xmlns:p14="http://schemas.microsoft.com/office/powerpoint/2010/main" val="325479572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50</a:t>
            </a:fld>
            <a:endParaRPr lang="en-US"/>
          </a:p>
        </p:txBody>
      </p:sp>
    </p:spTree>
    <p:extLst>
      <p:ext uri="{BB962C8B-B14F-4D97-AF65-F5344CB8AC3E}">
        <p14:creationId xmlns:p14="http://schemas.microsoft.com/office/powerpoint/2010/main" val="371319120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51</a:t>
            </a:fld>
            <a:endParaRPr lang="en-US"/>
          </a:p>
        </p:txBody>
      </p:sp>
    </p:spTree>
    <p:extLst>
      <p:ext uri="{BB962C8B-B14F-4D97-AF65-F5344CB8AC3E}">
        <p14:creationId xmlns:p14="http://schemas.microsoft.com/office/powerpoint/2010/main" val="31205048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52</a:t>
            </a:fld>
            <a:endParaRPr lang="en-US"/>
          </a:p>
        </p:txBody>
      </p:sp>
    </p:spTree>
    <p:extLst>
      <p:ext uri="{BB962C8B-B14F-4D97-AF65-F5344CB8AC3E}">
        <p14:creationId xmlns:p14="http://schemas.microsoft.com/office/powerpoint/2010/main" val="29049057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Show how to:</a:t>
            </a:r>
          </a:p>
          <a:p>
            <a:pPr marL="685800" lvl="1" indent="-228600">
              <a:buFont typeface="+mj-lt"/>
              <a:buAutoNum type="arabicPeriod"/>
            </a:pPr>
            <a:r>
              <a:rPr lang="en-US" dirty="0"/>
              <a:t>Create </a:t>
            </a:r>
            <a:r>
              <a:rPr lang="en-US" baseline="0" dirty="0"/>
              <a:t>chart titles, axis titles, etc.</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aseline="0" dirty="0"/>
              <a:t>Stratify Epi Curve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Utilize</a:t>
            </a:r>
            <a:r>
              <a:rPr lang="en-US" baseline="0" dirty="0"/>
              <a:t> the Data Filter in gadget</a:t>
            </a:r>
          </a:p>
          <a:p>
            <a:pPr marL="685800" lvl="1" indent="-228600">
              <a:buFont typeface="+mj-lt"/>
              <a:buAutoNum type="arabicPeriod"/>
            </a:pPr>
            <a:r>
              <a:rPr lang="en-US" baseline="0" dirty="0"/>
              <a:t>Show how to SAVE canvas</a:t>
            </a:r>
            <a:endParaRPr lang="en-US" dirty="0"/>
          </a:p>
        </p:txBody>
      </p:sp>
      <p:sp>
        <p:nvSpPr>
          <p:cNvPr id="4" name="Slide Number Placeholder 3"/>
          <p:cNvSpPr>
            <a:spLocks noGrp="1"/>
          </p:cNvSpPr>
          <p:nvPr>
            <p:ph type="sldNum" sz="quarter" idx="10"/>
          </p:nvPr>
        </p:nvSpPr>
        <p:spPr/>
        <p:txBody>
          <a:bodyPr/>
          <a:lstStyle/>
          <a:p>
            <a:fld id="{9E2824C8-F33F-42B6-A8C9-86A7C461E59A}" type="slidenum">
              <a:rPr lang="en-US" smtClean="0"/>
              <a:t>53</a:t>
            </a:fld>
            <a:endParaRPr lang="en-US"/>
          </a:p>
        </p:txBody>
      </p:sp>
    </p:spTree>
    <p:extLst>
      <p:ext uri="{BB962C8B-B14F-4D97-AF65-F5344CB8AC3E}">
        <p14:creationId xmlns:p14="http://schemas.microsoft.com/office/powerpoint/2010/main" val="120690498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54</a:t>
            </a:fld>
            <a:endParaRPr lang="en-US"/>
          </a:p>
        </p:txBody>
      </p:sp>
    </p:spTree>
    <p:extLst>
      <p:ext uri="{BB962C8B-B14F-4D97-AF65-F5344CB8AC3E}">
        <p14:creationId xmlns:p14="http://schemas.microsoft.com/office/powerpoint/2010/main" val="256672641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55</a:t>
            </a:fld>
            <a:endParaRPr lang="en-US"/>
          </a:p>
        </p:txBody>
      </p:sp>
    </p:spTree>
    <p:extLst>
      <p:ext uri="{BB962C8B-B14F-4D97-AF65-F5344CB8AC3E}">
        <p14:creationId xmlns:p14="http://schemas.microsoft.com/office/powerpoint/2010/main" val="382054783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[Review slide content]</a:t>
            </a:r>
          </a:p>
          <a:p>
            <a:pPr marL="171450" indent="-171450">
              <a:buFont typeface="Arial" panose="020B0604020202020204" pitchFamily="34" charset="0"/>
              <a:buChar char="•"/>
            </a:pPr>
            <a:r>
              <a:rPr lang="en-US" i="1" dirty="0"/>
              <a:t>[END]</a:t>
            </a:r>
          </a:p>
        </p:txBody>
      </p:sp>
      <p:sp>
        <p:nvSpPr>
          <p:cNvPr id="4" name="Slide Number Placeholder 3"/>
          <p:cNvSpPr>
            <a:spLocks noGrp="1"/>
          </p:cNvSpPr>
          <p:nvPr>
            <p:ph type="sldNum" sz="quarter" idx="10"/>
          </p:nvPr>
        </p:nvSpPr>
        <p:spPr/>
        <p:txBody>
          <a:bodyPr/>
          <a:lstStyle/>
          <a:p>
            <a:fld id="{9E2824C8-F33F-42B6-A8C9-86A7C461E59A}" type="slidenum">
              <a:rPr lang="en-US" smtClean="0"/>
              <a:t>56</a:t>
            </a:fld>
            <a:endParaRPr lang="en-US"/>
          </a:p>
        </p:txBody>
      </p:sp>
    </p:spTree>
    <p:extLst>
      <p:ext uri="{BB962C8B-B14F-4D97-AF65-F5344CB8AC3E}">
        <p14:creationId xmlns:p14="http://schemas.microsoft.com/office/powerpoint/2010/main" val="34465360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6</a:t>
            </a:fld>
            <a:endParaRPr lang="en-US"/>
          </a:p>
        </p:txBody>
      </p:sp>
    </p:spTree>
    <p:extLst>
      <p:ext uri="{BB962C8B-B14F-4D97-AF65-F5344CB8AC3E}">
        <p14:creationId xmlns:p14="http://schemas.microsoft.com/office/powerpoint/2010/main" val="1333033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7</a:t>
            </a:fld>
            <a:endParaRPr lang="en-US"/>
          </a:p>
        </p:txBody>
      </p:sp>
    </p:spTree>
    <p:extLst>
      <p:ext uri="{BB962C8B-B14F-4D97-AF65-F5344CB8AC3E}">
        <p14:creationId xmlns:p14="http://schemas.microsoft.com/office/powerpoint/2010/main" val="2255325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8</a:t>
            </a:fld>
            <a:endParaRPr lang="en-US"/>
          </a:p>
        </p:txBody>
      </p:sp>
    </p:spTree>
    <p:extLst>
      <p:ext uri="{BB962C8B-B14F-4D97-AF65-F5344CB8AC3E}">
        <p14:creationId xmlns:p14="http://schemas.microsoft.com/office/powerpoint/2010/main" val="12683361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9E2824C8-F33F-42B6-A8C9-86A7C461E59A}" type="slidenum">
              <a:rPr lang="en-US" smtClean="0"/>
              <a:t>9</a:t>
            </a:fld>
            <a:endParaRPr lang="en-US"/>
          </a:p>
        </p:txBody>
      </p:sp>
    </p:spTree>
    <p:extLst>
      <p:ext uri="{BB962C8B-B14F-4D97-AF65-F5344CB8AC3E}">
        <p14:creationId xmlns:p14="http://schemas.microsoft.com/office/powerpoint/2010/main" val="17867245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660FDDD-1E82-4A3A-9EEA-85F0ACC2CA96}" type="datetimeFigureOut">
              <a:rPr lang="en-US" smtClean="0"/>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636983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60FDDD-1E82-4A3A-9EEA-85F0ACC2CA96}" type="datetimeFigureOut">
              <a:rPr lang="en-US" smtClean="0"/>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42596538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60FDDD-1E82-4A3A-9EEA-85F0ACC2CA96}" type="datetimeFigureOut">
              <a:rPr lang="en-US" smtClean="0"/>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23492019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660FDDD-1E82-4A3A-9EEA-85F0ACC2CA96}" type="datetimeFigureOut">
              <a:rPr lang="en-US" smtClean="0"/>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2294250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1660FDDD-1E82-4A3A-9EEA-85F0ACC2CA96}" type="datetimeFigureOut">
              <a:rPr lang="en-US" smtClean="0"/>
              <a:t>1/14/2019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7585630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660FDDD-1E82-4A3A-9EEA-85F0ACC2CA96}" type="datetimeFigureOut">
              <a:rPr lang="en-US" smtClean="0"/>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7617946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660FDDD-1E82-4A3A-9EEA-85F0ACC2CA96}" type="datetimeFigureOut">
              <a:rPr lang="en-US" smtClean="0"/>
              <a:t>1/14/2019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24231621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660FDDD-1E82-4A3A-9EEA-85F0ACC2CA96}" type="datetimeFigureOut">
              <a:rPr lang="en-US" smtClean="0"/>
              <a:t>1/14/2019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22598441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60FDDD-1E82-4A3A-9EEA-85F0ACC2CA96}" type="datetimeFigureOut">
              <a:rPr lang="en-US" smtClean="0"/>
              <a:t>1/14/2019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393532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660FDDD-1E82-4A3A-9EEA-85F0ACC2CA96}" type="datetimeFigureOut">
              <a:rPr lang="en-US" smtClean="0"/>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1545160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1660FDDD-1E82-4A3A-9EEA-85F0ACC2CA96}" type="datetimeFigureOut">
              <a:rPr lang="en-US" smtClean="0"/>
              <a:t>1/14/2019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7F2F46-4C2E-4D68-8D4D-1A822819086A}" type="slidenum">
              <a:rPr lang="en-US" smtClean="0"/>
              <a:t>‹#›</a:t>
            </a:fld>
            <a:endParaRPr lang="en-US"/>
          </a:p>
        </p:txBody>
      </p:sp>
    </p:spTree>
    <p:extLst>
      <p:ext uri="{BB962C8B-B14F-4D97-AF65-F5344CB8AC3E}">
        <p14:creationId xmlns:p14="http://schemas.microsoft.com/office/powerpoint/2010/main" val="3207436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60FDDD-1E82-4A3A-9EEA-85F0ACC2CA96}" type="datetimeFigureOut">
              <a:rPr lang="en-US" smtClean="0"/>
              <a:t>1/14/2019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7F2F46-4C2E-4D68-8D4D-1A822819086A}" type="slidenum">
              <a:rPr lang="en-US" smtClean="0"/>
              <a:t>‹#›</a:t>
            </a:fld>
            <a:endParaRPr lang="en-US"/>
          </a:p>
        </p:txBody>
      </p:sp>
    </p:spTree>
    <p:extLst>
      <p:ext uri="{BB962C8B-B14F-4D97-AF65-F5344CB8AC3E}">
        <p14:creationId xmlns:p14="http://schemas.microsoft.com/office/powerpoint/2010/main" val="2618294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552936" y="1168915"/>
            <a:ext cx="9144000" cy="2130552"/>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7200" dirty="0" err="1">
                <a:solidFill>
                  <a:schemeClr val="accent1">
                    <a:lumMod val="75000"/>
                  </a:schemeClr>
                </a:solidFill>
                <a:latin typeface="Garamond"/>
                <a:cs typeface="Garamond"/>
              </a:rPr>
              <a:t>Epi</a:t>
            </a:r>
            <a:r>
              <a:rPr lang="en-US" sz="7200" dirty="0">
                <a:solidFill>
                  <a:schemeClr val="accent1">
                    <a:lumMod val="75000"/>
                  </a:schemeClr>
                </a:solidFill>
                <a:latin typeface="Garamond"/>
                <a:cs typeface="Garamond"/>
              </a:rPr>
              <a:t> Info</a:t>
            </a:r>
            <a:endParaRPr lang="en-US" dirty="0">
              <a:solidFill>
                <a:schemeClr val="accent1">
                  <a:lumMod val="75000"/>
                </a:schemeClr>
              </a:solidFill>
              <a:latin typeface="Angsana New"/>
              <a:cs typeface="Angsana New"/>
            </a:endParaRPr>
          </a:p>
          <a:p>
            <a:r>
              <a:rPr lang="en-US" dirty="0">
                <a:solidFill>
                  <a:schemeClr val="accent1">
                    <a:lumMod val="75000"/>
                  </a:schemeClr>
                </a:solidFill>
                <a:latin typeface="Garamond"/>
                <a:cs typeface="Garamond"/>
              </a:rPr>
              <a:t>Salmonella Outbreak Tutorial</a:t>
            </a:r>
          </a:p>
        </p:txBody>
      </p:sp>
      <p:grpSp>
        <p:nvGrpSpPr>
          <p:cNvPr id="3" name="Group 7"/>
          <p:cNvGrpSpPr>
            <a:grpSpLocks/>
          </p:cNvGrpSpPr>
          <p:nvPr/>
        </p:nvGrpSpPr>
        <p:grpSpPr bwMode="auto">
          <a:xfrm>
            <a:off x="1322821" y="3334178"/>
            <a:ext cx="9683049" cy="250638"/>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8" name="Subtitle 2">
            <a:extLst>
              <a:ext uri="{FF2B5EF4-FFF2-40B4-BE49-F238E27FC236}">
                <a16:creationId xmlns:a16="http://schemas.microsoft.com/office/drawing/2014/main" id="{17535ABD-13CE-4564-8FF3-98D62DBB5346}"/>
              </a:ext>
            </a:extLst>
          </p:cNvPr>
          <p:cNvSpPr>
            <a:spLocks noGrp="1"/>
          </p:cNvSpPr>
          <p:nvPr>
            <p:ph type="subTitle" idx="1"/>
          </p:nvPr>
        </p:nvSpPr>
        <p:spPr>
          <a:xfrm>
            <a:off x="2782609" y="3764202"/>
            <a:ext cx="6400800" cy="1828800"/>
          </a:xfrm>
        </p:spPr>
        <p:txBody>
          <a:bodyPr vert="horz" lIns="91440" tIns="45720" rIns="91440" bIns="45720" rtlCol="0" anchor="t">
            <a:normAutofit/>
          </a:bodyPr>
          <a:lstStyle/>
          <a:p>
            <a:r>
              <a:rPr lang="en-US" sz="3000" dirty="0">
                <a:solidFill>
                  <a:schemeClr val="tx1">
                    <a:lumMod val="65000"/>
                    <a:lumOff val="35000"/>
                  </a:schemeClr>
                </a:solidFill>
              </a:rPr>
              <a:t>CDC Operations Research Course</a:t>
            </a:r>
          </a:p>
          <a:p>
            <a:r>
              <a:rPr lang="en-US" sz="3000" dirty="0">
                <a:solidFill>
                  <a:schemeClr val="tx1">
                    <a:lumMod val="65000"/>
                    <a:lumOff val="35000"/>
                  </a:schemeClr>
                </a:solidFill>
              </a:rPr>
              <a:t>Add place and dates</a:t>
            </a:r>
            <a:endParaRPr lang="en-US" sz="3000" dirty="0">
              <a:solidFill>
                <a:schemeClr val="tx1">
                  <a:lumMod val="65000"/>
                  <a:lumOff val="35000"/>
                </a:schemeClr>
              </a:solidFill>
              <a:cs typeface="Calibri"/>
            </a:endParaRPr>
          </a:p>
          <a:p>
            <a:r>
              <a:rPr lang="en-US" sz="3000" dirty="0">
                <a:solidFill>
                  <a:schemeClr val="tx1">
                    <a:lumMod val="65000"/>
                    <a:lumOff val="35000"/>
                  </a:schemeClr>
                </a:solidFill>
              </a:rPr>
              <a:t>Add presenter name &amp; affiliation</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547776" y="5718018"/>
            <a:ext cx="1236905" cy="990200"/>
          </a:xfrm>
          <a:prstGeom prst="rect">
            <a:avLst/>
          </a:prstGeom>
        </p:spPr>
      </p:pic>
    </p:spTree>
    <p:extLst>
      <p:ext uri="{BB962C8B-B14F-4D97-AF65-F5344CB8AC3E}">
        <p14:creationId xmlns:p14="http://schemas.microsoft.com/office/powerpoint/2010/main" val="304781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a:t>
            </a:r>
            <a:r>
              <a:rPr lang="en-US" sz="3200" dirty="0"/>
              <a:t> (4)</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62149" y="3305176"/>
            <a:ext cx="771525" cy="1143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2865662" y="3114676"/>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453492" y="2514511"/>
            <a:ext cx="5878285" cy="1754326"/>
          </a:xfrm>
          <a:prstGeom prst="rect">
            <a:avLst/>
          </a:prstGeom>
          <a:solidFill>
            <a:schemeClr val="bg1"/>
          </a:solidFill>
          <a:ln>
            <a:solidFill>
              <a:schemeClr val="tx1"/>
            </a:solidFill>
          </a:ln>
        </p:spPr>
        <p:txBody>
          <a:bodyPr wrap="square" rtlCol="0">
            <a:spAutoFit/>
          </a:bodyPr>
          <a:lstStyle/>
          <a:p>
            <a:r>
              <a:rPr lang="en-US" dirty="0"/>
              <a:t>Use to create cross-tabulations of categorical variables. For these values to have their accepted epidemiological meanings, the value representing presence of the exposure (independent value) and outcome conditions (dependent variable) must appear in the first row and column of the table  </a:t>
            </a:r>
          </a:p>
        </p:txBody>
      </p:sp>
    </p:spTree>
    <p:extLst>
      <p:ext uri="{BB962C8B-B14F-4D97-AF65-F5344CB8AC3E}">
        <p14:creationId xmlns:p14="http://schemas.microsoft.com/office/powerpoint/2010/main" val="497191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(5)</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62149" y="3419476"/>
            <a:ext cx="1076326" cy="1238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3159579" y="3233738"/>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795033" y="2324075"/>
            <a:ext cx="5878285" cy="369332"/>
          </a:xfrm>
          <a:prstGeom prst="rect">
            <a:avLst/>
          </a:prstGeom>
          <a:solidFill>
            <a:schemeClr val="bg1"/>
          </a:solidFill>
          <a:ln>
            <a:solidFill>
              <a:schemeClr val="tx1"/>
            </a:solidFill>
          </a:ln>
        </p:spPr>
        <p:txBody>
          <a:bodyPr wrap="square" rtlCol="0">
            <a:spAutoFit/>
          </a:bodyPr>
          <a:lstStyle/>
          <a:p>
            <a:r>
              <a:rPr lang="en-US" dirty="0"/>
              <a:t>Use to generate matched pair case control statistics. </a:t>
            </a:r>
          </a:p>
        </p:txBody>
      </p:sp>
    </p:spTree>
    <p:extLst>
      <p:ext uri="{BB962C8B-B14F-4D97-AF65-F5344CB8AC3E}">
        <p14:creationId xmlns:p14="http://schemas.microsoft.com/office/powerpoint/2010/main" val="882917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(6)</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62149" y="3533776"/>
            <a:ext cx="361951" cy="1238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2407104" y="3319463"/>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4458" y="2303800"/>
            <a:ext cx="5878285" cy="2031325"/>
          </a:xfrm>
          <a:prstGeom prst="rect">
            <a:avLst/>
          </a:prstGeom>
          <a:solidFill>
            <a:schemeClr val="bg1"/>
          </a:solidFill>
          <a:ln>
            <a:solidFill>
              <a:schemeClr val="tx1"/>
            </a:solidFill>
          </a:ln>
        </p:spPr>
        <p:txBody>
          <a:bodyPr wrap="square" rtlCol="0">
            <a:spAutoFit/>
          </a:bodyPr>
          <a:lstStyle/>
          <a:p>
            <a:r>
              <a:rPr lang="en-US" dirty="0"/>
              <a:t>Use to compute descriptive statistics for a continuous numeric variable. The Means gadget produces the following statistical tests: parametric tests, Analysis of Variance or ANOVA (for two or more samples), non-parametric tests, Bartlett's Test for Inequality of Population Variances, </a:t>
            </a:r>
            <a:r>
              <a:rPr lang="en-US" dirty="0" err="1"/>
              <a:t>Kruskal</a:t>
            </a:r>
            <a:r>
              <a:rPr lang="en-US" dirty="0"/>
              <a:t>-Wallis one-way analysis of variance (for two or more samples), and </a:t>
            </a:r>
            <a:r>
              <a:rPr lang="en-US" dirty="0" err="1"/>
              <a:t>MannWhitney</a:t>
            </a:r>
            <a:r>
              <a:rPr lang="en-US" dirty="0"/>
              <a:t>/Wilcoxon Two Sample Test. </a:t>
            </a:r>
          </a:p>
        </p:txBody>
      </p:sp>
    </p:spTree>
    <p:extLst>
      <p:ext uri="{BB962C8B-B14F-4D97-AF65-F5344CB8AC3E}">
        <p14:creationId xmlns:p14="http://schemas.microsoft.com/office/powerpoint/2010/main" val="290535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(7)</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62149" y="3781426"/>
            <a:ext cx="361951" cy="1238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2407104" y="3567113"/>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71133" y="3155071"/>
            <a:ext cx="5878285" cy="923330"/>
          </a:xfrm>
          <a:prstGeom prst="rect">
            <a:avLst/>
          </a:prstGeom>
          <a:solidFill>
            <a:schemeClr val="bg1"/>
          </a:solidFill>
          <a:ln>
            <a:solidFill>
              <a:schemeClr val="tx1"/>
            </a:solidFill>
          </a:ln>
        </p:spPr>
        <p:txBody>
          <a:bodyPr wrap="square" rtlCol="0">
            <a:spAutoFit/>
          </a:bodyPr>
          <a:lstStyle/>
          <a:p>
            <a:r>
              <a:rPr lang="en-US" dirty="0"/>
              <a:t>Use to display data visually. Supported chart types include epi curve (histograms), pie, bar, column, stacked column, scatter, aberration detection, and Pareto. </a:t>
            </a:r>
          </a:p>
        </p:txBody>
      </p:sp>
    </p:spTree>
    <p:extLst>
      <p:ext uri="{BB962C8B-B14F-4D97-AF65-F5344CB8AC3E}">
        <p14:creationId xmlns:p14="http://schemas.microsoft.com/office/powerpoint/2010/main" val="35060148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(8)</a:t>
            </a:r>
          </a:p>
        </p:txBody>
      </p:sp>
      <p:pic>
        <p:nvPicPr>
          <p:cNvPr id="3" name="Picture 2"/>
          <p:cNvPicPr>
            <a:picLocks noChangeAspect="1"/>
          </p:cNvPicPr>
          <p:nvPr/>
        </p:nvPicPr>
        <p:blipFill rotWithShape="1">
          <a:blip r:embed="rId3"/>
          <a:srcRect l="49830" b="3633"/>
          <a:stretch/>
        </p:blipFill>
        <p:spPr>
          <a:xfrm>
            <a:off x="1469570" y="1637287"/>
            <a:ext cx="8262259" cy="4959456"/>
          </a:xfrm>
          <a:prstGeom prst="rect">
            <a:avLst/>
          </a:prstGeom>
        </p:spPr>
      </p:pic>
      <p:sp>
        <p:nvSpPr>
          <p:cNvPr id="8" name="Rectangle 7"/>
          <p:cNvSpPr/>
          <p:nvPr/>
        </p:nvSpPr>
        <p:spPr>
          <a:xfrm>
            <a:off x="2770687" y="4242980"/>
            <a:ext cx="760638" cy="1113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Arrow Connector 8"/>
          <p:cNvCxnSpPr/>
          <p:nvPr/>
        </p:nvCxnSpPr>
        <p:spPr>
          <a:xfrm flipV="1">
            <a:off x="3570785" y="4050983"/>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4181202" y="3835301"/>
            <a:ext cx="4241075" cy="369332"/>
          </a:xfrm>
          <a:prstGeom prst="rect">
            <a:avLst/>
          </a:prstGeom>
          <a:solidFill>
            <a:schemeClr val="bg1"/>
          </a:solidFill>
          <a:ln>
            <a:solidFill>
              <a:schemeClr val="tx1"/>
            </a:solidFill>
          </a:ln>
        </p:spPr>
        <p:txBody>
          <a:bodyPr wrap="square" rtlCol="0">
            <a:spAutoFit/>
          </a:bodyPr>
          <a:lstStyle/>
          <a:p>
            <a:r>
              <a:rPr lang="en-US" dirty="0"/>
              <a:t>Use to run </a:t>
            </a:r>
            <a:r>
              <a:rPr lang="en-US"/>
              <a:t>linear regression . </a:t>
            </a:r>
            <a:endParaRPr lang="en-US" dirty="0"/>
          </a:p>
        </p:txBody>
      </p:sp>
    </p:spTree>
    <p:extLst>
      <p:ext uri="{BB962C8B-B14F-4D97-AF65-F5344CB8AC3E}">
        <p14:creationId xmlns:p14="http://schemas.microsoft.com/office/powerpoint/2010/main" val="21356548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(9)</a:t>
            </a:r>
          </a:p>
        </p:txBody>
      </p:sp>
      <p:pic>
        <p:nvPicPr>
          <p:cNvPr id="3" name="Picture 2"/>
          <p:cNvPicPr>
            <a:picLocks noChangeAspect="1"/>
          </p:cNvPicPr>
          <p:nvPr/>
        </p:nvPicPr>
        <p:blipFill rotWithShape="1">
          <a:blip r:embed="rId3"/>
          <a:srcRect l="49830" b="3633"/>
          <a:stretch/>
        </p:blipFill>
        <p:spPr>
          <a:xfrm>
            <a:off x="1469570" y="1637287"/>
            <a:ext cx="8262259" cy="4959456"/>
          </a:xfrm>
          <a:prstGeom prst="rect">
            <a:avLst/>
          </a:prstGeom>
        </p:spPr>
      </p:pic>
      <p:sp>
        <p:nvSpPr>
          <p:cNvPr id="4" name="Rectangle 3"/>
          <p:cNvSpPr/>
          <p:nvPr/>
        </p:nvSpPr>
        <p:spPr>
          <a:xfrm>
            <a:off x="2770687" y="4347488"/>
            <a:ext cx="760638" cy="11130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flipV="1">
            <a:off x="3570785" y="4155491"/>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181202" y="3939809"/>
            <a:ext cx="4241075" cy="646331"/>
          </a:xfrm>
          <a:prstGeom prst="rect">
            <a:avLst/>
          </a:prstGeom>
          <a:solidFill>
            <a:schemeClr val="bg1"/>
          </a:solidFill>
          <a:ln>
            <a:solidFill>
              <a:schemeClr val="tx1"/>
            </a:solidFill>
          </a:ln>
        </p:spPr>
        <p:txBody>
          <a:bodyPr wrap="square" rtlCol="0">
            <a:spAutoFit/>
          </a:bodyPr>
          <a:lstStyle/>
          <a:p>
            <a:r>
              <a:rPr lang="en-US" dirty="0"/>
              <a:t>Use to run conditional and unconditional logistic regression. </a:t>
            </a:r>
          </a:p>
        </p:txBody>
      </p:sp>
    </p:spTree>
    <p:extLst>
      <p:ext uri="{BB962C8B-B14F-4D97-AF65-F5344CB8AC3E}">
        <p14:creationId xmlns:p14="http://schemas.microsoft.com/office/powerpoint/2010/main" val="39817944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(10)</a:t>
            </a:r>
          </a:p>
        </p:txBody>
      </p:sp>
      <p:pic>
        <p:nvPicPr>
          <p:cNvPr id="3" name="Picture 2"/>
          <p:cNvPicPr>
            <a:picLocks noChangeAspect="1"/>
          </p:cNvPicPr>
          <p:nvPr/>
        </p:nvPicPr>
        <p:blipFill rotWithShape="1">
          <a:blip r:embed="rId3"/>
          <a:srcRect l="49830" b="3633"/>
          <a:stretch/>
        </p:blipFill>
        <p:spPr>
          <a:xfrm>
            <a:off x="1469570" y="1637287"/>
            <a:ext cx="8262259" cy="4959456"/>
          </a:xfrm>
          <a:prstGeom prst="rect">
            <a:avLst/>
          </a:prstGeom>
        </p:spPr>
      </p:pic>
      <p:sp>
        <p:nvSpPr>
          <p:cNvPr id="4" name="Rectangle 3"/>
          <p:cNvSpPr/>
          <p:nvPr/>
        </p:nvSpPr>
        <p:spPr>
          <a:xfrm>
            <a:off x="1469570" y="3724275"/>
            <a:ext cx="178256" cy="990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1700078" y="4210051"/>
            <a:ext cx="579118" cy="952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2409552" y="3886885"/>
            <a:ext cx="4241075" cy="1200329"/>
          </a:xfrm>
          <a:prstGeom prst="rect">
            <a:avLst/>
          </a:prstGeom>
          <a:solidFill>
            <a:schemeClr val="bg1"/>
          </a:solidFill>
          <a:ln>
            <a:solidFill>
              <a:schemeClr val="tx1"/>
            </a:solidFill>
          </a:ln>
        </p:spPr>
        <p:txBody>
          <a:bodyPr wrap="square" rtlCol="0">
            <a:spAutoFit/>
          </a:bodyPr>
          <a:lstStyle/>
          <a:p>
            <a:r>
              <a:rPr lang="en-US" dirty="0"/>
              <a:t>Use to create a temporary variable from existing variables. This variable can be saved to make it a permanent variable in the data set.</a:t>
            </a:r>
          </a:p>
        </p:txBody>
      </p:sp>
    </p:spTree>
    <p:extLst>
      <p:ext uri="{BB962C8B-B14F-4D97-AF65-F5344CB8AC3E}">
        <p14:creationId xmlns:p14="http://schemas.microsoft.com/office/powerpoint/2010/main" val="20459210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(11)</a:t>
            </a:r>
          </a:p>
        </p:txBody>
      </p:sp>
      <p:pic>
        <p:nvPicPr>
          <p:cNvPr id="3" name="Picture 2"/>
          <p:cNvPicPr>
            <a:picLocks noChangeAspect="1"/>
          </p:cNvPicPr>
          <p:nvPr/>
        </p:nvPicPr>
        <p:blipFill rotWithShape="1">
          <a:blip r:embed="rId3"/>
          <a:srcRect l="49830" b="3633"/>
          <a:stretch/>
        </p:blipFill>
        <p:spPr>
          <a:xfrm>
            <a:off x="1469570" y="1637287"/>
            <a:ext cx="8262259" cy="4959456"/>
          </a:xfrm>
          <a:prstGeom prst="rect">
            <a:avLst/>
          </a:prstGeom>
        </p:spPr>
      </p:pic>
      <p:sp>
        <p:nvSpPr>
          <p:cNvPr id="4" name="Rectangle 3"/>
          <p:cNvSpPr/>
          <p:nvPr/>
        </p:nvSpPr>
        <p:spPr>
          <a:xfrm>
            <a:off x="9451520" y="3686175"/>
            <a:ext cx="178256" cy="990600"/>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flipH="1">
            <a:off x="8851446" y="4210050"/>
            <a:ext cx="464004" cy="952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4610371" y="3996809"/>
            <a:ext cx="4241075" cy="369332"/>
          </a:xfrm>
          <a:prstGeom prst="rect">
            <a:avLst/>
          </a:prstGeom>
          <a:solidFill>
            <a:schemeClr val="bg1"/>
          </a:solidFill>
          <a:ln>
            <a:solidFill>
              <a:schemeClr val="tx1"/>
            </a:solidFill>
          </a:ln>
        </p:spPr>
        <p:txBody>
          <a:bodyPr wrap="square" rtlCol="0">
            <a:spAutoFit/>
          </a:bodyPr>
          <a:lstStyle/>
          <a:p>
            <a:pPr algn="r"/>
            <a:r>
              <a:rPr lang="en-US" dirty="0"/>
              <a:t>Use to divide your data into groups. </a:t>
            </a:r>
          </a:p>
        </p:txBody>
      </p:sp>
    </p:spTree>
    <p:extLst>
      <p:ext uri="{BB962C8B-B14F-4D97-AF65-F5344CB8AC3E}">
        <p14:creationId xmlns:p14="http://schemas.microsoft.com/office/powerpoint/2010/main" val="1919206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Opening a data set</a:t>
            </a:r>
          </a:p>
        </p:txBody>
      </p:sp>
      <p:pic>
        <p:nvPicPr>
          <p:cNvPr id="6" name="Picture 5"/>
          <p:cNvPicPr>
            <a:picLocks noChangeAspect="1"/>
          </p:cNvPicPr>
          <p:nvPr/>
        </p:nvPicPr>
        <p:blipFill>
          <a:blip r:embed="rId3"/>
          <a:stretch>
            <a:fillRect/>
          </a:stretch>
        </p:blipFill>
        <p:spPr>
          <a:xfrm>
            <a:off x="2752725" y="1547812"/>
            <a:ext cx="5781675" cy="4903655"/>
          </a:xfrm>
          <a:prstGeom prst="rect">
            <a:avLst/>
          </a:prstGeom>
        </p:spPr>
      </p:pic>
    </p:spTree>
    <p:extLst>
      <p:ext uri="{BB962C8B-B14F-4D97-AF65-F5344CB8AC3E}">
        <p14:creationId xmlns:p14="http://schemas.microsoft.com/office/powerpoint/2010/main" val="17568899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Opening a data set </a:t>
            </a:r>
            <a:r>
              <a:rPr lang="en-US" sz="3200" dirty="0"/>
              <a:t>(2)</a:t>
            </a:r>
          </a:p>
        </p:txBody>
      </p:sp>
      <p:pic>
        <p:nvPicPr>
          <p:cNvPr id="7" name="Picture 6"/>
          <p:cNvPicPr>
            <a:picLocks noChangeAspect="1"/>
          </p:cNvPicPr>
          <p:nvPr/>
        </p:nvPicPr>
        <p:blipFill>
          <a:blip r:embed="rId3"/>
          <a:stretch>
            <a:fillRect/>
          </a:stretch>
        </p:blipFill>
        <p:spPr>
          <a:xfrm>
            <a:off x="1500186" y="1468930"/>
            <a:ext cx="8262939" cy="5152952"/>
          </a:xfrm>
          <a:prstGeom prst="rect">
            <a:avLst/>
          </a:prstGeom>
        </p:spPr>
      </p:pic>
    </p:spTree>
    <p:extLst>
      <p:ext uri="{BB962C8B-B14F-4D97-AF65-F5344CB8AC3E}">
        <p14:creationId xmlns:p14="http://schemas.microsoft.com/office/powerpoint/2010/main" val="30158842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1524000" y="1122363"/>
            <a:ext cx="9144000" cy="238760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dirty="0"/>
              <a:t>Lesson 1: Data Analysis using the Dashboard</a:t>
            </a:r>
          </a:p>
        </p:txBody>
      </p:sp>
    </p:spTree>
    <p:extLst>
      <p:ext uri="{BB962C8B-B14F-4D97-AF65-F5344CB8AC3E}">
        <p14:creationId xmlns:p14="http://schemas.microsoft.com/office/powerpoint/2010/main" val="41814614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Opening a data set </a:t>
            </a:r>
            <a:r>
              <a:rPr lang="en-US" sz="3200" dirty="0"/>
              <a:t>(3)</a:t>
            </a:r>
          </a:p>
        </p:txBody>
      </p:sp>
      <p:pic>
        <p:nvPicPr>
          <p:cNvPr id="7" name="Picture 6"/>
          <p:cNvPicPr>
            <a:picLocks noChangeAspect="1"/>
          </p:cNvPicPr>
          <p:nvPr/>
        </p:nvPicPr>
        <p:blipFill>
          <a:blip r:embed="rId3"/>
          <a:stretch>
            <a:fillRect/>
          </a:stretch>
        </p:blipFill>
        <p:spPr>
          <a:xfrm>
            <a:off x="1500186" y="1468930"/>
            <a:ext cx="8262939" cy="5152952"/>
          </a:xfrm>
          <a:prstGeom prst="rect">
            <a:avLst/>
          </a:prstGeom>
        </p:spPr>
      </p:pic>
      <p:sp>
        <p:nvSpPr>
          <p:cNvPr id="3" name="Rectangle 2"/>
          <p:cNvSpPr/>
          <p:nvPr/>
        </p:nvSpPr>
        <p:spPr>
          <a:xfrm>
            <a:off x="1943100" y="1516555"/>
            <a:ext cx="295275" cy="3693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2171700" y="2009775"/>
            <a:ext cx="400050" cy="5619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752328" y="2666589"/>
            <a:ext cx="4486548" cy="923330"/>
          </a:xfrm>
          <a:prstGeom prst="rect">
            <a:avLst/>
          </a:prstGeom>
          <a:solidFill>
            <a:schemeClr val="bg1"/>
          </a:solidFill>
          <a:ln>
            <a:solidFill>
              <a:schemeClr val="tx1"/>
            </a:solidFill>
          </a:ln>
        </p:spPr>
        <p:txBody>
          <a:bodyPr wrap="square" rtlCol="0">
            <a:spAutoFit/>
          </a:bodyPr>
          <a:lstStyle/>
          <a:p>
            <a:r>
              <a:rPr lang="en-US" dirty="0"/>
              <a:t>Set Data Source:</a:t>
            </a:r>
          </a:p>
          <a:p>
            <a:r>
              <a:rPr lang="en-US" dirty="0"/>
              <a:t>Attaches a data source (Epi Info 7 project, Excel spreadsheet, </a:t>
            </a:r>
            <a:r>
              <a:rPr lang="en-US" dirty="0" err="1"/>
              <a:t>etc</a:t>
            </a:r>
            <a:r>
              <a:rPr lang="en-US" dirty="0"/>
              <a:t>) to a new, blank canvas</a:t>
            </a:r>
          </a:p>
        </p:txBody>
      </p:sp>
    </p:spTree>
    <p:extLst>
      <p:ext uri="{BB962C8B-B14F-4D97-AF65-F5344CB8AC3E}">
        <p14:creationId xmlns:p14="http://schemas.microsoft.com/office/powerpoint/2010/main" val="221629213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Opening a data set</a:t>
            </a:r>
            <a:r>
              <a:rPr lang="en-US" sz="3200" dirty="0"/>
              <a:t> (4)</a:t>
            </a:r>
          </a:p>
        </p:txBody>
      </p:sp>
      <p:pic>
        <p:nvPicPr>
          <p:cNvPr id="7" name="Picture 6"/>
          <p:cNvPicPr>
            <a:picLocks noChangeAspect="1"/>
          </p:cNvPicPr>
          <p:nvPr/>
        </p:nvPicPr>
        <p:blipFill>
          <a:blip r:embed="rId3"/>
          <a:stretch>
            <a:fillRect/>
          </a:stretch>
        </p:blipFill>
        <p:spPr>
          <a:xfrm>
            <a:off x="1500186" y="1468930"/>
            <a:ext cx="8262939" cy="5152952"/>
          </a:xfrm>
          <a:prstGeom prst="rect">
            <a:avLst/>
          </a:prstGeom>
        </p:spPr>
      </p:pic>
      <p:sp>
        <p:nvSpPr>
          <p:cNvPr id="3" name="Rectangle 2"/>
          <p:cNvSpPr/>
          <p:nvPr/>
        </p:nvSpPr>
        <p:spPr>
          <a:xfrm>
            <a:off x="1943100" y="1516555"/>
            <a:ext cx="295275" cy="3693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Arrow Connector 4"/>
          <p:cNvCxnSpPr/>
          <p:nvPr/>
        </p:nvCxnSpPr>
        <p:spPr>
          <a:xfrm>
            <a:off x="2171700" y="2009775"/>
            <a:ext cx="400050" cy="561975"/>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1752328" y="2666589"/>
            <a:ext cx="4486548" cy="923330"/>
          </a:xfrm>
          <a:prstGeom prst="rect">
            <a:avLst/>
          </a:prstGeom>
          <a:solidFill>
            <a:schemeClr val="bg1"/>
          </a:solidFill>
          <a:ln>
            <a:solidFill>
              <a:schemeClr val="tx1"/>
            </a:solidFill>
          </a:ln>
        </p:spPr>
        <p:txBody>
          <a:bodyPr wrap="square" rtlCol="0">
            <a:spAutoFit/>
          </a:bodyPr>
          <a:lstStyle/>
          <a:p>
            <a:r>
              <a:rPr lang="en-US" dirty="0"/>
              <a:t>Set Data Source:</a:t>
            </a:r>
          </a:p>
          <a:p>
            <a:r>
              <a:rPr lang="en-US" dirty="0"/>
              <a:t>Attaches a data source (Epi Info 7 project, Excel spreadsheet, </a:t>
            </a:r>
            <a:r>
              <a:rPr lang="en-US" dirty="0" err="1"/>
              <a:t>etc</a:t>
            </a:r>
            <a:r>
              <a:rPr lang="en-US" dirty="0"/>
              <a:t>) to a new, blank canvas</a:t>
            </a:r>
          </a:p>
        </p:txBody>
      </p:sp>
      <p:sp>
        <p:nvSpPr>
          <p:cNvPr id="9" name="TextBox 8"/>
          <p:cNvSpPr txBox="1"/>
          <p:nvPr/>
        </p:nvSpPr>
        <p:spPr>
          <a:xfrm>
            <a:off x="2942953" y="4459569"/>
            <a:ext cx="4486548" cy="646331"/>
          </a:xfrm>
          <a:prstGeom prst="rect">
            <a:avLst/>
          </a:prstGeom>
          <a:solidFill>
            <a:schemeClr val="bg1"/>
          </a:solidFill>
          <a:ln w="28575">
            <a:solidFill>
              <a:srgbClr val="FF0000"/>
            </a:solidFill>
          </a:ln>
        </p:spPr>
        <p:txBody>
          <a:bodyPr wrap="square" rtlCol="0">
            <a:spAutoFit/>
          </a:bodyPr>
          <a:lstStyle/>
          <a:p>
            <a:pPr algn="ctr"/>
            <a:r>
              <a:rPr lang="en-US" b="1" dirty="0">
                <a:solidFill>
                  <a:srgbClr val="FF0000"/>
                </a:solidFill>
              </a:rPr>
              <a:t>Follow these directions to open:</a:t>
            </a:r>
          </a:p>
          <a:p>
            <a:pPr algn="ctr"/>
            <a:r>
              <a:rPr lang="en-US" b="1" dirty="0" err="1">
                <a:solidFill>
                  <a:srgbClr val="FF0000"/>
                </a:solidFill>
              </a:rPr>
              <a:t>Survey_Final</a:t>
            </a:r>
            <a:endParaRPr lang="en-US" b="1" dirty="0">
              <a:solidFill>
                <a:srgbClr val="FF0000"/>
              </a:solidFill>
            </a:endParaRPr>
          </a:p>
        </p:txBody>
      </p:sp>
    </p:spTree>
    <p:extLst>
      <p:ext uri="{BB962C8B-B14F-4D97-AF65-F5344CB8AC3E}">
        <p14:creationId xmlns:p14="http://schemas.microsoft.com/office/powerpoint/2010/main" val="35726877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0"/>
            <a:ext cx="10515600" cy="1325563"/>
          </a:xfrm>
        </p:spPr>
        <p:txBody>
          <a:bodyPr/>
          <a:lstStyle/>
          <a:p>
            <a:r>
              <a:rPr lang="en-US" dirty="0"/>
              <a:t>Salmonella outbreak review</a:t>
            </a:r>
          </a:p>
        </p:txBody>
      </p:sp>
      <p:sp>
        <p:nvSpPr>
          <p:cNvPr id="4" name="Content Placeholder 2"/>
          <p:cNvSpPr txBox="1">
            <a:spLocks/>
          </p:cNvSpPr>
          <p:nvPr/>
        </p:nvSpPr>
        <p:spPr>
          <a:xfrm>
            <a:off x="838200" y="995424"/>
            <a:ext cx="10515600" cy="5710176"/>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Scenario:</a:t>
            </a:r>
          </a:p>
          <a:p>
            <a:pPr lvl="1"/>
            <a:r>
              <a:rPr lang="en-US" dirty="0"/>
              <a:t>ACME, a local manufacturing company in Morgan County, GA, hosted its annual company picnic on </a:t>
            </a:r>
            <a:r>
              <a:rPr lang="en-US" b="1" dirty="0"/>
              <a:t>May 5</a:t>
            </a:r>
            <a:r>
              <a:rPr lang="en-US" b="1" baseline="30000" dirty="0"/>
              <a:t>th</a:t>
            </a:r>
            <a:r>
              <a:rPr lang="en-US" b="1" dirty="0"/>
              <a:t>, 2012</a:t>
            </a:r>
          </a:p>
          <a:p>
            <a:pPr lvl="1"/>
            <a:r>
              <a:rPr lang="en-US" dirty="0"/>
              <a:t>Friends, family and employees attended, 250 – 300 guests</a:t>
            </a:r>
          </a:p>
          <a:p>
            <a:pPr lvl="1"/>
            <a:r>
              <a:rPr lang="en-US" dirty="0"/>
              <a:t>Food was served in shifts, at noon and 2 pm</a:t>
            </a:r>
          </a:p>
          <a:p>
            <a:pPr lvl="1"/>
            <a:r>
              <a:rPr lang="en-US" dirty="0"/>
              <a:t>Days after the picnic, country health department received reports of culture confirmed </a:t>
            </a:r>
            <a:r>
              <a:rPr lang="en-US" i="1" dirty="0"/>
              <a:t>Salmonella</a:t>
            </a:r>
            <a:r>
              <a:rPr lang="en-US" dirty="0"/>
              <a:t> </a:t>
            </a:r>
            <a:r>
              <a:rPr lang="en-US" dirty="0" err="1"/>
              <a:t>Enteritidis</a:t>
            </a:r>
            <a:r>
              <a:rPr lang="en-US" dirty="0"/>
              <a:t> cases associated with the ACME company picnic</a:t>
            </a:r>
          </a:p>
          <a:p>
            <a:pPr lvl="1"/>
            <a:r>
              <a:rPr lang="en-US" dirty="0"/>
              <a:t>An outbreak investigation was initiated</a:t>
            </a:r>
          </a:p>
          <a:p>
            <a:pPr lvl="1"/>
            <a:r>
              <a:rPr lang="en-US" dirty="0"/>
              <a:t>Case definition: Person who attended the ACME company picnic on May 5</a:t>
            </a:r>
            <a:r>
              <a:rPr lang="en-US" baseline="30000" dirty="0"/>
              <a:t>th</a:t>
            </a:r>
            <a:r>
              <a:rPr lang="en-US" dirty="0"/>
              <a:t>, 2012 and who developed diarrhea, abdominal cramps, and/or fever after 72 hours</a:t>
            </a:r>
          </a:p>
          <a:p>
            <a:pPr lvl="1"/>
            <a:r>
              <a:rPr lang="en-US" dirty="0"/>
              <a:t>90 cases met the definition</a:t>
            </a:r>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32115534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462"/>
            <a:ext cx="10515600" cy="1325563"/>
          </a:xfrm>
        </p:spPr>
        <p:txBody>
          <a:bodyPr/>
          <a:lstStyle/>
          <a:p>
            <a:r>
              <a:rPr lang="en-US" dirty="0"/>
              <a:t>Salmonella outbreak review </a:t>
            </a:r>
            <a:r>
              <a:rPr lang="en-US" sz="3200" dirty="0"/>
              <a:t>(2)</a:t>
            </a:r>
          </a:p>
        </p:txBody>
      </p:sp>
      <p:sp>
        <p:nvSpPr>
          <p:cNvPr id="3" name="Content Placeholder 2"/>
          <p:cNvSpPr txBox="1">
            <a:spLocks/>
          </p:cNvSpPr>
          <p:nvPr/>
        </p:nvSpPr>
        <p:spPr>
          <a:xfrm>
            <a:off x="744416" y="1414112"/>
            <a:ext cx="10515600" cy="62236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Food catered:</a:t>
            </a:r>
          </a:p>
          <a:p>
            <a:pPr marL="0" indent="0">
              <a:buFont typeface="Arial" panose="020B0604020202020204" pitchFamily="34" charset="0"/>
              <a:buNone/>
            </a:pPr>
            <a:endParaRPr lang="en-US" dirty="0"/>
          </a:p>
        </p:txBody>
      </p:sp>
      <p:sp>
        <p:nvSpPr>
          <p:cNvPr id="4" name="Content Placeholder 2"/>
          <p:cNvSpPr txBox="1">
            <a:spLocks/>
          </p:cNvSpPr>
          <p:nvPr/>
        </p:nvSpPr>
        <p:spPr>
          <a:xfrm>
            <a:off x="744416" y="2103560"/>
            <a:ext cx="10515600" cy="4091354"/>
          </a:xfrm>
          <a:prstGeom prst="rect">
            <a:avLst/>
          </a:prstGeom>
        </p:spPr>
        <p:txBody>
          <a:bodyPr vert="horz" lIns="91440" tIns="45720" rIns="91440" bIns="45720" numCol="2"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r>
              <a:rPr lang="en-US" dirty="0"/>
              <a:t>Sandwiches</a:t>
            </a:r>
          </a:p>
          <a:p>
            <a:pPr lvl="2"/>
            <a:r>
              <a:rPr lang="en-US" dirty="0"/>
              <a:t>Peanut butter and jelly</a:t>
            </a:r>
          </a:p>
          <a:p>
            <a:pPr lvl="2"/>
            <a:r>
              <a:rPr lang="en-US" dirty="0"/>
              <a:t>Reuben</a:t>
            </a:r>
          </a:p>
          <a:p>
            <a:pPr lvl="2"/>
            <a:r>
              <a:rPr lang="en-US" dirty="0"/>
              <a:t>Egg salad</a:t>
            </a:r>
          </a:p>
          <a:p>
            <a:pPr lvl="2"/>
            <a:r>
              <a:rPr lang="en-US" dirty="0"/>
              <a:t>Ham and cheese</a:t>
            </a:r>
          </a:p>
          <a:p>
            <a:pPr lvl="2"/>
            <a:r>
              <a:rPr lang="en-US" dirty="0"/>
              <a:t>Grilled chicken</a:t>
            </a:r>
          </a:p>
          <a:p>
            <a:pPr lvl="2"/>
            <a:r>
              <a:rPr lang="en-US" dirty="0"/>
              <a:t>Grilled cheese</a:t>
            </a:r>
          </a:p>
          <a:p>
            <a:pPr lvl="1"/>
            <a:r>
              <a:rPr lang="en-US" dirty="0"/>
              <a:t>Salads</a:t>
            </a:r>
          </a:p>
          <a:p>
            <a:pPr lvl="2"/>
            <a:r>
              <a:rPr lang="en-US" dirty="0"/>
              <a:t>Caesar</a:t>
            </a:r>
          </a:p>
          <a:p>
            <a:pPr lvl="2"/>
            <a:r>
              <a:rPr lang="en-US" dirty="0"/>
              <a:t>Garden</a:t>
            </a:r>
          </a:p>
          <a:p>
            <a:pPr lvl="2"/>
            <a:r>
              <a:rPr lang="en-US" dirty="0"/>
              <a:t>Chef</a:t>
            </a:r>
          </a:p>
          <a:p>
            <a:pPr lvl="1"/>
            <a:r>
              <a:rPr lang="en-US" dirty="0"/>
              <a:t>Snacks/sides</a:t>
            </a:r>
          </a:p>
          <a:p>
            <a:pPr lvl="2"/>
            <a:r>
              <a:rPr lang="en-US" dirty="0"/>
              <a:t>Potato chips</a:t>
            </a:r>
          </a:p>
          <a:p>
            <a:pPr lvl="2"/>
            <a:r>
              <a:rPr lang="en-US" dirty="0"/>
              <a:t>Freshly baked chocolate chip cookies</a:t>
            </a:r>
          </a:p>
          <a:p>
            <a:pPr lvl="2"/>
            <a:r>
              <a:rPr lang="en-US" dirty="0"/>
              <a:t>Freshly baked peanut butter cookies</a:t>
            </a:r>
          </a:p>
          <a:p>
            <a:pPr lvl="1"/>
            <a:r>
              <a:rPr lang="en-US" dirty="0"/>
              <a:t>Drinks</a:t>
            </a:r>
          </a:p>
          <a:p>
            <a:pPr lvl="2"/>
            <a:r>
              <a:rPr lang="en-US" dirty="0"/>
              <a:t>Water</a:t>
            </a:r>
          </a:p>
          <a:p>
            <a:pPr lvl="2"/>
            <a:r>
              <a:rPr lang="en-US" dirty="0"/>
              <a:t>Iced tea</a:t>
            </a:r>
          </a:p>
          <a:p>
            <a:pPr lvl="3"/>
            <a:endParaRPr lang="en-US" dirty="0"/>
          </a:p>
          <a:p>
            <a:pPr marL="0" indent="0">
              <a:buFont typeface="Arial" panose="020B0604020202020204" pitchFamily="34" charset="0"/>
              <a:buNone/>
            </a:pPr>
            <a:endParaRPr lang="en-US" dirty="0"/>
          </a:p>
        </p:txBody>
      </p:sp>
    </p:spTree>
    <p:extLst>
      <p:ext uri="{BB962C8B-B14F-4D97-AF65-F5344CB8AC3E}">
        <p14:creationId xmlns:p14="http://schemas.microsoft.com/office/powerpoint/2010/main" val="2460780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Salmonella outbreak next steps</a:t>
            </a:r>
          </a:p>
        </p:txBody>
      </p:sp>
      <p:sp>
        <p:nvSpPr>
          <p:cNvPr id="3" name="Content Placeholder 2"/>
          <p:cNvSpPr>
            <a:spLocks noGrp="1"/>
          </p:cNvSpPr>
          <p:nvPr>
            <p:ph idx="1"/>
          </p:nvPr>
        </p:nvSpPr>
        <p:spPr/>
        <p:txBody>
          <a:bodyPr/>
          <a:lstStyle/>
          <a:p>
            <a:r>
              <a:rPr lang="en-US" dirty="0"/>
              <a:t>We are post-outbreak</a:t>
            </a:r>
          </a:p>
          <a:p>
            <a:r>
              <a:rPr lang="en-US" dirty="0"/>
              <a:t>All picnic attendees have been interviewed</a:t>
            </a:r>
          </a:p>
          <a:p>
            <a:r>
              <a:rPr lang="en-US" dirty="0"/>
              <a:t>Data from questionnaires have been entered </a:t>
            </a:r>
          </a:p>
          <a:p>
            <a:r>
              <a:rPr lang="en-US" dirty="0"/>
              <a:t>Now its time to analyze the data!!</a:t>
            </a:r>
          </a:p>
        </p:txBody>
      </p:sp>
    </p:spTree>
    <p:extLst>
      <p:ext uri="{BB962C8B-B14F-4D97-AF65-F5344CB8AC3E}">
        <p14:creationId xmlns:p14="http://schemas.microsoft.com/office/powerpoint/2010/main" val="21119919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p:txBody>
      </p:sp>
    </p:spTree>
    <p:extLst>
      <p:ext uri="{BB962C8B-B14F-4D97-AF65-F5344CB8AC3E}">
        <p14:creationId xmlns:p14="http://schemas.microsoft.com/office/powerpoint/2010/main" val="42682518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a line list</a:t>
            </a:r>
          </a:p>
        </p:txBody>
      </p:sp>
      <p:sp>
        <p:nvSpPr>
          <p:cNvPr id="3" name="Content Placeholder 2"/>
          <p:cNvSpPr>
            <a:spLocks noGrp="1"/>
          </p:cNvSpPr>
          <p:nvPr>
            <p:ph idx="1"/>
          </p:nvPr>
        </p:nvSpPr>
        <p:spPr/>
        <p:txBody>
          <a:bodyPr/>
          <a:lstStyle/>
          <a:p>
            <a:r>
              <a:rPr lang="en-US" dirty="0"/>
              <a:t>Variables</a:t>
            </a:r>
          </a:p>
          <a:p>
            <a:pPr lvl="1"/>
            <a:r>
              <a:rPr lang="en-US" dirty="0"/>
              <a:t>Age </a:t>
            </a:r>
          </a:p>
          <a:p>
            <a:pPr lvl="1"/>
            <a:r>
              <a:rPr lang="en-US" dirty="0"/>
              <a:t>County</a:t>
            </a:r>
          </a:p>
          <a:p>
            <a:pPr lvl="1"/>
            <a:r>
              <a:rPr lang="en-US" dirty="0"/>
              <a:t>DOB</a:t>
            </a:r>
          </a:p>
          <a:p>
            <a:pPr lvl="1"/>
            <a:r>
              <a:rPr lang="en-US" dirty="0"/>
              <a:t>Gender</a:t>
            </a:r>
          </a:p>
          <a:p>
            <a:pPr lvl="1"/>
            <a:r>
              <a:rPr lang="en-US" dirty="0"/>
              <a:t>ILL</a:t>
            </a:r>
          </a:p>
          <a:p>
            <a:pPr lvl="1"/>
            <a:r>
              <a:rPr lang="en-US" dirty="0" err="1"/>
              <a:t>Group_PicnicFoodsEaten</a:t>
            </a:r>
            <a:endParaRPr lang="en-US" dirty="0"/>
          </a:p>
        </p:txBody>
      </p:sp>
    </p:spTree>
    <p:extLst>
      <p:ext uri="{BB962C8B-B14F-4D97-AF65-F5344CB8AC3E}">
        <p14:creationId xmlns:p14="http://schemas.microsoft.com/office/powerpoint/2010/main" val="3921822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Create a line list </a:t>
            </a:r>
            <a:r>
              <a:rPr lang="en-US" sz="3200" dirty="0"/>
              <a:t>(2)</a:t>
            </a:r>
          </a:p>
        </p:txBody>
      </p:sp>
      <p:sp>
        <p:nvSpPr>
          <p:cNvPr id="3" name="Content Placeholder 2"/>
          <p:cNvSpPr>
            <a:spLocks noGrp="1"/>
          </p:cNvSpPr>
          <p:nvPr>
            <p:ph idx="1"/>
          </p:nvPr>
        </p:nvSpPr>
        <p:spPr/>
        <p:txBody>
          <a:bodyPr/>
          <a:lstStyle/>
          <a:p>
            <a:r>
              <a:rPr lang="en-US" dirty="0"/>
              <a:t>Variables</a:t>
            </a:r>
          </a:p>
          <a:p>
            <a:pPr lvl="1"/>
            <a:r>
              <a:rPr lang="en-US" dirty="0"/>
              <a:t>Age </a:t>
            </a:r>
          </a:p>
          <a:p>
            <a:pPr lvl="1"/>
            <a:r>
              <a:rPr lang="en-US" dirty="0"/>
              <a:t>County</a:t>
            </a:r>
          </a:p>
          <a:p>
            <a:pPr lvl="1"/>
            <a:r>
              <a:rPr lang="en-US" dirty="0"/>
              <a:t>DOB</a:t>
            </a:r>
          </a:p>
          <a:p>
            <a:pPr lvl="1"/>
            <a:r>
              <a:rPr lang="en-US" dirty="0"/>
              <a:t>Gender</a:t>
            </a:r>
          </a:p>
          <a:p>
            <a:pPr lvl="1"/>
            <a:r>
              <a:rPr lang="en-US" dirty="0"/>
              <a:t>ILL</a:t>
            </a:r>
          </a:p>
          <a:p>
            <a:pPr lvl="1"/>
            <a:r>
              <a:rPr lang="en-US" dirty="0" err="1"/>
              <a:t>Group_PicnicFoodsEaten</a:t>
            </a:r>
            <a:endParaRPr lang="en-US" dirty="0"/>
          </a:p>
        </p:txBody>
      </p:sp>
      <p:sp>
        <p:nvSpPr>
          <p:cNvPr id="4" name="TextBox 3"/>
          <p:cNvSpPr txBox="1"/>
          <p:nvPr/>
        </p:nvSpPr>
        <p:spPr>
          <a:xfrm>
            <a:off x="6019527" y="2068794"/>
            <a:ext cx="4543697" cy="1015663"/>
          </a:xfrm>
          <a:prstGeom prst="rect">
            <a:avLst/>
          </a:prstGeom>
          <a:solidFill>
            <a:schemeClr val="bg1"/>
          </a:solidFill>
          <a:ln w="28575">
            <a:solidFill>
              <a:srgbClr val="FF0000"/>
            </a:solidFill>
          </a:ln>
        </p:spPr>
        <p:txBody>
          <a:bodyPr wrap="square" rtlCol="0">
            <a:spAutoFit/>
          </a:bodyPr>
          <a:lstStyle/>
          <a:p>
            <a:pPr algn="ctr"/>
            <a:r>
              <a:rPr lang="en-US" sz="2000" b="1" dirty="0">
                <a:solidFill>
                  <a:srgbClr val="FF0000"/>
                </a:solidFill>
              </a:rPr>
              <a:t>Oh no!!! Many attendees have missing data in the “Age” column. </a:t>
            </a:r>
          </a:p>
          <a:p>
            <a:pPr algn="ctr"/>
            <a:r>
              <a:rPr lang="en-US" sz="2000" b="1" dirty="0">
                <a:solidFill>
                  <a:srgbClr val="FF0000"/>
                </a:solidFill>
              </a:rPr>
              <a:t>What do we do?</a:t>
            </a:r>
          </a:p>
        </p:txBody>
      </p:sp>
    </p:spTree>
    <p:extLst>
      <p:ext uri="{BB962C8B-B14F-4D97-AF65-F5344CB8AC3E}">
        <p14:creationId xmlns:p14="http://schemas.microsoft.com/office/powerpoint/2010/main" val="40929133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a:p>
            <a:r>
              <a:rPr lang="en-US" dirty="0"/>
              <a:t>Conduct a descriptive epidemiology analysis?</a:t>
            </a:r>
          </a:p>
          <a:p>
            <a:endParaRPr lang="en-US" dirty="0"/>
          </a:p>
        </p:txBody>
      </p:sp>
    </p:spTree>
    <p:extLst>
      <p:ext uri="{BB962C8B-B14F-4D97-AF65-F5344CB8AC3E}">
        <p14:creationId xmlns:p14="http://schemas.microsoft.com/office/powerpoint/2010/main" val="37239887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p>
        </p:txBody>
      </p:sp>
      <p:sp>
        <p:nvSpPr>
          <p:cNvPr id="3" name="Content Placeholder 2"/>
          <p:cNvSpPr>
            <a:spLocks noGrp="1"/>
          </p:cNvSpPr>
          <p:nvPr>
            <p:ph idx="1"/>
          </p:nvPr>
        </p:nvSpPr>
        <p:spPr>
          <a:xfrm>
            <a:off x="838200" y="1549400"/>
            <a:ext cx="10515600" cy="4351338"/>
          </a:xfrm>
        </p:spPr>
        <p:txBody>
          <a:bodyPr vert="horz" lIns="91440" tIns="45720" rIns="91440" bIns="45720" rtlCol="0" anchor="t">
            <a:normAutofit/>
          </a:bodyPr>
          <a:lstStyle/>
          <a:p>
            <a:r>
              <a:rPr lang="en-US" dirty="0"/>
              <a:t>Find the frequencies of:</a:t>
            </a:r>
          </a:p>
          <a:p>
            <a:pPr lvl="1"/>
            <a:r>
              <a:rPr lang="en-US" dirty="0"/>
              <a:t>How many females were ill? Males?</a:t>
            </a:r>
            <a:endParaRPr lang="en-US" dirty="0">
              <a:cs typeface="Calibri"/>
            </a:endParaRPr>
          </a:p>
        </p:txBody>
      </p:sp>
    </p:spTree>
    <p:extLst>
      <p:ext uri="{BB962C8B-B14F-4D97-AF65-F5344CB8AC3E}">
        <p14:creationId xmlns:p14="http://schemas.microsoft.com/office/powerpoint/2010/main" val="1243109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a:t>
            </a:r>
          </a:p>
        </p:txBody>
      </p:sp>
      <p:sp>
        <p:nvSpPr>
          <p:cNvPr id="3" name="Content Placeholder 2"/>
          <p:cNvSpPr>
            <a:spLocks noGrp="1"/>
          </p:cNvSpPr>
          <p:nvPr>
            <p:ph idx="1"/>
          </p:nvPr>
        </p:nvSpPr>
        <p:spPr/>
        <p:txBody>
          <a:bodyPr>
            <a:normAutofit lnSpcReduction="10000"/>
          </a:bodyPr>
          <a:lstStyle/>
          <a:p>
            <a:r>
              <a:rPr lang="en-US" dirty="0"/>
              <a:t>Use Dashboard gadgets to show statistical output </a:t>
            </a:r>
          </a:p>
          <a:p>
            <a:endParaRPr lang="en-US" dirty="0"/>
          </a:p>
          <a:p>
            <a:r>
              <a:rPr lang="en-US" dirty="0"/>
              <a:t>Create data filters </a:t>
            </a:r>
          </a:p>
          <a:p>
            <a:endParaRPr lang="en-US" dirty="0"/>
          </a:p>
          <a:p>
            <a:r>
              <a:rPr lang="en-US" dirty="0"/>
              <a:t>Create new variables with recoded data </a:t>
            </a:r>
          </a:p>
          <a:p>
            <a:endParaRPr lang="en-US" dirty="0"/>
          </a:p>
          <a:p>
            <a:r>
              <a:rPr lang="en-US" dirty="0"/>
              <a:t>Create new variables using conditional logic </a:t>
            </a:r>
          </a:p>
          <a:p>
            <a:endParaRPr lang="en-US" dirty="0"/>
          </a:p>
          <a:p>
            <a:r>
              <a:rPr lang="en-US" dirty="0"/>
              <a:t>Save the output </a:t>
            </a:r>
          </a:p>
          <a:p>
            <a:pPr marL="0" indent="0">
              <a:buNone/>
            </a:pPr>
            <a:endParaRPr lang="en-US" dirty="0"/>
          </a:p>
        </p:txBody>
      </p:sp>
    </p:spTree>
    <p:extLst>
      <p:ext uri="{BB962C8B-B14F-4D97-AF65-F5344CB8AC3E}">
        <p14:creationId xmlns:p14="http://schemas.microsoft.com/office/powerpoint/2010/main" val="870834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(2)</a:t>
            </a:r>
          </a:p>
        </p:txBody>
      </p:sp>
      <p:sp>
        <p:nvSpPr>
          <p:cNvPr id="3" name="Content Placeholder 2"/>
          <p:cNvSpPr>
            <a:spLocks noGrp="1"/>
          </p:cNvSpPr>
          <p:nvPr>
            <p:ph idx="1"/>
          </p:nvPr>
        </p:nvSpPr>
        <p:spPr>
          <a:xfrm>
            <a:off x="838200" y="1549400"/>
            <a:ext cx="10515600" cy="4351338"/>
          </a:xfrm>
        </p:spPr>
        <p:txBody>
          <a:bodyPr/>
          <a:lstStyle/>
          <a:p>
            <a:r>
              <a:rPr lang="en-US" dirty="0"/>
              <a:t>Find the frequencies of:</a:t>
            </a:r>
          </a:p>
          <a:p>
            <a:pPr lvl="1"/>
            <a:r>
              <a:rPr lang="en-US" dirty="0">
                <a:solidFill>
                  <a:schemeClr val="bg1">
                    <a:lumMod val="85000"/>
                  </a:schemeClr>
                </a:solidFill>
              </a:rPr>
              <a:t>How many Females were ill? Males?</a:t>
            </a:r>
          </a:p>
          <a:p>
            <a:pPr lvl="1"/>
            <a:r>
              <a:rPr lang="en-US" dirty="0"/>
              <a:t>How many people ate at 12:00 pm AND at 2:00 pm?</a:t>
            </a:r>
          </a:p>
        </p:txBody>
      </p:sp>
    </p:spTree>
    <p:extLst>
      <p:ext uri="{BB962C8B-B14F-4D97-AF65-F5344CB8AC3E}">
        <p14:creationId xmlns:p14="http://schemas.microsoft.com/office/powerpoint/2010/main" val="30040593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a:t>
            </a:r>
            <a:r>
              <a:rPr lang="en-US" sz="3200" dirty="0"/>
              <a:t> (3) </a:t>
            </a:r>
          </a:p>
        </p:txBody>
      </p:sp>
      <p:sp>
        <p:nvSpPr>
          <p:cNvPr id="3" name="Content Placeholder 2"/>
          <p:cNvSpPr>
            <a:spLocks noGrp="1"/>
          </p:cNvSpPr>
          <p:nvPr>
            <p:ph idx="1"/>
          </p:nvPr>
        </p:nvSpPr>
        <p:spPr>
          <a:xfrm>
            <a:off x="838200" y="1549400"/>
            <a:ext cx="10515600" cy="4351338"/>
          </a:xfrm>
        </p:spPr>
        <p:txBody>
          <a:bodyPr/>
          <a:lstStyle/>
          <a:p>
            <a:r>
              <a:rPr lang="en-US" dirty="0"/>
              <a:t>Find the frequencies of:</a:t>
            </a:r>
          </a:p>
          <a:p>
            <a:pPr lvl="1"/>
            <a:r>
              <a:rPr lang="en-US" dirty="0">
                <a:solidFill>
                  <a:schemeClr val="bg1">
                    <a:lumMod val="85000"/>
                  </a:schemeClr>
                </a:solidFill>
              </a:rPr>
              <a:t>How many Females were ill? Males?</a:t>
            </a:r>
          </a:p>
          <a:p>
            <a:pPr lvl="1"/>
            <a:r>
              <a:rPr lang="en-US" dirty="0">
                <a:solidFill>
                  <a:schemeClr val="bg1">
                    <a:lumMod val="85000"/>
                  </a:schemeClr>
                </a:solidFill>
              </a:rPr>
              <a:t>How many people ate at 12:00 pm AND at 2:00 pm?</a:t>
            </a:r>
          </a:p>
          <a:p>
            <a:pPr lvl="1"/>
            <a:r>
              <a:rPr lang="en-US" dirty="0"/>
              <a:t>How many people who were ill, ate the Egg Salad sandwich?</a:t>
            </a:r>
          </a:p>
        </p:txBody>
      </p:sp>
    </p:spTree>
    <p:extLst>
      <p:ext uri="{BB962C8B-B14F-4D97-AF65-F5344CB8AC3E}">
        <p14:creationId xmlns:p14="http://schemas.microsoft.com/office/powerpoint/2010/main" val="41189394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(4)</a:t>
            </a:r>
          </a:p>
        </p:txBody>
      </p:sp>
      <p:sp>
        <p:nvSpPr>
          <p:cNvPr id="3" name="Content Placeholder 2"/>
          <p:cNvSpPr>
            <a:spLocks noGrp="1"/>
          </p:cNvSpPr>
          <p:nvPr>
            <p:ph idx="1"/>
          </p:nvPr>
        </p:nvSpPr>
        <p:spPr>
          <a:xfrm>
            <a:off x="838200" y="1549400"/>
            <a:ext cx="10515600" cy="4351338"/>
          </a:xfrm>
        </p:spPr>
        <p:txBody>
          <a:bodyPr/>
          <a:lstStyle/>
          <a:p>
            <a:r>
              <a:rPr lang="en-US" dirty="0"/>
              <a:t>Find the frequencies of:</a:t>
            </a:r>
          </a:p>
          <a:p>
            <a:pPr lvl="1"/>
            <a:r>
              <a:rPr lang="en-US" dirty="0">
                <a:solidFill>
                  <a:schemeClr val="bg1">
                    <a:lumMod val="85000"/>
                  </a:schemeClr>
                </a:solidFill>
              </a:rPr>
              <a:t>How many Females were ill? Males?</a:t>
            </a:r>
          </a:p>
          <a:p>
            <a:pPr lvl="1"/>
            <a:r>
              <a:rPr lang="en-US" dirty="0">
                <a:solidFill>
                  <a:schemeClr val="bg1">
                    <a:lumMod val="85000"/>
                  </a:schemeClr>
                </a:solidFill>
              </a:rPr>
              <a:t>How many people ate at 12:00 pm AND at 2:00 pm?</a:t>
            </a:r>
          </a:p>
          <a:p>
            <a:pPr lvl="1"/>
            <a:r>
              <a:rPr lang="en-US" dirty="0">
                <a:solidFill>
                  <a:schemeClr val="bg1">
                    <a:lumMod val="85000"/>
                  </a:schemeClr>
                </a:solidFill>
              </a:rPr>
              <a:t>How many people who were ill, ate the Egg Salad sandwich?</a:t>
            </a:r>
          </a:p>
          <a:p>
            <a:pPr lvl="1"/>
            <a:r>
              <a:rPr lang="en-US" dirty="0"/>
              <a:t>What were the top three symptoms reported?</a:t>
            </a:r>
          </a:p>
        </p:txBody>
      </p:sp>
    </p:spTree>
    <p:extLst>
      <p:ext uri="{BB962C8B-B14F-4D97-AF65-F5344CB8AC3E}">
        <p14:creationId xmlns:p14="http://schemas.microsoft.com/office/powerpoint/2010/main" val="325048192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(5)</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Find the frequencies of:</a:t>
            </a:r>
          </a:p>
          <a:p>
            <a:pPr lvl="1"/>
            <a:r>
              <a:rPr lang="en-US" dirty="0">
                <a:solidFill>
                  <a:schemeClr val="bg1">
                    <a:lumMod val="85000"/>
                  </a:schemeClr>
                </a:solidFill>
              </a:rPr>
              <a:t>How many Females were ill? Males?</a:t>
            </a:r>
          </a:p>
          <a:p>
            <a:pPr lvl="1"/>
            <a:r>
              <a:rPr lang="en-US" dirty="0">
                <a:solidFill>
                  <a:schemeClr val="bg1">
                    <a:lumMod val="85000"/>
                  </a:schemeClr>
                </a:solidFill>
              </a:rPr>
              <a:t>How many people ate at 12:00 pm AND at 2:00 pm?</a:t>
            </a:r>
          </a:p>
          <a:p>
            <a:pPr lvl="1"/>
            <a:r>
              <a:rPr lang="en-US" dirty="0">
                <a:solidFill>
                  <a:schemeClr val="bg1">
                    <a:lumMod val="85000"/>
                  </a:schemeClr>
                </a:solidFill>
              </a:rPr>
              <a:t>How many people who were ill, ate the Egg Salad sandwich?</a:t>
            </a:r>
          </a:p>
          <a:p>
            <a:pPr lvl="1"/>
            <a:r>
              <a:rPr lang="en-US" dirty="0">
                <a:solidFill>
                  <a:schemeClr val="bg1">
                    <a:lumMod val="85000"/>
                  </a:schemeClr>
                </a:solidFill>
              </a:rPr>
              <a:t>What were the top three symptoms reported?</a:t>
            </a:r>
          </a:p>
          <a:p>
            <a:pPr lvl="1"/>
            <a:r>
              <a:rPr lang="en-US" dirty="0">
                <a:solidFill>
                  <a:schemeClr val="bg1">
                    <a:lumMod val="85000"/>
                  </a:schemeClr>
                </a:solidFill>
              </a:rPr>
              <a:t>What is frequency of Attendees aged 30-&lt;40?</a:t>
            </a:r>
          </a:p>
          <a:p>
            <a:r>
              <a:rPr lang="en-US" dirty="0"/>
              <a:t>Find the mean Age of Interviewees:</a:t>
            </a:r>
          </a:p>
          <a:p>
            <a:pPr lvl="1"/>
            <a:r>
              <a:rPr lang="en-US" dirty="0"/>
              <a:t>Was the mean Age of those who were ill, different from the mean Age of those who were not ill?</a:t>
            </a:r>
          </a:p>
        </p:txBody>
      </p:sp>
    </p:spTree>
    <p:extLst>
      <p:ext uri="{BB962C8B-B14F-4D97-AF65-F5344CB8AC3E}">
        <p14:creationId xmlns:p14="http://schemas.microsoft.com/office/powerpoint/2010/main" val="41733222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(6) </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Find the frequencies of:</a:t>
            </a:r>
          </a:p>
          <a:p>
            <a:pPr lvl="1"/>
            <a:r>
              <a:rPr lang="en-US" dirty="0">
                <a:solidFill>
                  <a:schemeClr val="bg1">
                    <a:lumMod val="85000"/>
                  </a:schemeClr>
                </a:solidFill>
              </a:rPr>
              <a:t>How many Females were ill? Males?</a:t>
            </a:r>
          </a:p>
          <a:p>
            <a:pPr lvl="1"/>
            <a:r>
              <a:rPr lang="en-US" dirty="0">
                <a:solidFill>
                  <a:schemeClr val="bg1">
                    <a:lumMod val="85000"/>
                  </a:schemeClr>
                </a:solidFill>
              </a:rPr>
              <a:t>How many people ate at 12:00 pm AND at 2:00 pm?</a:t>
            </a:r>
          </a:p>
          <a:p>
            <a:pPr lvl="1"/>
            <a:r>
              <a:rPr lang="en-US" dirty="0">
                <a:solidFill>
                  <a:schemeClr val="bg1">
                    <a:lumMod val="85000"/>
                  </a:schemeClr>
                </a:solidFill>
              </a:rPr>
              <a:t>How many people who were ill, ate the Egg Salad sandwich?</a:t>
            </a:r>
          </a:p>
          <a:p>
            <a:pPr lvl="1"/>
            <a:r>
              <a:rPr lang="en-US" dirty="0">
                <a:solidFill>
                  <a:schemeClr val="bg1">
                    <a:lumMod val="85000"/>
                  </a:schemeClr>
                </a:solidFill>
              </a:rPr>
              <a:t>What were the top three symptoms reported?</a:t>
            </a:r>
          </a:p>
          <a:p>
            <a:pPr lvl="1"/>
            <a:r>
              <a:rPr lang="en-US" dirty="0">
                <a:solidFill>
                  <a:schemeClr val="bg1">
                    <a:lumMod val="85000"/>
                  </a:schemeClr>
                </a:solidFill>
              </a:rPr>
              <a:t>What is frequency of Attendees aged 30-&lt;40?</a:t>
            </a:r>
          </a:p>
          <a:p>
            <a:r>
              <a:rPr lang="en-US" dirty="0"/>
              <a:t>Find the mean Age of Interviewees:</a:t>
            </a:r>
          </a:p>
          <a:p>
            <a:pPr lvl="1"/>
            <a:r>
              <a:rPr lang="en-US" dirty="0">
                <a:solidFill>
                  <a:schemeClr val="bg1">
                    <a:lumMod val="85000"/>
                  </a:schemeClr>
                </a:solidFill>
              </a:rPr>
              <a:t>Was the mean Age of those who were ill, different from the mean Age of those who were not ill?</a:t>
            </a:r>
          </a:p>
          <a:p>
            <a:pPr lvl="1"/>
            <a:r>
              <a:rPr lang="en-US" dirty="0"/>
              <a:t>Was the mean Age of ill men different from the mean Age of ill women?</a:t>
            </a:r>
          </a:p>
        </p:txBody>
      </p:sp>
    </p:spTree>
    <p:extLst>
      <p:ext uri="{BB962C8B-B14F-4D97-AF65-F5344CB8AC3E}">
        <p14:creationId xmlns:p14="http://schemas.microsoft.com/office/powerpoint/2010/main" val="2278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a:t>
            </a:r>
          </a:p>
        </p:txBody>
      </p:sp>
      <p:sp>
        <p:nvSpPr>
          <p:cNvPr id="3" name="Content Placeholder 2"/>
          <p:cNvSpPr>
            <a:spLocks noGrp="1"/>
          </p:cNvSpPr>
          <p:nvPr>
            <p:ph idx="1"/>
          </p:nvPr>
        </p:nvSpPr>
        <p:spPr>
          <a:xfrm>
            <a:off x="838200" y="1549400"/>
            <a:ext cx="10515600" cy="4351338"/>
          </a:xfrm>
        </p:spPr>
        <p:txBody>
          <a:bodyPr>
            <a:normAutofit fontScale="92500" lnSpcReduction="20000"/>
          </a:bodyPr>
          <a:lstStyle/>
          <a:p>
            <a:endParaRPr lang="en-US" dirty="0"/>
          </a:p>
          <a:p>
            <a:r>
              <a:rPr lang="en-US" dirty="0"/>
              <a:t>What racial category (RACE) has the highest frequency in this data set? </a:t>
            </a:r>
          </a:p>
          <a:p>
            <a:endParaRPr lang="en-US" dirty="0"/>
          </a:p>
          <a:p>
            <a:r>
              <a:rPr lang="en-US" dirty="0"/>
              <a:t>Does the answer for #1 still hold true when the groups are separated into males and females? </a:t>
            </a:r>
          </a:p>
          <a:p>
            <a:endParaRPr lang="en-US" dirty="0"/>
          </a:p>
          <a:p>
            <a:r>
              <a:rPr lang="en-US" dirty="0"/>
              <a:t>How many people drank water (WATER) and ate their meal at 2:00 pm (ATEAT2)? </a:t>
            </a:r>
          </a:p>
          <a:p>
            <a:endParaRPr lang="en-US" dirty="0"/>
          </a:p>
          <a:p>
            <a:r>
              <a:rPr lang="en-US" dirty="0"/>
              <a:t>What is the average age of people in this data set by case outcome (OUTCOME) and gender (GENDER)? </a:t>
            </a:r>
          </a:p>
          <a:p>
            <a:endParaRPr lang="en-US" dirty="0"/>
          </a:p>
        </p:txBody>
      </p:sp>
    </p:spTree>
    <p:extLst>
      <p:ext uri="{BB962C8B-B14F-4D97-AF65-F5344CB8AC3E}">
        <p14:creationId xmlns:p14="http://schemas.microsoft.com/office/powerpoint/2010/main" val="2458032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a:p>
            <a:r>
              <a:rPr lang="en-US" dirty="0"/>
              <a:t>Conduct a descriptive epidemiology analysis</a:t>
            </a:r>
          </a:p>
          <a:p>
            <a:r>
              <a:rPr lang="en-US" dirty="0"/>
              <a:t>Develop analytical epidemiological analysis</a:t>
            </a:r>
          </a:p>
          <a:p>
            <a:endParaRPr lang="en-US" dirty="0"/>
          </a:p>
        </p:txBody>
      </p:sp>
    </p:spTree>
    <p:extLst>
      <p:ext uri="{BB962C8B-B14F-4D97-AF65-F5344CB8AC3E}">
        <p14:creationId xmlns:p14="http://schemas.microsoft.com/office/powerpoint/2010/main" val="36387280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t>Determining relationships between variables:</a:t>
            </a:r>
          </a:p>
          <a:p>
            <a:pPr lvl="1"/>
            <a:r>
              <a:rPr lang="en-US" dirty="0"/>
              <a:t>Picnic attendees status with company (employee, relative/friend) with reported illness</a:t>
            </a:r>
          </a:p>
          <a:p>
            <a:pPr lvl="2"/>
            <a:r>
              <a:rPr lang="en-US" dirty="0"/>
              <a:t>Was there a difference between men and women?</a:t>
            </a:r>
          </a:p>
          <a:p>
            <a:pPr lvl="1"/>
            <a:endParaRPr lang="en-US" dirty="0"/>
          </a:p>
          <a:p>
            <a:pPr lvl="1"/>
            <a:endParaRPr lang="en-US" dirty="0"/>
          </a:p>
        </p:txBody>
      </p:sp>
    </p:spTree>
    <p:extLst>
      <p:ext uri="{BB962C8B-B14F-4D97-AF65-F5344CB8AC3E}">
        <p14:creationId xmlns:p14="http://schemas.microsoft.com/office/powerpoint/2010/main" val="354506825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(2) </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t>Picnic attendees Race with reported illness</a:t>
            </a:r>
          </a:p>
          <a:p>
            <a:pPr lvl="1"/>
            <a:endParaRPr lang="en-US" dirty="0"/>
          </a:p>
          <a:p>
            <a:pPr lvl="1"/>
            <a:endParaRPr lang="en-US" dirty="0"/>
          </a:p>
        </p:txBody>
      </p:sp>
    </p:spTree>
    <p:extLst>
      <p:ext uri="{BB962C8B-B14F-4D97-AF65-F5344CB8AC3E}">
        <p14:creationId xmlns:p14="http://schemas.microsoft.com/office/powerpoint/2010/main" val="126153506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(3)</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solidFill>
                  <a:schemeClr val="bg1">
                    <a:lumMod val="85000"/>
                  </a:schemeClr>
                </a:solidFill>
              </a:rPr>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solidFill>
                  <a:schemeClr val="bg1">
                    <a:lumMod val="85000"/>
                  </a:schemeClr>
                </a:solidFill>
              </a:rPr>
              <a:t>Picnic attendees Race with reported illness</a:t>
            </a:r>
          </a:p>
          <a:p>
            <a:r>
              <a:rPr lang="en-US" dirty="0"/>
              <a:t>Determining if a correlation exist between two variables</a:t>
            </a:r>
          </a:p>
          <a:p>
            <a:pPr lvl="1"/>
            <a:r>
              <a:rPr lang="en-US" dirty="0"/>
              <a:t>Is there an association between eating at Noon and becoming ill? 2 pm?</a:t>
            </a:r>
          </a:p>
          <a:p>
            <a:pPr lvl="1"/>
            <a:endParaRPr lang="en-US" dirty="0"/>
          </a:p>
          <a:p>
            <a:pPr lvl="1"/>
            <a:endParaRPr lang="en-US" dirty="0"/>
          </a:p>
        </p:txBody>
      </p:sp>
    </p:spTree>
    <p:extLst>
      <p:ext uri="{BB962C8B-B14F-4D97-AF65-F5344CB8AC3E}">
        <p14:creationId xmlns:p14="http://schemas.microsoft.com/office/powerpoint/2010/main" val="781139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1861458" y="1690688"/>
            <a:ext cx="8066314" cy="4849586"/>
            <a:chOff x="1796144" y="1224643"/>
            <a:chExt cx="8066314" cy="4849586"/>
          </a:xfrm>
        </p:grpSpPr>
        <p:pic>
          <p:nvPicPr>
            <p:cNvPr id="4" name="Picture 3"/>
            <p:cNvPicPr>
              <a:picLocks noChangeAspect="1"/>
            </p:cNvPicPr>
            <p:nvPr/>
          </p:nvPicPr>
          <p:blipFill rotWithShape="1">
            <a:blip r:embed="rId3"/>
            <a:srcRect l="3263" t="5905" r="52002" b="8032"/>
            <a:stretch/>
          </p:blipFill>
          <p:spPr>
            <a:xfrm>
              <a:off x="1796144" y="1224643"/>
              <a:ext cx="8066314" cy="4849586"/>
            </a:xfrm>
            <a:prstGeom prst="rect">
              <a:avLst/>
            </a:prstGeom>
          </p:spPr>
        </p:pic>
        <p:sp>
          <p:nvSpPr>
            <p:cNvPr id="5" name="TextBox 4"/>
            <p:cNvSpPr txBox="1"/>
            <p:nvPr/>
          </p:nvSpPr>
          <p:spPr>
            <a:xfrm>
              <a:off x="5123090" y="1224643"/>
              <a:ext cx="1412421" cy="369332"/>
            </a:xfrm>
            <a:prstGeom prst="rect">
              <a:avLst/>
            </a:prstGeom>
            <a:solidFill>
              <a:schemeClr val="bg1"/>
            </a:solidFill>
            <a:ln>
              <a:solidFill>
                <a:schemeClr val="tx1"/>
              </a:solidFill>
            </a:ln>
          </p:spPr>
          <p:txBody>
            <a:bodyPr wrap="square" rtlCol="0">
              <a:spAutoFit/>
            </a:bodyPr>
            <a:lstStyle/>
            <a:p>
              <a:r>
                <a:rPr lang="en-US" dirty="0"/>
                <a:t>1 - Header</a:t>
              </a:r>
            </a:p>
          </p:txBody>
        </p:sp>
        <p:sp>
          <p:nvSpPr>
            <p:cNvPr id="6" name="TextBox 5"/>
            <p:cNvSpPr txBox="1"/>
            <p:nvPr/>
          </p:nvSpPr>
          <p:spPr>
            <a:xfrm>
              <a:off x="6892019" y="3687145"/>
              <a:ext cx="1713138" cy="369332"/>
            </a:xfrm>
            <a:prstGeom prst="rect">
              <a:avLst/>
            </a:prstGeom>
            <a:solidFill>
              <a:schemeClr val="bg1"/>
            </a:solidFill>
            <a:ln>
              <a:solidFill>
                <a:schemeClr val="tx1"/>
              </a:solidFill>
            </a:ln>
          </p:spPr>
          <p:txBody>
            <a:bodyPr wrap="square" rtlCol="0">
              <a:spAutoFit/>
            </a:bodyPr>
            <a:lstStyle/>
            <a:p>
              <a:r>
                <a:rPr lang="en-US" dirty="0"/>
                <a:t>2 – The Canvas</a:t>
              </a:r>
            </a:p>
          </p:txBody>
        </p:sp>
        <p:sp>
          <p:nvSpPr>
            <p:cNvPr id="7" name="TextBox 6"/>
            <p:cNvSpPr txBox="1"/>
            <p:nvPr/>
          </p:nvSpPr>
          <p:spPr>
            <a:xfrm>
              <a:off x="2619375" y="5704897"/>
              <a:ext cx="1870981" cy="369332"/>
            </a:xfrm>
            <a:prstGeom prst="rect">
              <a:avLst/>
            </a:prstGeom>
            <a:solidFill>
              <a:schemeClr val="bg1"/>
            </a:solidFill>
            <a:ln>
              <a:solidFill>
                <a:schemeClr val="tx1"/>
              </a:solidFill>
            </a:ln>
          </p:spPr>
          <p:txBody>
            <a:bodyPr wrap="square" rtlCol="0">
              <a:spAutoFit/>
            </a:bodyPr>
            <a:lstStyle/>
            <a:p>
              <a:r>
                <a:rPr lang="en-US" dirty="0"/>
                <a:t>3 – The Status Bar</a:t>
              </a:r>
            </a:p>
          </p:txBody>
        </p:sp>
      </p:grpSp>
      <p:sp>
        <p:nvSpPr>
          <p:cNvPr id="8" name="Title 7"/>
          <p:cNvSpPr>
            <a:spLocks noGrp="1"/>
          </p:cNvSpPr>
          <p:nvPr>
            <p:ph type="title"/>
          </p:nvPr>
        </p:nvSpPr>
        <p:spPr/>
        <p:txBody>
          <a:bodyPr/>
          <a:lstStyle/>
          <a:p>
            <a:r>
              <a:rPr lang="en-US" dirty="0"/>
              <a:t>Dashboard workspace</a:t>
            </a:r>
          </a:p>
        </p:txBody>
      </p:sp>
    </p:spTree>
    <p:extLst>
      <p:ext uri="{BB962C8B-B14F-4D97-AF65-F5344CB8AC3E}">
        <p14:creationId xmlns:p14="http://schemas.microsoft.com/office/powerpoint/2010/main" val="256480092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(4)</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solidFill>
                  <a:schemeClr val="bg1">
                    <a:lumMod val="85000"/>
                  </a:schemeClr>
                </a:solidFill>
              </a:rPr>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solidFill>
                  <a:schemeClr val="bg1">
                    <a:lumMod val="85000"/>
                  </a:schemeClr>
                </a:solidFill>
              </a:rPr>
              <a:t>Picnic attendees Race with reported illness</a:t>
            </a:r>
          </a:p>
          <a:p>
            <a:r>
              <a:rPr lang="en-US" dirty="0"/>
              <a:t>Determining if a correlation exist between two variables</a:t>
            </a:r>
          </a:p>
          <a:p>
            <a:pPr lvl="1"/>
            <a:r>
              <a:rPr lang="en-US" dirty="0">
                <a:solidFill>
                  <a:schemeClr val="bg1">
                    <a:lumMod val="85000"/>
                  </a:schemeClr>
                </a:solidFill>
              </a:rPr>
              <a:t>Is there an association between eating at Noon and becoming ill? 2 pm?</a:t>
            </a:r>
          </a:p>
          <a:p>
            <a:pPr lvl="1"/>
            <a:r>
              <a:rPr lang="en-US" dirty="0"/>
              <a:t>Is there an association between Ethnicity and becoming ill?</a:t>
            </a:r>
          </a:p>
          <a:p>
            <a:pPr lvl="1"/>
            <a:endParaRPr lang="en-US" dirty="0"/>
          </a:p>
          <a:p>
            <a:pPr lvl="1"/>
            <a:endParaRPr lang="en-US" dirty="0"/>
          </a:p>
        </p:txBody>
      </p:sp>
    </p:spTree>
    <p:extLst>
      <p:ext uri="{BB962C8B-B14F-4D97-AF65-F5344CB8AC3E}">
        <p14:creationId xmlns:p14="http://schemas.microsoft.com/office/powerpoint/2010/main" val="219405775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(5) </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solidFill>
                  <a:schemeClr val="bg1">
                    <a:lumMod val="85000"/>
                  </a:schemeClr>
                </a:solidFill>
              </a:rPr>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solidFill>
                  <a:schemeClr val="bg1">
                    <a:lumMod val="85000"/>
                  </a:schemeClr>
                </a:solidFill>
              </a:rPr>
              <a:t>Picnic attendees Race with reported illness</a:t>
            </a:r>
          </a:p>
          <a:p>
            <a:r>
              <a:rPr lang="en-US" dirty="0"/>
              <a:t>Determining if a correlation exist between two variables</a:t>
            </a:r>
          </a:p>
          <a:p>
            <a:pPr lvl="1"/>
            <a:r>
              <a:rPr lang="en-US" dirty="0">
                <a:solidFill>
                  <a:schemeClr val="bg1">
                    <a:lumMod val="85000"/>
                  </a:schemeClr>
                </a:solidFill>
              </a:rPr>
              <a:t>Is there an association between eating at Noon and becoming ill? 2 pm?</a:t>
            </a:r>
          </a:p>
          <a:p>
            <a:pPr lvl="1"/>
            <a:r>
              <a:rPr lang="en-US" dirty="0">
                <a:solidFill>
                  <a:schemeClr val="bg1">
                    <a:lumMod val="85000"/>
                  </a:schemeClr>
                </a:solidFill>
              </a:rPr>
              <a:t>Is there an association between Ethnicity and becoming ill?</a:t>
            </a:r>
          </a:p>
          <a:p>
            <a:pPr lvl="1"/>
            <a:r>
              <a:rPr lang="en-US" dirty="0"/>
              <a:t>Is there an association between eating an Egg Salad sandwich and becoming ill? Eating a PBJ? All picnic foods?</a:t>
            </a:r>
          </a:p>
          <a:p>
            <a:pPr lvl="1"/>
            <a:endParaRPr lang="en-US" dirty="0"/>
          </a:p>
          <a:p>
            <a:pPr lvl="1"/>
            <a:endParaRPr lang="en-US" dirty="0"/>
          </a:p>
        </p:txBody>
      </p:sp>
    </p:spTree>
    <p:extLst>
      <p:ext uri="{BB962C8B-B14F-4D97-AF65-F5344CB8AC3E}">
        <p14:creationId xmlns:p14="http://schemas.microsoft.com/office/powerpoint/2010/main" val="571787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(6) </a:t>
            </a:r>
          </a:p>
        </p:txBody>
      </p:sp>
      <p:sp>
        <p:nvSpPr>
          <p:cNvPr id="3" name="Content Placeholder 2"/>
          <p:cNvSpPr>
            <a:spLocks noGrp="1"/>
          </p:cNvSpPr>
          <p:nvPr>
            <p:ph idx="1"/>
          </p:nvPr>
        </p:nvSpPr>
        <p:spPr>
          <a:xfrm>
            <a:off x="838200" y="1549400"/>
            <a:ext cx="10515600" cy="4351338"/>
          </a:xfrm>
        </p:spPr>
        <p:txBody>
          <a:bodyPr>
            <a:normAutofit/>
          </a:bodyPr>
          <a:lstStyle/>
          <a:p>
            <a:r>
              <a:rPr lang="en-US" dirty="0">
                <a:solidFill>
                  <a:schemeClr val="bg1">
                    <a:lumMod val="85000"/>
                  </a:schemeClr>
                </a:solidFill>
              </a:rPr>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solidFill>
                  <a:schemeClr val="bg1">
                    <a:lumMod val="85000"/>
                  </a:schemeClr>
                </a:solidFill>
              </a:rPr>
              <a:t>Picnic attendees Race with reported illness</a:t>
            </a:r>
          </a:p>
          <a:p>
            <a:r>
              <a:rPr lang="en-US" dirty="0"/>
              <a:t>Determining if a correlation exist between two variables</a:t>
            </a:r>
          </a:p>
          <a:p>
            <a:pPr lvl="1"/>
            <a:r>
              <a:rPr lang="en-US" dirty="0">
                <a:solidFill>
                  <a:schemeClr val="bg1">
                    <a:lumMod val="85000"/>
                  </a:schemeClr>
                </a:solidFill>
              </a:rPr>
              <a:t>Is there an association between eating at Noon and becoming ill? 2 pm?</a:t>
            </a:r>
          </a:p>
          <a:p>
            <a:pPr lvl="1"/>
            <a:r>
              <a:rPr lang="en-US" dirty="0">
                <a:solidFill>
                  <a:schemeClr val="bg1">
                    <a:lumMod val="85000"/>
                  </a:schemeClr>
                </a:solidFill>
              </a:rPr>
              <a:t>Is there an association between Ethnicity and becoming ill?</a:t>
            </a:r>
          </a:p>
          <a:p>
            <a:pPr lvl="1"/>
            <a:r>
              <a:rPr lang="en-US" dirty="0">
                <a:solidFill>
                  <a:schemeClr val="bg1">
                    <a:lumMod val="85000"/>
                  </a:schemeClr>
                </a:solidFill>
              </a:rPr>
              <a:t>Is there an association between eating an Egg Salad sandwich and becoming ill? Eating a PBJ? All picnic foods?</a:t>
            </a:r>
          </a:p>
          <a:p>
            <a:pPr lvl="1"/>
            <a:r>
              <a:rPr lang="en-US" dirty="0"/>
              <a:t>Is there an association between being an adult and becoming ill?</a:t>
            </a:r>
          </a:p>
          <a:p>
            <a:pPr lvl="1"/>
            <a:endParaRPr lang="en-US" dirty="0"/>
          </a:p>
          <a:p>
            <a:pPr lvl="1"/>
            <a:endParaRPr lang="en-US" dirty="0"/>
          </a:p>
        </p:txBody>
      </p:sp>
    </p:spTree>
    <p:extLst>
      <p:ext uri="{BB962C8B-B14F-4D97-AF65-F5344CB8AC3E}">
        <p14:creationId xmlns:p14="http://schemas.microsoft.com/office/powerpoint/2010/main" val="125069403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(7) </a:t>
            </a:r>
          </a:p>
        </p:txBody>
      </p:sp>
      <p:sp>
        <p:nvSpPr>
          <p:cNvPr id="3" name="Content Placeholder 2"/>
          <p:cNvSpPr>
            <a:spLocks noGrp="1"/>
          </p:cNvSpPr>
          <p:nvPr>
            <p:ph idx="1"/>
          </p:nvPr>
        </p:nvSpPr>
        <p:spPr>
          <a:xfrm>
            <a:off x="838200" y="1549400"/>
            <a:ext cx="10515600" cy="4351338"/>
          </a:xfrm>
        </p:spPr>
        <p:txBody>
          <a:bodyPr>
            <a:normAutofit lnSpcReduction="10000"/>
          </a:bodyPr>
          <a:lstStyle/>
          <a:p>
            <a:r>
              <a:rPr lang="en-US" dirty="0">
                <a:solidFill>
                  <a:schemeClr val="bg1">
                    <a:lumMod val="85000"/>
                  </a:schemeClr>
                </a:solidFill>
              </a:rPr>
              <a:t>Determining relationships between variables:</a:t>
            </a:r>
          </a:p>
          <a:p>
            <a:pPr lvl="1"/>
            <a:r>
              <a:rPr lang="en-US" dirty="0">
                <a:solidFill>
                  <a:schemeClr val="bg1">
                    <a:lumMod val="85000"/>
                  </a:schemeClr>
                </a:solidFill>
              </a:rPr>
              <a:t>Picnic attendees status with company (employee, relative/friend) with reported illness</a:t>
            </a:r>
          </a:p>
          <a:p>
            <a:pPr lvl="2"/>
            <a:r>
              <a:rPr lang="en-US" dirty="0">
                <a:solidFill>
                  <a:schemeClr val="bg1">
                    <a:lumMod val="85000"/>
                  </a:schemeClr>
                </a:solidFill>
              </a:rPr>
              <a:t>Was there a difference between men and women?</a:t>
            </a:r>
          </a:p>
          <a:p>
            <a:pPr lvl="1"/>
            <a:r>
              <a:rPr lang="en-US" dirty="0">
                <a:solidFill>
                  <a:schemeClr val="bg1">
                    <a:lumMod val="85000"/>
                  </a:schemeClr>
                </a:solidFill>
              </a:rPr>
              <a:t>Picnic attendees Race with reported illness</a:t>
            </a:r>
          </a:p>
          <a:p>
            <a:r>
              <a:rPr lang="en-US" dirty="0"/>
              <a:t>Determining if a correlation exist between two variables</a:t>
            </a:r>
          </a:p>
          <a:p>
            <a:pPr lvl="1"/>
            <a:r>
              <a:rPr lang="en-US" dirty="0">
                <a:solidFill>
                  <a:schemeClr val="bg1">
                    <a:lumMod val="85000"/>
                  </a:schemeClr>
                </a:solidFill>
              </a:rPr>
              <a:t>Is there an association between eating at Noon and becoming ill? 2 pm?</a:t>
            </a:r>
          </a:p>
          <a:p>
            <a:pPr lvl="1"/>
            <a:r>
              <a:rPr lang="en-US" dirty="0">
                <a:solidFill>
                  <a:schemeClr val="bg1">
                    <a:lumMod val="85000"/>
                  </a:schemeClr>
                </a:solidFill>
              </a:rPr>
              <a:t>Is there an association between Ethnicity and becoming ill?</a:t>
            </a:r>
          </a:p>
          <a:p>
            <a:pPr lvl="1"/>
            <a:r>
              <a:rPr lang="en-US" dirty="0">
                <a:solidFill>
                  <a:schemeClr val="bg1">
                    <a:lumMod val="85000"/>
                  </a:schemeClr>
                </a:solidFill>
              </a:rPr>
              <a:t>Is there an association between eating an Egg Salad sandwich and becoming ill? Eating a PBJ? All picnic foods?</a:t>
            </a:r>
          </a:p>
          <a:p>
            <a:pPr lvl="1"/>
            <a:r>
              <a:rPr lang="en-US" dirty="0">
                <a:solidFill>
                  <a:schemeClr val="bg1">
                    <a:lumMod val="85000"/>
                  </a:schemeClr>
                </a:solidFill>
              </a:rPr>
              <a:t>Is there an association between being an adult and becoming ill?</a:t>
            </a:r>
          </a:p>
          <a:p>
            <a:pPr lvl="1"/>
            <a:r>
              <a:rPr lang="en-US" dirty="0"/>
              <a:t>Is there an association between being a Male Over 50 and becoming ill?</a:t>
            </a:r>
          </a:p>
          <a:p>
            <a:pPr lvl="1"/>
            <a:endParaRPr lang="en-US" dirty="0"/>
          </a:p>
          <a:p>
            <a:pPr lvl="1"/>
            <a:endParaRPr lang="en-US" dirty="0"/>
          </a:p>
        </p:txBody>
      </p:sp>
    </p:spTree>
    <p:extLst>
      <p:ext uri="{BB962C8B-B14F-4D97-AF65-F5344CB8AC3E}">
        <p14:creationId xmlns:p14="http://schemas.microsoft.com/office/powerpoint/2010/main" val="39924897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(8) </a:t>
            </a:r>
          </a:p>
        </p:txBody>
      </p:sp>
      <p:sp>
        <p:nvSpPr>
          <p:cNvPr id="3" name="Content Placeholder 2"/>
          <p:cNvSpPr>
            <a:spLocks noGrp="1"/>
          </p:cNvSpPr>
          <p:nvPr>
            <p:ph idx="1"/>
          </p:nvPr>
        </p:nvSpPr>
        <p:spPr>
          <a:xfrm>
            <a:off x="838200" y="1549400"/>
            <a:ext cx="10515600" cy="4351338"/>
          </a:xfrm>
        </p:spPr>
        <p:txBody>
          <a:bodyPr>
            <a:normAutofit lnSpcReduction="10000"/>
          </a:bodyPr>
          <a:lstStyle/>
          <a:p>
            <a:r>
              <a:rPr lang="en-US" dirty="0"/>
              <a:t>Determining relationships between variables:</a:t>
            </a:r>
          </a:p>
          <a:p>
            <a:pPr lvl="1"/>
            <a:r>
              <a:rPr lang="en-US" dirty="0"/>
              <a:t>Picnic attendees status with company (employee, relative/friend) with reported illness</a:t>
            </a:r>
          </a:p>
          <a:p>
            <a:pPr lvl="2"/>
            <a:r>
              <a:rPr lang="en-US" dirty="0"/>
              <a:t>Was there a difference between men and women?</a:t>
            </a:r>
          </a:p>
          <a:p>
            <a:pPr lvl="1"/>
            <a:r>
              <a:rPr lang="en-US" dirty="0"/>
              <a:t>Picnic attendees Race with reported illness</a:t>
            </a:r>
          </a:p>
          <a:p>
            <a:r>
              <a:rPr lang="en-US" dirty="0"/>
              <a:t>Determining if a correlation exist between two variables</a:t>
            </a:r>
          </a:p>
          <a:p>
            <a:pPr lvl="1"/>
            <a:r>
              <a:rPr lang="en-US" dirty="0"/>
              <a:t>Is there an association between eating at Noon and becoming ill? 2 pm?</a:t>
            </a:r>
          </a:p>
          <a:p>
            <a:pPr lvl="1"/>
            <a:r>
              <a:rPr lang="en-US" dirty="0"/>
              <a:t>Is there an association between Ethnicity and becoming ill?</a:t>
            </a:r>
          </a:p>
          <a:p>
            <a:pPr lvl="1"/>
            <a:r>
              <a:rPr lang="en-US" dirty="0"/>
              <a:t>Is there an association between eating an Egg Salad sandwich and becoming ill? Eating a PBJ? All picnic foods?</a:t>
            </a:r>
          </a:p>
          <a:p>
            <a:pPr lvl="1"/>
            <a:r>
              <a:rPr lang="en-US" dirty="0"/>
              <a:t>Is there an association between being an adult and becoming ill?</a:t>
            </a:r>
          </a:p>
          <a:p>
            <a:pPr lvl="1"/>
            <a:r>
              <a:rPr lang="en-US" dirty="0"/>
              <a:t>Is there an association between being a Male Over 50 and becoming ill?</a:t>
            </a:r>
          </a:p>
          <a:p>
            <a:pPr lvl="1"/>
            <a:endParaRPr lang="en-US" dirty="0"/>
          </a:p>
          <a:p>
            <a:pPr lvl="1"/>
            <a:endParaRPr lang="en-US" dirty="0"/>
          </a:p>
        </p:txBody>
      </p:sp>
    </p:spTree>
    <p:extLst>
      <p:ext uri="{BB962C8B-B14F-4D97-AF65-F5344CB8AC3E}">
        <p14:creationId xmlns:p14="http://schemas.microsoft.com/office/powerpoint/2010/main" val="5939171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Salmonella outbreak data analysis</a:t>
            </a:r>
          </a:p>
        </p:txBody>
      </p:sp>
      <p:sp>
        <p:nvSpPr>
          <p:cNvPr id="3" name="Content Placeholder 2"/>
          <p:cNvSpPr>
            <a:spLocks noGrp="1"/>
          </p:cNvSpPr>
          <p:nvPr>
            <p:ph idx="1"/>
          </p:nvPr>
        </p:nvSpPr>
        <p:spPr/>
        <p:txBody>
          <a:bodyPr/>
          <a:lstStyle/>
          <a:p>
            <a:r>
              <a:rPr lang="en-US" dirty="0"/>
              <a:t>What do we do first?</a:t>
            </a:r>
          </a:p>
          <a:p>
            <a:pPr lvl="1"/>
            <a:r>
              <a:rPr lang="en-US" dirty="0"/>
              <a:t>Create line list to view data</a:t>
            </a:r>
          </a:p>
          <a:p>
            <a:r>
              <a:rPr lang="en-US" dirty="0"/>
              <a:t>Conduct a descriptive epidemiology analysis</a:t>
            </a:r>
          </a:p>
          <a:p>
            <a:r>
              <a:rPr lang="en-US" dirty="0"/>
              <a:t>Develop analytical epidemiological analysis</a:t>
            </a:r>
          </a:p>
          <a:p>
            <a:r>
              <a:rPr lang="en-US" dirty="0"/>
              <a:t>Create visualizations for report</a:t>
            </a:r>
          </a:p>
          <a:p>
            <a:endParaRPr lang="en-US" dirty="0"/>
          </a:p>
        </p:txBody>
      </p:sp>
    </p:spTree>
    <p:extLst>
      <p:ext uri="{BB962C8B-B14F-4D97-AF65-F5344CB8AC3E}">
        <p14:creationId xmlns:p14="http://schemas.microsoft.com/office/powerpoint/2010/main" val="42160144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p>
        </p:txBody>
      </p:sp>
      <p:sp>
        <p:nvSpPr>
          <p:cNvPr id="3" name="Content Placeholder 2"/>
          <p:cNvSpPr>
            <a:spLocks noGrp="1"/>
          </p:cNvSpPr>
          <p:nvPr>
            <p:ph idx="1"/>
          </p:nvPr>
        </p:nvSpPr>
        <p:spPr>
          <a:xfrm>
            <a:off x="838200" y="1549400"/>
            <a:ext cx="10515600" cy="4351338"/>
          </a:xfrm>
        </p:spPr>
        <p:txBody>
          <a:bodyPr/>
          <a:lstStyle/>
          <a:p>
            <a:r>
              <a:rPr lang="en-US" dirty="0"/>
              <a:t>Develop an epi curve</a:t>
            </a:r>
          </a:p>
          <a:p>
            <a:pPr lvl="1"/>
            <a:r>
              <a:rPr lang="en-US" dirty="0"/>
              <a:t>Stratify by Cases Status</a:t>
            </a:r>
          </a:p>
          <a:p>
            <a:r>
              <a:rPr lang="en-US" dirty="0"/>
              <a:t>Create a column chart of to view Attendee Types</a:t>
            </a:r>
          </a:p>
          <a:p>
            <a:r>
              <a:rPr lang="en-US" dirty="0"/>
              <a:t>Create a column chart to view Age Group</a:t>
            </a:r>
          </a:p>
          <a:p>
            <a:r>
              <a:rPr lang="en-US" dirty="0"/>
              <a:t>Create a column chart to view number of Ill cases by Race</a:t>
            </a:r>
          </a:p>
          <a:p>
            <a:r>
              <a:rPr lang="en-US" dirty="0"/>
              <a:t>Create a pie chart depicting Status</a:t>
            </a:r>
          </a:p>
          <a:p>
            <a:pPr lvl="1"/>
            <a:endParaRPr lang="en-US" dirty="0"/>
          </a:p>
        </p:txBody>
      </p:sp>
    </p:spTree>
    <p:extLst>
      <p:ext uri="{BB962C8B-B14F-4D97-AF65-F5344CB8AC3E}">
        <p14:creationId xmlns:p14="http://schemas.microsoft.com/office/powerpoint/2010/main" val="1926832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(2)</a:t>
            </a:r>
          </a:p>
        </p:txBody>
      </p:sp>
      <p:sp>
        <p:nvSpPr>
          <p:cNvPr id="3" name="Content Placeholder 2"/>
          <p:cNvSpPr>
            <a:spLocks noGrp="1"/>
          </p:cNvSpPr>
          <p:nvPr>
            <p:ph idx="1"/>
          </p:nvPr>
        </p:nvSpPr>
        <p:spPr>
          <a:xfrm>
            <a:off x="838200" y="1549400"/>
            <a:ext cx="10515600" cy="4351338"/>
          </a:xfrm>
        </p:spPr>
        <p:txBody>
          <a:bodyPr/>
          <a:lstStyle/>
          <a:p>
            <a:r>
              <a:rPr lang="en-US" dirty="0"/>
              <a:t>Develop an epi curve</a:t>
            </a:r>
          </a:p>
          <a:p>
            <a:pPr lvl="1"/>
            <a:r>
              <a:rPr lang="en-US" dirty="0"/>
              <a:t>Stratify by Cases Status</a:t>
            </a:r>
          </a:p>
          <a:p>
            <a:r>
              <a:rPr lang="en-US" dirty="0"/>
              <a:t>Create a column chart of to view Attendee Types</a:t>
            </a:r>
          </a:p>
          <a:p>
            <a:r>
              <a:rPr lang="en-US" dirty="0"/>
              <a:t>Create a column chart to view Age Group</a:t>
            </a:r>
          </a:p>
          <a:p>
            <a:r>
              <a:rPr lang="en-US" dirty="0"/>
              <a:t>Create a column chart to view number of Ill cases by Race</a:t>
            </a:r>
          </a:p>
          <a:p>
            <a:r>
              <a:rPr lang="en-US" dirty="0"/>
              <a:t>Create a pie chart depicting Status</a:t>
            </a:r>
          </a:p>
          <a:p>
            <a:pPr lvl="1"/>
            <a:endParaRPr lang="en-US" dirty="0"/>
          </a:p>
        </p:txBody>
      </p:sp>
    </p:spTree>
    <p:extLst>
      <p:ext uri="{BB962C8B-B14F-4D97-AF65-F5344CB8AC3E}">
        <p14:creationId xmlns:p14="http://schemas.microsoft.com/office/powerpoint/2010/main" val="294286731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(3) </a:t>
            </a:r>
          </a:p>
        </p:txBody>
      </p:sp>
      <p:sp>
        <p:nvSpPr>
          <p:cNvPr id="3" name="Content Placeholder 2"/>
          <p:cNvSpPr>
            <a:spLocks noGrp="1"/>
          </p:cNvSpPr>
          <p:nvPr>
            <p:ph idx="1"/>
          </p:nvPr>
        </p:nvSpPr>
        <p:spPr>
          <a:xfrm>
            <a:off x="838200" y="1549400"/>
            <a:ext cx="10515600" cy="4351338"/>
          </a:xfrm>
        </p:spPr>
        <p:txBody>
          <a:bodyPr/>
          <a:lstStyle/>
          <a:p>
            <a:r>
              <a:rPr lang="en-US" dirty="0"/>
              <a:t>Develop an epi curve</a:t>
            </a:r>
          </a:p>
          <a:p>
            <a:pPr lvl="1"/>
            <a:r>
              <a:rPr lang="en-US" dirty="0"/>
              <a:t>Stratify by Cases Status</a:t>
            </a:r>
          </a:p>
          <a:p>
            <a:pPr lvl="1"/>
            <a:endParaRPr lang="en-US" dirty="0"/>
          </a:p>
        </p:txBody>
      </p:sp>
    </p:spTree>
    <p:extLst>
      <p:ext uri="{BB962C8B-B14F-4D97-AF65-F5344CB8AC3E}">
        <p14:creationId xmlns:p14="http://schemas.microsoft.com/office/powerpoint/2010/main" val="21431709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(4)</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Develop an epi curve</a:t>
            </a:r>
          </a:p>
          <a:p>
            <a:pPr lvl="1"/>
            <a:r>
              <a:rPr lang="en-US" dirty="0">
                <a:solidFill>
                  <a:schemeClr val="bg1">
                    <a:lumMod val="85000"/>
                  </a:schemeClr>
                </a:solidFill>
              </a:rPr>
              <a:t>Stratify by Cases Status</a:t>
            </a:r>
          </a:p>
          <a:p>
            <a:r>
              <a:rPr lang="en-US" dirty="0"/>
              <a:t>Create a column chart of to view Attendee Types</a:t>
            </a:r>
          </a:p>
          <a:p>
            <a:pPr lvl="1"/>
            <a:endParaRPr lang="en-US" dirty="0"/>
          </a:p>
        </p:txBody>
      </p:sp>
    </p:spTree>
    <p:extLst>
      <p:ext uri="{BB962C8B-B14F-4D97-AF65-F5344CB8AC3E}">
        <p14:creationId xmlns:p14="http://schemas.microsoft.com/office/powerpoint/2010/main" val="15958783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features</a:t>
            </a:r>
          </a:p>
        </p:txBody>
      </p:sp>
      <p:sp>
        <p:nvSpPr>
          <p:cNvPr id="3" name="Content Placeholder 2"/>
          <p:cNvSpPr>
            <a:spLocks noGrp="1"/>
          </p:cNvSpPr>
          <p:nvPr>
            <p:ph idx="1"/>
          </p:nvPr>
        </p:nvSpPr>
        <p:spPr>
          <a:xfrm>
            <a:off x="838200" y="1453244"/>
            <a:ext cx="10515600" cy="4947556"/>
          </a:xfrm>
        </p:spPr>
        <p:txBody>
          <a:bodyPr vert="horz" lIns="91440" tIns="45720" rIns="91440" bIns="45720" rtlCol="0" anchor="t">
            <a:normAutofit fontScale="92500" lnSpcReduction="10000"/>
          </a:bodyPr>
          <a:lstStyle/>
          <a:p>
            <a:r>
              <a:rPr lang="en-US" dirty="0"/>
              <a:t>Read </a:t>
            </a:r>
            <a:r>
              <a:rPr lang="en-US" dirty="0" err="1"/>
              <a:t>Epi</a:t>
            </a:r>
            <a:r>
              <a:rPr lang="en-US" dirty="0"/>
              <a:t> Info 7 project data, Excel spreadsheets, Access databases, and other data formats </a:t>
            </a:r>
          </a:p>
          <a:p>
            <a:r>
              <a:rPr lang="en-US" dirty="0"/>
              <a:t>Filter records </a:t>
            </a:r>
          </a:p>
          <a:p>
            <a:r>
              <a:rPr lang="en-US" dirty="0"/>
              <a:t>Define new variables with recoded values, conditional assignments, or special formatting </a:t>
            </a:r>
          </a:p>
          <a:p>
            <a:r>
              <a:rPr lang="en-US" dirty="0"/>
              <a:t>Display line lists and data dictionaries </a:t>
            </a:r>
          </a:p>
          <a:p>
            <a:r>
              <a:rPr lang="en-US" dirty="0"/>
              <a:t>Display various types of statistical output, including frequencies, 2x2 tables, and regression analysis</a:t>
            </a:r>
            <a:endParaRPr lang="en-US" dirty="0">
              <a:cs typeface="Calibri"/>
            </a:endParaRPr>
          </a:p>
          <a:p>
            <a:r>
              <a:rPr lang="en-US" dirty="0"/>
              <a:t>Display data visually through the use of charts</a:t>
            </a:r>
            <a:endParaRPr lang="en-US" dirty="0">
              <a:cs typeface="Calibri"/>
            </a:endParaRPr>
          </a:p>
          <a:p>
            <a:r>
              <a:rPr lang="en-US" dirty="0"/>
              <a:t>Relate data from other data sources </a:t>
            </a:r>
          </a:p>
          <a:p>
            <a:r>
              <a:rPr lang="en-US" dirty="0"/>
              <a:t>Export data to other data formats such as Microsoft Excel, Flat ASCII, and SQL Server </a:t>
            </a:r>
          </a:p>
        </p:txBody>
      </p:sp>
    </p:spTree>
    <p:extLst>
      <p:ext uri="{BB962C8B-B14F-4D97-AF65-F5344CB8AC3E}">
        <p14:creationId xmlns:p14="http://schemas.microsoft.com/office/powerpoint/2010/main" val="13820591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(5)</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Develop an epi curve</a:t>
            </a:r>
          </a:p>
          <a:p>
            <a:pPr lvl="1"/>
            <a:r>
              <a:rPr lang="en-US" dirty="0">
                <a:solidFill>
                  <a:schemeClr val="bg1">
                    <a:lumMod val="85000"/>
                  </a:schemeClr>
                </a:solidFill>
              </a:rPr>
              <a:t>Stratify by Cases Status</a:t>
            </a:r>
          </a:p>
          <a:p>
            <a:r>
              <a:rPr lang="en-US" dirty="0">
                <a:solidFill>
                  <a:schemeClr val="bg1">
                    <a:lumMod val="85000"/>
                  </a:schemeClr>
                </a:solidFill>
              </a:rPr>
              <a:t>Create a column chart of to view Attendee Types</a:t>
            </a:r>
          </a:p>
          <a:p>
            <a:r>
              <a:rPr lang="en-US" dirty="0"/>
              <a:t>Create a column chart to view Age Group</a:t>
            </a:r>
          </a:p>
          <a:p>
            <a:pPr lvl="1"/>
            <a:endParaRPr lang="en-US" dirty="0"/>
          </a:p>
        </p:txBody>
      </p:sp>
    </p:spTree>
    <p:extLst>
      <p:ext uri="{BB962C8B-B14F-4D97-AF65-F5344CB8AC3E}">
        <p14:creationId xmlns:p14="http://schemas.microsoft.com/office/powerpoint/2010/main" val="31955970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(6)</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Develop an epi curve</a:t>
            </a:r>
          </a:p>
          <a:p>
            <a:pPr lvl="1"/>
            <a:r>
              <a:rPr lang="en-US" dirty="0">
                <a:solidFill>
                  <a:schemeClr val="bg1">
                    <a:lumMod val="85000"/>
                  </a:schemeClr>
                </a:solidFill>
              </a:rPr>
              <a:t>Stratify by Cases Status</a:t>
            </a:r>
          </a:p>
          <a:p>
            <a:r>
              <a:rPr lang="en-US" dirty="0">
                <a:solidFill>
                  <a:schemeClr val="bg1">
                    <a:lumMod val="85000"/>
                  </a:schemeClr>
                </a:solidFill>
              </a:rPr>
              <a:t>Create a column chart of to view Attendee Types</a:t>
            </a:r>
          </a:p>
          <a:p>
            <a:r>
              <a:rPr lang="en-US" dirty="0">
                <a:solidFill>
                  <a:schemeClr val="bg1">
                    <a:lumMod val="85000"/>
                  </a:schemeClr>
                </a:solidFill>
              </a:rPr>
              <a:t>Create a column chart to view Age Group</a:t>
            </a:r>
          </a:p>
          <a:p>
            <a:r>
              <a:rPr lang="en-US" dirty="0"/>
              <a:t>Create a column chart to view number of Ill cases by Race</a:t>
            </a:r>
          </a:p>
          <a:p>
            <a:pPr marL="457200" lvl="1" indent="0">
              <a:buNone/>
            </a:pPr>
            <a:endParaRPr lang="en-US" dirty="0"/>
          </a:p>
        </p:txBody>
      </p:sp>
    </p:spTree>
    <p:extLst>
      <p:ext uri="{BB962C8B-B14F-4D97-AF65-F5344CB8AC3E}">
        <p14:creationId xmlns:p14="http://schemas.microsoft.com/office/powerpoint/2010/main" val="38315059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(7) </a:t>
            </a:r>
          </a:p>
        </p:txBody>
      </p:sp>
      <p:sp>
        <p:nvSpPr>
          <p:cNvPr id="3" name="Content Placeholder 2"/>
          <p:cNvSpPr>
            <a:spLocks noGrp="1"/>
          </p:cNvSpPr>
          <p:nvPr>
            <p:ph idx="1"/>
          </p:nvPr>
        </p:nvSpPr>
        <p:spPr>
          <a:xfrm>
            <a:off x="838200" y="1549400"/>
            <a:ext cx="10515600" cy="4351338"/>
          </a:xfrm>
        </p:spPr>
        <p:txBody>
          <a:bodyPr/>
          <a:lstStyle/>
          <a:p>
            <a:r>
              <a:rPr lang="en-US" dirty="0">
                <a:solidFill>
                  <a:schemeClr val="bg1">
                    <a:lumMod val="85000"/>
                  </a:schemeClr>
                </a:solidFill>
              </a:rPr>
              <a:t>Develop an epi curve</a:t>
            </a:r>
          </a:p>
          <a:p>
            <a:pPr lvl="1"/>
            <a:r>
              <a:rPr lang="en-US" dirty="0">
                <a:solidFill>
                  <a:schemeClr val="bg1">
                    <a:lumMod val="85000"/>
                  </a:schemeClr>
                </a:solidFill>
              </a:rPr>
              <a:t>Stratify by Cases Status</a:t>
            </a:r>
          </a:p>
          <a:p>
            <a:r>
              <a:rPr lang="en-US" dirty="0">
                <a:solidFill>
                  <a:schemeClr val="bg1">
                    <a:lumMod val="85000"/>
                  </a:schemeClr>
                </a:solidFill>
              </a:rPr>
              <a:t>Create a column chart of to view Attendee Types</a:t>
            </a:r>
          </a:p>
          <a:p>
            <a:r>
              <a:rPr lang="en-US" dirty="0">
                <a:solidFill>
                  <a:schemeClr val="bg1">
                    <a:lumMod val="85000"/>
                  </a:schemeClr>
                </a:solidFill>
              </a:rPr>
              <a:t>Create a column chart to view Age Group</a:t>
            </a:r>
          </a:p>
          <a:p>
            <a:r>
              <a:rPr lang="en-US" dirty="0">
                <a:solidFill>
                  <a:schemeClr val="bg1">
                    <a:lumMod val="85000"/>
                  </a:schemeClr>
                </a:solidFill>
              </a:rPr>
              <a:t>Create a column chart to view number of Ill cases by Race</a:t>
            </a:r>
          </a:p>
          <a:p>
            <a:r>
              <a:rPr lang="en-US" dirty="0"/>
              <a:t>Create a pie chart depicting Status</a:t>
            </a:r>
          </a:p>
          <a:p>
            <a:pPr lvl="1"/>
            <a:endParaRPr lang="en-US" dirty="0"/>
          </a:p>
        </p:txBody>
      </p:sp>
    </p:spTree>
    <p:extLst>
      <p:ext uri="{BB962C8B-B14F-4D97-AF65-F5344CB8AC3E}">
        <p14:creationId xmlns:p14="http://schemas.microsoft.com/office/powerpoint/2010/main" val="374724804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t>
            </a:r>
            <a:r>
              <a:rPr lang="en-US" sz="3200" dirty="0"/>
              <a:t>(8) </a:t>
            </a:r>
          </a:p>
        </p:txBody>
      </p:sp>
      <p:sp>
        <p:nvSpPr>
          <p:cNvPr id="3" name="Content Placeholder 2"/>
          <p:cNvSpPr>
            <a:spLocks noGrp="1"/>
          </p:cNvSpPr>
          <p:nvPr>
            <p:ph idx="1"/>
          </p:nvPr>
        </p:nvSpPr>
        <p:spPr>
          <a:xfrm>
            <a:off x="838200" y="1549400"/>
            <a:ext cx="10515600" cy="4351338"/>
          </a:xfrm>
        </p:spPr>
        <p:txBody>
          <a:bodyPr/>
          <a:lstStyle/>
          <a:p>
            <a:r>
              <a:rPr lang="en-US" dirty="0"/>
              <a:t>Develop an epi curve</a:t>
            </a:r>
          </a:p>
          <a:p>
            <a:pPr lvl="1"/>
            <a:r>
              <a:rPr lang="en-US" dirty="0"/>
              <a:t>Stratify by Cases Status</a:t>
            </a:r>
          </a:p>
          <a:p>
            <a:r>
              <a:rPr lang="en-US" dirty="0"/>
              <a:t>Create a column chart of to view Attendee Types</a:t>
            </a:r>
          </a:p>
          <a:p>
            <a:r>
              <a:rPr lang="en-US" dirty="0"/>
              <a:t>Create a column chart to view Age Group</a:t>
            </a:r>
          </a:p>
          <a:p>
            <a:r>
              <a:rPr lang="en-US" dirty="0"/>
              <a:t>Create a column chart to view number of Ill cases by Race</a:t>
            </a:r>
          </a:p>
          <a:p>
            <a:r>
              <a:rPr lang="en-US" dirty="0"/>
              <a:t>Create a pie chart depicting Status</a:t>
            </a:r>
          </a:p>
          <a:p>
            <a:pPr lvl="1"/>
            <a:endParaRPr lang="en-US" dirty="0"/>
          </a:p>
        </p:txBody>
      </p:sp>
    </p:spTree>
    <p:extLst>
      <p:ext uri="{BB962C8B-B14F-4D97-AF65-F5344CB8AC3E}">
        <p14:creationId xmlns:p14="http://schemas.microsoft.com/office/powerpoint/2010/main" val="12343374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Miscellaneous</a:t>
            </a:r>
          </a:p>
        </p:txBody>
      </p:sp>
      <p:sp>
        <p:nvSpPr>
          <p:cNvPr id="3" name="Content Placeholder 2"/>
          <p:cNvSpPr>
            <a:spLocks noGrp="1"/>
          </p:cNvSpPr>
          <p:nvPr>
            <p:ph idx="1"/>
          </p:nvPr>
        </p:nvSpPr>
        <p:spPr>
          <a:xfrm>
            <a:off x="838200" y="1549400"/>
            <a:ext cx="10515600" cy="4351338"/>
          </a:xfrm>
        </p:spPr>
        <p:txBody>
          <a:bodyPr>
            <a:normAutofit/>
          </a:bodyPr>
          <a:lstStyle/>
          <a:p>
            <a:endParaRPr lang="en-US" dirty="0"/>
          </a:p>
          <a:p>
            <a:r>
              <a:rPr lang="en-US" dirty="0"/>
              <a:t>Create a new variable: </a:t>
            </a:r>
            <a:r>
              <a:rPr lang="en-US" dirty="0" err="1"/>
              <a:t>NumFoodsEaten</a:t>
            </a:r>
            <a:endParaRPr lang="en-US" dirty="0"/>
          </a:p>
          <a:p>
            <a:r>
              <a:rPr lang="en-US" dirty="0"/>
              <a:t>Plot new variable (</a:t>
            </a:r>
            <a:r>
              <a:rPr lang="en-US" dirty="0" err="1"/>
              <a:t>NumFoodsEaten</a:t>
            </a:r>
            <a:r>
              <a:rPr lang="en-US" dirty="0"/>
              <a:t>) vs Ill on a stacked Column chart </a:t>
            </a:r>
          </a:p>
          <a:p>
            <a:endParaRPr lang="en-US" dirty="0"/>
          </a:p>
        </p:txBody>
      </p:sp>
    </p:spTree>
    <p:extLst>
      <p:ext uri="{BB962C8B-B14F-4D97-AF65-F5344CB8AC3E}">
        <p14:creationId xmlns:p14="http://schemas.microsoft.com/office/powerpoint/2010/main" val="164079903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Practice: Determine the source of the outbreak</a:t>
            </a:r>
            <a:br>
              <a:rPr lang="en-US" dirty="0"/>
            </a:br>
            <a:endParaRPr lang="en-US" dirty="0"/>
          </a:p>
        </p:txBody>
      </p:sp>
      <p:sp>
        <p:nvSpPr>
          <p:cNvPr id="3" name="Content Placeholder 2"/>
          <p:cNvSpPr>
            <a:spLocks noGrp="1"/>
          </p:cNvSpPr>
          <p:nvPr>
            <p:ph idx="1"/>
          </p:nvPr>
        </p:nvSpPr>
        <p:spPr>
          <a:xfrm>
            <a:off x="723900" y="1228726"/>
            <a:ext cx="10801350" cy="5143499"/>
          </a:xfrm>
        </p:spPr>
        <p:txBody>
          <a:bodyPr>
            <a:normAutofit fontScale="85000" lnSpcReduction="20000"/>
          </a:bodyPr>
          <a:lstStyle/>
          <a:p>
            <a:r>
              <a:rPr lang="en-US" dirty="0"/>
              <a:t>A common ingredient might have been the cause of the outbreak.</a:t>
            </a:r>
          </a:p>
          <a:p>
            <a:r>
              <a:rPr lang="en-US" dirty="0"/>
              <a:t>Here is a list of the different ingredients that were used to prepare the different items: </a:t>
            </a:r>
          </a:p>
          <a:p>
            <a:pPr lvl="1"/>
            <a:r>
              <a:rPr lang="en-US" dirty="0"/>
              <a:t>Chef salad - Iceberg lettuce, ham, turkey, egg, cheddar cheese, tomato, carrots, Italian dressing </a:t>
            </a:r>
          </a:p>
          <a:p>
            <a:pPr lvl="1"/>
            <a:r>
              <a:rPr lang="en-US" dirty="0"/>
              <a:t>Caesar salad - Romaine lettuce, croutons, parmesan cheese, lemon juice, olive oil, Worcestershire sauce, anchovies, garlic, black pepper, Caesar dressing. </a:t>
            </a:r>
          </a:p>
          <a:p>
            <a:pPr lvl="1"/>
            <a:r>
              <a:rPr lang="en-US" dirty="0"/>
              <a:t>Garden salad - Romaine lettuce, tomato, onion, cucumber, carrot </a:t>
            </a:r>
          </a:p>
          <a:p>
            <a:pPr lvl="1"/>
            <a:r>
              <a:rPr lang="en-US" dirty="0"/>
              <a:t>Peanut butter and Jelly sandwich - Grape jelly, Jif peanut butter, wheat bread </a:t>
            </a:r>
          </a:p>
          <a:p>
            <a:pPr lvl="1"/>
            <a:r>
              <a:rPr lang="en-US" dirty="0"/>
              <a:t>Reuben sandwich - Rye bread, corned beef, sauerkraut, Thousand Island Dressing, Swiss cheese </a:t>
            </a:r>
          </a:p>
          <a:p>
            <a:pPr lvl="1"/>
            <a:r>
              <a:rPr lang="en-US" dirty="0"/>
              <a:t>Grilled Cheese - Cheddar cheese, Provolone, wheat bread </a:t>
            </a:r>
          </a:p>
          <a:p>
            <a:pPr lvl="1"/>
            <a:r>
              <a:rPr lang="en-US" dirty="0"/>
              <a:t>Egg Salad Sandwich - Egg, mayonnaise, relish, white bread </a:t>
            </a:r>
          </a:p>
          <a:p>
            <a:pPr lvl="1"/>
            <a:r>
              <a:rPr lang="en-US" dirty="0"/>
              <a:t>Ham and Cheese Sandwich - Ham, Provolone, mayonnaise, wheat bread </a:t>
            </a:r>
          </a:p>
          <a:p>
            <a:pPr lvl="1"/>
            <a:r>
              <a:rPr lang="en-US" dirty="0"/>
              <a:t>Chicken Sandwich - Grilled chicken, honey mustard, lettuce, tomato, wheat bun </a:t>
            </a:r>
          </a:p>
          <a:p>
            <a:pPr lvl="1"/>
            <a:r>
              <a:rPr lang="en-US" dirty="0"/>
              <a:t>Peanut butter cookies - Peanut butter cookie dough </a:t>
            </a:r>
          </a:p>
          <a:p>
            <a:pPr lvl="1"/>
            <a:r>
              <a:rPr lang="en-US" dirty="0"/>
              <a:t>Chocolate chip cookies - Chocolate chip cookie dough </a:t>
            </a:r>
          </a:p>
          <a:p>
            <a:pPr lvl="1"/>
            <a:r>
              <a:rPr lang="en-US" dirty="0"/>
              <a:t>Water </a:t>
            </a:r>
          </a:p>
          <a:p>
            <a:pPr lvl="1"/>
            <a:r>
              <a:rPr lang="en-US" dirty="0"/>
              <a:t>Iced tea-water and tea bags </a:t>
            </a:r>
          </a:p>
          <a:p>
            <a:pPr lvl="1"/>
            <a:r>
              <a:rPr lang="en-US" dirty="0"/>
              <a:t>Potato chips-Kettle chips  </a:t>
            </a:r>
          </a:p>
        </p:txBody>
      </p:sp>
    </p:spTree>
    <p:extLst>
      <p:ext uri="{BB962C8B-B14F-4D97-AF65-F5344CB8AC3E}">
        <p14:creationId xmlns:p14="http://schemas.microsoft.com/office/powerpoint/2010/main" val="208493729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Best practices for using Dashboard </a:t>
            </a:r>
          </a:p>
        </p:txBody>
      </p:sp>
      <p:sp>
        <p:nvSpPr>
          <p:cNvPr id="3" name="Content Placeholder 2"/>
          <p:cNvSpPr>
            <a:spLocks noGrp="1"/>
          </p:cNvSpPr>
          <p:nvPr>
            <p:ph idx="1"/>
          </p:nvPr>
        </p:nvSpPr>
        <p:spPr>
          <a:xfrm>
            <a:off x="838200" y="1549399"/>
            <a:ext cx="10515600" cy="4879975"/>
          </a:xfrm>
        </p:spPr>
        <p:txBody>
          <a:bodyPr>
            <a:normAutofit fontScale="85000" lnSpcReduction="10000"/>
          </a:bodyPr>
          <a:lstStyle/>
          <a:p>
            <a:r>
              <a:rPr lang="en-US" dirty="0"/>
              <a:t>Make good use of space</a:t>
            </a:r>
          </a:p>
          <a:p>
            <a:pPr lvl="1"/>
            <a:r>
              <a:rPr lang="en-US" dirty="0"/>
              <a:t>The Dashboard’s canvas can quickly become cluttered with gadgets overlapping each other if you’re not careful. Make good use of the available vertical space to arrange gadgets logically. Consider using the zoom in/out feature on the bottom right corner of the Dashboard window to see more output at once. </a:t>
            </a:r>
          </a:p>
          <a:p>
            <a:r>
              <a:rPr lang="en-US" dirty="0"/>
              <a:t>When recoding a variable to two values, use the Yes/No field type</a:t>
            </a:r>
          </a:p>
          <a:p>
            <a:pPr lvl="1"/>
            <a:r>
              <a:rPr lang="en-US" dirty="0"/>
              <a:t>Consider using the Yes/No field type when recoding data into dichotomous values. Doing so ensures that the positive value appears first when generating output. Using the Text field type still allows you to specify “Yes” and “No” as the recoded values, but the “No” might appear first because Text data typically are sorted alphabetically. </a:t>
            </a:r>
          </a:p>
          <a:p>
            <a:r>
              <a:rPr lang="en-US" dirty="0"/>
              <a:t>When saving the canvas, place it in the same folder as the data source</a:t>
            </a:r>
          </a:p>
          <a:p>
            <a:pPr lvl="1"/>
            <a:r>
              <a:rPr lang="en-US" dirty="0"/>
              <a:t>Placing the canvas in the same folder as the data source ensures that the canvas will be able to reliably connect to the data source no matter which computer it is transferred to. </a:t>
            </a:r>
          </a:p>
          <a:p>
            <a:r>
              <a:rPr lang="en-US" dirty="0"/>
              <a:t>When saving the canvas, place it in a subfolder underneath Epi Info 7/Projects</a:t>
            </a:r>
          </a:p>
          <a:p>
            <a:pPr lvl="1"/>
            <a:r>
              <a:rPr lang="en-US" dirty="0"/>
              <a:t>Placing the canvas somewhere underneath the Epi Info 7/Projects folder ensures the canvas will appear in the Dashboard’s Quick Access List of canvas files.</a:t>
            </a:r>
          </a:p>
        </p:txBody>
      </p:sp>
    </p:spTree>
    <p:extLst>
      <p:ext uri="{BB962C8B-B14F-4D97-AF65-F5344CB8AC3E}">
        <p14:creationId xmlns:p14="http://schemas.microsoft.com/office/powerpoint/2010/main" val="354409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Tree>
    <p:extLst>
      <p:ext uri="{BB962C8B-B14F-4D97-AF65-F5344CB8AC3E}">
        <p14:creationId xmlns:p14="http://schemas.microsoft.com/office/powerpoint/2010/main" val="24261251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(2)</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3" name="Rectangle 2"/>
          <p:cNvSpPr/>
          <p:nvPr/>
        </p:nvSpPr>
        <p:spPr>
          <a:xfrm>
            <a:off x="1962150" y="2714625"/>
            <a:ext cx="381000" cy="1238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2419350" y="2466975"/>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09900" y="2005310"/>
            <a:ext cx="5878285" cy="923330"/>
          </a:xfrm>
          <a:prstGeom prst="rect">
            <a:avLst/>
          </a:prstGeom>
          <a:solidFill>
            <a:schemeClr val="bg1"/>
          </a:solidFill>
          <a:ln>
            <a:solidFill>
              <a:schemeClr val="tx1"/>
            </a:solidFill>
          </a:ln>
        </p:spPr>
        <p:txBody>
          <a:bodyPr wrap="square" rtlCol="0">
            <a:spAutoFit/>
          </a:bodyPr>
          <a:lstStyle/>
          <a:p>
            <a:r>
              <a:rPr lang="en-US" dirty="0"/>
              <a:t>Use to view the details of the data in your current data file. You can select variables to display and then sort or group those variables accordingly. </a:t>
            </a:r>
          </a:p>
        </p:txBody>
      </p:sp>
    </p:spTree>
    <p:extLst>
      <p:ext uri="{BB962C8B-B14F-4D97-AF65-F5344CB8AC3E}">
        <p14:creationId xmlns:p14="http://schemas.microsoft.com/office/powerpoint/2010/main" val="3380356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 </a:t>
            </a:r>
            <a:r>
              <a:rPr lang="en-US" sz="3200" dirty="0"/>
              <a:t>(3)</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62150" y="2943225"/>
            <a:ext cx="457200" cy="123825"/>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2476500" y="2743200"/>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048000" y="2227297"/>
            <a:ext cx="5878285" cy="1200329"/>
          </a:xfrm>
          <a:prstGeom prst="rect">
            <a:avLst/>
          </a:prstGeom>
          <a:solidFill>
            <a:schemeClr val="bg1"/>
          </a:solidFill>
          <a:ln>
            <a:solidFill>
              <a:schemeClr val="tx1"/>
            </a:solidFill>
          </a:ln>
        </p:spPr>
        <p:txBody>
          <a:bodyPr wrap="square" rtlCol="0">
            <a:spAutoFit/>
          </a:bodyPr>
          <a:lstStyle/>
          <a:p>
            <a:r>
              <a:rPr lang="en-US" dirty="0"/>
              <a:t>Use to produce a table showing how data are distributed, the counts of any given interval, and how many records have each value of a selected variable. Confidence limits for each proportion are included . </a:t>
            </a:r>
          </a:p>
        </p:txBody>
      </p:sp>
    </p:spTree>
    <p:extLst>
      <p:ext uri="{BB962C8B-B14F-4D97-AF65-F5344CB8AC3E}">
        <p14:creationId xmlns:p14="http://schemas.microsoft.com/office/powerpoint/2010/main" val="2691144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Gadgets Overview</a:t>
            </a:r>
          </a:p>
        </p:txBody>
      </p:sp>
      <p:pic>
        <p:nvPicPr>
          <p:cNvPr id="5" name="Picture 4"/>
          <p:cNvPicPr>
            <a:picLocks noChangeAspect="1"/>
          </p:cNvPicPr>
          <p:nvPr/>
        </p:nvPicPr>
        <p:blipFill rotWithShape="1">
          <a:blip r:embed="rId3"/>
          <a:srcRect l="2994" t="694" r="51496" b="7551"/>
          <a:stretch/>
        </p:blipFill>
        <p:spPr>
          <a:xfrm>
            <a:off x="1306285" y="1363399"/>
            <a:ext cx="8098972" cy="5102716"/>
          </a:xfrm>
          <a:prstGeom prst="rect">
            <a:avLst/>
          </a:prstGeom>
        </p:spPr>
      </p:pic>
      <p:sp>
        <p:nvSpPr>
          <p:cNvPr id="4" name="Rectangle 3"/>
          <p:cNvSpPr/>
          <p:nvPr/>
        </p:nvSpPr>
        <p:spPr>
          <a:xfrm>
            <a:off x="1933574" y="3181351"/>
            <a:ext cx="1076326" cy="123824"/>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 name="Straight Arrow Connector 5"/>
          <p:cNvCxnSpPr/>
          <p:nvPr/>
        </p:nvCxnSpPr>
        <p:spPr>
          <a:xfrm flipV="1">
            <a:off x="3122839" y="2933701"/>
            <a:ext cx="514350" cy="24765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750128" y="2749035"/>
            <a:ext cx="5878285" cy="646331"/>
          </a:xfrm>
          <a:prstGeom prst="rect">
            <a:avLst/>
          </a:prstGeom>
          <a:solidFill>
            <a:schemeClr val="bg1"/>
          </a:solidFill>
          <a:ln>
            <a:solidFill>
              <a:schemeClr val="tx1"/>
            </a:solidFill>
          </a:ln>
        </p:spPr>
        <p:txBody>
          <a:bodyPr wrap="square" rtlCol="0">
            <a:spAutoFit/>
          </a:bodyPr>
          <a:lstStyle/>
          <a:p>
            <a:r>
              <a:rPr lang="en-US" dirty="0"/>
              <a:t>Use to treat a group of fields as if they were a single field for the purposes of generating frequency output. </a:t>
            </a:r>
          </a:p>
        </p:txBody>
      </p:sp>
    </p:spTree>
    <p:extLst>
      <p:ext uri="{BB962C8B-B14F-4D97-AF65-F5344CB8AC3E}">
        <p14:creationId xmlns:p14="http://schemas.microsoft.com/office/powerpoint/2010/main" val="136576730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759</TotalTime>
  <Words>3807</Words>
  <Application>Microsoft Office PowerPoint</Application>
  <PresentationFormat>Widescreen</PresentationFormat>
  <Paragraphs>533</Paragraphs>
  <Slides>56</Slides>
  <Notes>56</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56</vt:i4>
      </vt:variant>
    </vt:vector>
  </HeadingPairs>
  <TitlesOfParts>
    <vt:vector size="67" baseType="lpstr">
      <vt:lpstr>MS PGothic</vt:lpstr>
      <vt:lpstr>Angsana New</vt:lpstr>
      <vt:lpstr>Arial</vt:lpstr>
      <vt:lpstr>Calibri</vt:lpstr>
      <vt:lpstr>Calibri (Body)</vt:lpstr>
      <vt:lpstr>Calibri Light</vt:lpstr>
      <vt:lpstr>Garamond</vt:lpstr>
      <vt:lpstr>Lucida Grande</vt:lpstr>
      <vt:lpstr>Verdana</vt:lpstr>
      <vt:lpstr>Wingdings</vt:lpstr>
      <vt:lpstr>Office Theme</vt:lpstr>
      <vt:lpstr>PowerPoint Presentation</vt:lpstr>
      <vt:lpstr>PowerPoint Presentation</vt:lpstr>
      <vt:lpstr>Goals</vt:lpstr>
      <vt:lpstr>Dashboard workspace</vt:lpstr>
      <vt:lpstr>Key features</vt:lpstr>
      <vt:lpstr>Gadgets overview</vt:lpstr>
      <vt:lpstr>Gadgets overview (2)</vt:lpstr>
      <vt:lpstr>Gadgets overview (3)</vt:lpstr>
      <vt:lpstr>Gadgets Overview</vt:lpstr>
      <vt:lpstr>Gadgets overview (4)</vt:lpstr>
      <vt:lpstr>Gadgets overview (5)</vt:lpstr>
      <vt:lpstr>Gadgets overview (6)</vt:lpstr>
      <vt:lpstr>Gadgets overview (7)</vt:lpstr>
      <vt:lpstr>Gadgets overview (8)</vt:lpstr>
      <vt:lpstr>Gadgets overview (9)</vt:lpstr>
      <vt:lpstr>Gadgets overview (10)</vt:lpstr>
      <vt:lpstr>Gadgets overview (11)</vt:lpstr>
      <vt:lpstr>Opening a data set</vt:lpstr>
      <vt:lpstr>Opening a data set (2)</vt:lpstr>
      <vt:lpstr>Opening a data set (3)</vt:lpstr>
      <vt:lpstr>Opening a data set (4)</vt:lpstr>
      <vt:lpstr>Salmonella outbreak review</vt:lpstr>
      <vt:lpstr>Salmonella outbreak review (2)</vt:lpstr>
      <vt:lpstr>Salmonella outbreak next steps</vt:lpstr>
      <vt:lpstr>Salmonella outbreak data analysis</vt:lpstr>
      <vt:lpstr>Create a line list</vt:lpstr>
      <vt:lpstr>Create a line list (2)</vt:lpstr>
      <vt:lpstr>Salmonella outbreak data analysis</vt:lpstr>
      <vt:lpstr>Questions? </vt:lpstr>
      <vt:lpstr>Questions? (2)</vt:lpstr>
      <vt:lpstr>Questions? (3) </vt:lpstr>
      <vt:lpstr>Questions? (4)</vt:lpstr>
      <vt:lpstr>Questions? (5)</vt:lpstr>
      <vt:lpstr>Questions? (6) </vt:lpstr>
      <vt:lpstr>Practice</vt:lpstr>
      <vt:lpstr>Salmonella outbreak data analysis</vt:lpstr>
      <vt:lpstr>Questions? </vt:lpstr>
      <vt:lpstr>Questions? (2) </vt:lpstr>
      <vt:lpstr>Questions? (3)</vt:lpstr>
      <vt:lpstr>Questions? (4)</vt:lpstr>
      <vt:lpstr>Questions? (5) </vt:lpstr>
      <vt:lpstr>Questions? (6) </vt:lpstr>
      <vt:lpstr>Questions? (7) </vt:lpstr>
      <vt:lpstr>Questions? (8) </vt:lpstr>
      <vt:lpstr>Salmonella outbreak data analysis</vt:lpstr>
      <vt:lpstr>Questions? </vt:lpstr>
      <vt:lpstr>Questions? (2)</vt:lpstr>
      <vt:lpstr>Questions? (3) </vt:lpstr>
      <vt:lpstr>Questions? (4)</vt:lpstr>
      <vt:lpstr>Questions? (5)</vt:lpstr>
      <vt:lpstr>Questions? (6)</vt:lpstr>
      <vt:lpstr>Questions? (7) </vt:lpstr>
      <vt:lpstr>Questions? (8) </vt:lpstr>
      <vt:lpstr>Miscellaneous</vt:lpstr>
      <vt:lpstr>Practice: Determine the source of the outbreak </vt:lpstr>
      <vt:lpstr>Best practices for using Dashboard </vt:lpstr>
    </vt:vector>
  </TitlesOfParts>
  <Company>Centers for Disease Control and Prevention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Durand, Lizette O. (CDC/CGH/DGHT)</dc:creator>
  <cp:lastModifiedBy>Amelia Alonis</cp:lastModifiedBy>
  <cp:revision>121</cp:revision>
  <cp:lastPrinted>2019-01-11T00:35:03Z</cp:lastPrinted>
  <dcterms:created xsi:type="dcterms:W3CDTF">2018-08-09T20:15:59Z</dcterms:created>
  <dcterms:modified xsi:type="dcterms:W3CDTF">2019-01-14T21:47:34Z</dcterms:modified>
</cp:coreProperties>
</file>