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5" r:id="rId2"/>
  </p:sldMasterIdLst>
  <p:notesMasterIdLst>
    <p:notesMasterId r:id="rId10"/>
  </p:notesMasterIdLst>
  <p:sldIdLst>
    <p:sldId id="256" r:id="rId3"/>
    <p:sldId id="264" r:id="rId4"/>
    <p:sldId id="273" r:id="rId5"/>
    <p:sldId id="274" r:id="rId6"/>
    <p:sldId id="272" r:id="rId7"/>
    <p:sldId id="276" r:id="rId8"/>
    <p:sldId id="275"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3E83"/>
    <a:srgbClr val="A23D07"/>
    <a:srgbClr val="2FBFA6"/>
    <a:srgbClr val="FF8B16"/>
    <a:srgbClr val="A3CD08"/>
    <a:srgbClr val="AECD0B"/>
    <a:srgbClr val="F1CD29"/>
    <a:srgbClr val="CDC3B4"/>
    <a:srgbClr val="CDB51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286" autoAdjust="0"/>
    <p:restoredTop sz="65707" autoAdjust="0"/>
  </p:normalViewPr>
  <p:slideViewPr>
    <p:cSldViewPr snapToGrid="0" snapToObjects="1">
      <p:cViewPr varScale="1">
        <p:scale>
          <a:sx n="51" d="100"/>
          <a:sy n="51" d="100"/>
        </p:scale>
        <p:origin x="918" y="78"/>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presProps" Target="presProps.xml"/><Relationship Id="rId5" Type="http://schemas.openxmlformats.org/officeDocument/2006/relationships/slide" Target="slides/slide3.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0EDAEF-72DB-C744-B5A5-593299A77FD0}" type="datetimeFigureOut">
              <a:rPr lang="en-US" smtClean="0"/>
              <a:t>1/14/2019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AD3D35E-2143-4448-BE2B-2320F89EEC49}" type="slidenum">
              <a:rPr lang="en-US" smtClean="0"/>
              <a:t>‹#›</a:t>
            </a:fld>
            <a:endParaRPr lang="en-US"/>
          </a:p>
        </p:txBody>
      </p:sp>
    </p:spTree>
    <p:extLst>
      <p:ext uri="{BB962C8B-B14F-4D97-AF65-F5344CB8AC3E}">
        <p14:creationId xmlns:p14="http://schemas.microsoft.com/office/powerpoint/2010/main" val="5520757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Title: W1L19 Developing a Quality Management Plan</a:t>
            </a:r>
          </a:p>
          <a:p>
            <a:r>
              <a:rPr lang="en-US" b="1" dirty="0"/>
              <a:t>Time: 10 minutes (7 slides)</a:t>
            </a:r>
          </a:p>
          <a:p>
            <a:r>
              <a:rPr lang="en-US" b="1" dirty="0"/>
              <a:t>Reading:</a:t>
            </a:r>
            <a:r>
              <a:rPr lang="en-US" b="1" baseline="0" dirty="0"/>
              <a:t>  Handout of “Clinical Quality Management Plan Template”</a:t>
            </a:r>
            <a:endParaRPr lang="en-US" b="1" dirty="0"/>
          </a:p>
        </p:txBody>
      </p:sp>
      <p:sp>
        <p:nvSpPr>
          <p:cNvPr id="4" name="Slide Number Placeholder 3"/>
          <p:cNvSpPr>
            <a:spLocks noGrp="1"/>
          </p:cNvSpPr>
          <p:nvPr>
            <p:ph type="sldNum" sz="quarter" idx="10"/>
          </p:nvPr>
        </p:nvSpPr>
        <p:spPr/>
        <p:txBody>
          <a:bodyPr/>
          <a:lstStyle/>
          <a:p>
            <a:fld id="{1AD3D35E-2143-4448-BE2B-2320F89EEC49}" type="slidenum">
              <a:rPr lang="en-US" smtClean="0"/>
              <a:t>1</a:t>
            </a:fld>
            <a:endParaRPr lang="en-US"/>
          </a:p>
        </p:txBody>
      </p:sp>
    </p:spTree>
    <p:extLst>
      <p:ext uri="{BB962C8B-B14F-4D97-AF65-F5344CB8AC3E}">
        <p14:creationId xmlns:p14="http://schemas.microsoft.com/office/powerpoint/2010/main" val="42581950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All studies require policies and procedures to assure that the findings of the study are valid and not a product of sloppy methods.</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 QM plan varies considerably depending on the type of study, thus, the elements included in the plan will vary depending on the study. In all studies, however, having a Manual of Operational Procedures (MOP) is an essential element of quality management.</a:t>
            </a:r>
            <a:endParaRPr lang="en-US" i="1" dirty="0"/>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2</a:t>
            </a:fld>
            <a:endParaRPr lang="en-US"/>
          </a:p>
        </p:txBody>
      </p:sp>
    </p:spTree>
    <p:extLst>
      <p:ext uri="{BB962C8B-B14F-4D97-AF65-F5344CB8AC3E}">
        <p14:creationId xmlns:p14="http://schemas.microsoft.com/office/powerpoint/2010/main" val="12182432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QM provides for a number of essential features of clinical research: standardization of approaches and procedures (especially important if your</a:t>
            </a:r>
            <a:r>
              <a:rPr lang="en-US" baseline="0" dirty="0"/>
              <a:t> study is to be compared with other studies in the same general topic area); high quality data; and protection of the rights of study subjects.</a:t>
            </a:r>
          </a:p>
          <a:p>
            <a:pPr marL="171450" marR="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a:t>It is not ethical to do a study involving human subjects that is of poor quality, especially if there is risk involved.</a:t>
            </a:r>
          </a:p>
        </p:txBody>
      </p:sp>
      <p:sp>
        <p:nvSpPr>
          <p:cNvPr id="4" name="Slide Number Placeholder 3"/>
          <p:cNvSpPr>
            <a:spLocks noGrp="1"/>
          </p:cNvSpPr>
          <p:nvPr>
            <p:ph type="sldNum" sz="quarter" idx="10"/>
          </p:nvPr>
        </p:nvSpPr>
        <p:spPr/>
        <p:txBody>
          <a:bodyPr/>
          <a:lstStyle/>
          <a:p>
            <a:fld id="{1AD3D35E-2143-4448-BE2B-2320F89EEC49}" type="slidenum">
              <a:rPr lang="en-US" smtClean="0"/>
              <a:t>3</a:t>
            </a:fld>
            <a:endParaRPr lang="en-US"/>
          </a:p>
        </p:txBody>
      </p:sp>
    </p:spTree>
    <p:extLst>
      <p:ext uri="{BB962C8B-B14F-4D97-AF65-F5344CB8AC3E}">
        <p14:creationId xmlns:p14="http://schemas.microsoft.com/office/powerpoint/2010/main" val="12182432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These questions should be applied in assessing the completeness of the QM plan.</a:t>
            </a:r>
          </a:p>
          <a:p>
            <a:pPr marL="171450" indent="-171450">
              <a:buFont typeface="Arial" panose="020B0604020202020204" pitchFamily="34" charset="0"/>
              <a:buChar char="•"/>
            </a:pPr>
            <a:r>
              <a:rPr lang="en-US" i="1" dirty="0">
                <a:cs typeface="Calibri"/>
              </a:rPr>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t>4</a:t>
            </a:fld>
            <a:endParaRPr lang="en-US"/>
          </a:p>
        </p:txBody>
      </p:sp>
    </p:spTree>
    <p:extLst>
      <p:ext uri="{BB962C8B-B14F-4D97-AF65-F5344CB8AC3E}">
        <p14:creationId xmlns:p14="http://schemas.microsoft.com/office/powerpoint/2010/main" val="12182432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There are many on-line resources for quality management</a:t>
            </a:r>
            <a:r>
              <a:rPr lang="en-US" baseline="0" dirty="0"/>
              <a:t> templates, often as part of a clinical research toolkit. Here is one example from the NIDCR group (and in your Participant materials you have an example from an additional NIH resource).</a:t>
            </a:r>
          </a:p>
          <a:p>
            <a:pPr marL="171450" indent="-171450">
              <a:buFont typeface="Arial" panose="020B0604020202020204" pitchFamily="34" charset="0"/>
              <a:buChar char="•"/>
            </a:pPr>
            <a:r>
              <a:rPr lang="en-US" baseline="0" dirty="0"/>
              <a:t>Many of these resources are developed for multicenter clinical trials and, thus, are more complicated than you will need.</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5</a:t>
            </a:fld>
            <a:endParaRPr lang="en-US"/>
          </a:p>
        </p:txBody>
      </p:sp>
    </p:spTree>
    <p:extLst>
      <p:ext uri="{BB962C8B-B14F-4D97-AF65-F5344CB8AC3E}">
        <p14:creationId xmlns:p14="http://schemas.microsoft.com/office/powerpoint/2010/main" val="12182432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The handouts you have been given are from this on-line resource from the Division of Microbiology and Infectious Disease at the U.S. NIH/NIAID. As noted,</a:t>
            </a:r>
            <a:r>
              <a:rPr lang="en-US" baseline="0" dirty="0"/>
              <a:t> it may be more complicated than you will need.</a:t>
            </a:r>
          </a:p>
          <a:p>
            <a:pPr marL="171450" indent="-171450">
              <a:buFont typeface="Arial" panose="020B0604020202020204" pitchFamily="34" charset="0"/>
              <a:buChar char="•"/>
            </a:pPr>
            <a:r>
              <a:rPr lang="en-US" baseline="0" dirty="0"/>
              <a:t>However, you should look through your protocols and determine which of the elements should be included. Essentially all studies will involve data collection and entry. Others will involve testing, such as sputum smear microscopy and culture.</a:t>
            </a:r>
          </a:p>
          <a:p>
            <a:pPr marL="171450" indent="-171450">
              <a:buFont typeface="Arial" panose="020B0604020202020204" pitchFamily="34" charset="0"/>
              <a:buChar char="•"/>
            </a:pPr>
            <a:r>
              <a:rPr lang="en-US" baseline="0" dirty="0"/>
              <a:t>The procedures followed should be specified in a manual of procedures and subjected to routine quality assessment.</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t>6</a:t>
            </a:fld>
            <a:endParaRPr lang="en-US"/>
          </a:p>
        </p:txBody>
      </p:sp>
    </p:spTree>
    <p:extLst>
      <p:ext uri="{BB962C8B-B14F-4D97-AF65-F5344CB8AC3E}">
        <p14:creationId xmlns:p14="http://schemas.microsoft.com/office/powerpoint/2010/main" val="12182432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Some additional on-line resources</a:t>
            </a:r>
          </a:p>
          <a:p>
            <a:pPr marL="171450" indent="-171450">
              <a:buFont typeface="Arial" panose="020B0604020202020204" pitchFamily="34" charset="0"/>
              <a:buChar char="•"/>
            </a:pPr>
            <a:r>
              <a:rPr lang="en-US" sz="1200" i="1" kern="1200">
                <a:solidFill>
                  <a:schemeClr val="tx1"/>
                </a:solidFill>
                <a:effectLst/>
                <a:latin typeface="+mn-lt"/>
                <a:ea typeface="+mn-ea"/>
                <a:cs typeface="+mn-cs"/>
              </a:rPr>
              <a:t>[END]</a:t>
            </a:r>
            <a:endParaRPr lang="en-US" b="0" dirty="0"/>
          </a:p>
        </p:txBody>
      </p:sp>
      <p:sp>
        <p:nvSpPr>
          <p:cNvPr id="4" name="Slide Number Placeholder 3"/>
          <p:cNvSpPr>
            <a:spLocks noGrp="1"/>
          </p:cNvSpPr>
          <p:nvPr>
            <p:ph type="sldNum" sz="quarter" idx="10"/>
          </p:nvPr>
        </p:nvSpPr>
        <p:spPr/>
        <p:txBody>
          <a:bodyPr/>
          <a:lstStyle/>
          <a:p>
            <a:fld id="{1AD3D35E-2143-4448-BE2B-2320F89EEC49}" type="slidenum">
              <a:rPr lang="en-US" smtClean="0"/>
              <a:t>7</a:t>
            </a:fld>
            <a:endParaRPr lang="en-US"/>
          </a:p>
        </p:txBody>
      </p:sp>
    </p:spTree>
    <p:extLst>
      <p:ext uri="{BB962C8B-B14F-4D97-AF65-F5344CB8AC3E}">
        <p14:creationId xmlns:p14="http://schemas.microsoft.com/office/powerpoint/2010/main" val="12182432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7"/>
          <p:cNvGrpSpPr>
            <a:grpSpLocks/>
          </p:cNvGrpSpPr>
          <p:nvPr/>
        </p:nvGrpSpPr>
        <p:grpSpPr bwMode="auto">
          <a:xfrm>
            <a:off x="228600" y="2889250"/>
            <a:ext cx="8610600" cy="201613"/>
            <a:chOff x="144" y="1680"/>
            <a:chExt cx="5424" cy="144"/>
          </a:xfrm>
        </p:grpSpPr>
        <p:sp>
          <p:nvSpPr>
            <p:cNvPr id="5" name="Rectangle 8"/>
            <p:cNvSpPr>
              <a:spLocks noChangeArrowheads="1"/>
            </p:cNvSpPr>
            <p:nvPr userDrawn="1"/>
          </p:nvSpPr>
          <p:spPr bwMode="auto">
            <a:xfrm>
              <a:off x="144" y="1680"/>
              <a:ext cx="1808" cy="144"/>
            </a:xfrm>
            <a:prstGeom prst="rect">
              <a:avLst/>
            </a:prstGeom>
            <a:solidFill>
              <a:srgbClr val="FF0000"/>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6" name="Rectangle 9"/>
            <p:cNvSpPr>
              <a:spLocks noChangeArrowheads="1"/>
            </p:cNvSpPr>
            <p:nvPr userDrawn="1"/>
          </p:nvSpPr>
          <p:spPr bwMode="auto">
            <a:xfrm>
              <a:off x="1952" y="1680"/>
              <a:ext cx="1808" cy="144"/>
            </a:xfrm>
            <a:prstGeom prst="rect">
              <a:avLst/>
            </a:prstGeom>
            <a:solidFill>
              <a:srgbClr val="009DD9"/>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7" name="Rectangle 10"/>
            <p:cNvSpPr>
              <a:spLocks noChangeArrowheads="1"/>
            </p:cNvSpPr>
            <p:nvPr userDrawn="1"/>
          </p:nvSpPr>
          <p:spPr bwMode="auto">
            <a:xfrm>
              <a:off x="3760" y="1680"/>
              <a:ext cx="1808" cy="144"/>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grpSp>
      <p:sp>
        <p:nvSpPr>
          <p:cNvPr id="232450" name="Rectangle 2"/>
          <p:cNvSpPr>
            <a:spLocks noGrp="1" noChangeArrowheads="1"/>
          </p:cNvSpPr>
          <p:nvPr>
            <p:ph type="ctrTitle"/>
          </p:nvPr>
        </p:nvSpPr>
        <p:spPr>
          <a:xfrm>
            <a:off x="685800" y="685800"/>
            <a:ext cx="7772400" cy="2127250"/>
          </a:xfrm>
        </p:spPr>
        <p:txBody>
          <a:bodyPr/>
          <a:lstStyle>
            <a:lvl1pPr algn="ctr">
              <a:defRPr sz="5800">
                <a:solidFill>
                  <a:schemeClr val="accent1">
                    <a:lumMod val="75000"/>
                  </a:schemeClr>
                </a:solidFill>
                <a:latin typeface="+mj-lt"/>
              </a:defRPr>
            </a:lvl1pPr>
          </a:lstStyle>
          <a:p>
            <a:r>
              <a:rPr lang="en-US"/>
              <a:t>Click to edit Master title style</a:t>
            </a:r>
            <a:endParaRPr lang="en-US" dirty="0"/>
          </a:p>
        </p:txBody>
      </p:sp>
      <p:sp>
        <p:nvSpPr>
          <p:cNvPr id="232451" name="Rectangle 3"/>
          <p:cNvSpPr>
            <a:spLocks noGrp="1" noChangeArrowheads="1"/>
          </p:cNvSpPr>
          <p:nvPr>
            <p:ph type="subTitle" idx="1"/>
          </p:nvPr>
        </p:nvSpPr>
        <p:spPr>
          <a:xfrm>
            <a:off x="1371600" y="3270250"/>
            <a:ext cx="6400800" cy="2209800"/>
          </a:xfrm>
        </p:spPr>
        <p:txBody>
          <a:bodyPr/>
          <a:lstStyle>
            <a:lvl1pPr marL="0" indent="0" algn="ctr">
              <a:buFont typeface="Wingdings" pitchFamily="2" charset="2"/>
              <a:buNone/>
              <a:defRPr sz="3000"/>
            </a:lvl1pPr>
          </a:lstStyle>
          <a:p>
            <a:r>
              <a:rPr lang="en-US"/>
              <a:t>Click to edit Master subtitle style</a:t>
            </a:r>
            <a:endParaRPr lang="en-US" dirty="0"/>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t>1/14/2019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pic>
        <p:nvPicPr>
          <p:cNvPr id="12" name="Picture 11"/>
          <p:cNvPicPr>
            <a:picLocks noChangeAspect="1"/>
          </p:cNvPicPr>
          <p:nvPr userDrawn="1"/>
        </p:nvPicPr>
        <p:blipFill>
          <a:blip r:embed="rId2"/>
          <a:stretch>
            <a:fillRect/>
          </a:stretch>
        </p:blipFill>
        <p:spPr>
          <a:xfrm>
            <a:off x="7602295" y="5753300"/>
            <a:ext cx="1236905" cy="990200"/>
          </a:xfrm>
          <a:prstGeom prst="rect">
            <a:avLst/>
          </a:prstGeom>
        </p:spPr>
      </p:pic>
    </p:spTree>
    <p:extLst>
      <p:ext uri="{BB962C8B-B14F-4D97-AF65-F5344CB8AC3E}">
        <p14:creationId xmlns:p14="http://schemas.microsoft.com/office/powerpoint/2010/main" val="3565285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1/14/2019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980340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1/14/2019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1682219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t>1/14/2019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061667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t>1/14/2019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1932301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Date Placeholder 3"/>
          <p:cNvSpPr>
            <a:spLocks noGrp="1"/>
          </p:cNvSpPr>
          <p:nvPr>
            <p:ph type="dt" sz="half" idx="10"/>
          </p:nvPr>
        </p:nvSpPr>
        <p:spPr/>
        <p:txBody>
          <a:bodyPr/>
          <a:lstStyle>
            <a:lvl1pPr>
              <a:defRPr/>
            </a:lvl1pPr>
          </a:lstStyle>
          <a:p>
            <a:pPr>
              <a:defRPr/>
            </a:pPr>
            <a:fld id="{95BD76F7-B0DE-8C48-9AB5-4FAEE43C43CB}" type="datetimeFigureOut">
              <a:rPr lang="en-US"/>
              <a:pPr>
                <a:defRPr/>
              </a:pPr>
              <a:t>1/14/2019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37FB53B-BF9D-174B-B310-31F1ADA7A19B}" type="slidenum">
              <a:rPr lang="en-US"/>
              <a:pPr>
                <a:defRPr/>
              </a:pPr>
              <a:t>‹#›</a:t>
            </a:fld>
            <a:endParaRPr lang="en-US"/>
          </a:p>
        </p:txBody>
      </p:sp>
    </p:spTree>
    <p:extLst>
      <p:ext uri="{BB962C8B-B14F-4D97-AF65-F5344CB8AC3E}">
        <p14:creationId xmlns:p14="http://schemas.microsoft.com/office/powerpoint/2010/main" val="1357656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A7172813-939F-004E-9BDD-034604A11110}" type="datetimeFigureOut">
              <a:rPr lang="en-US"/>
              <a:pPr>
                <a:defRPr/>
              </a:pPr>
              <a:t>1/14/2019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AC6E7D3-0185-1645-A396-4B7D82F668EC}" type="slidenum">
              <a:rPr lang="en-US"/>
              <a:pPr>
                <a:defRPr/>
              </a:pPr>
              <a:t>‹#›</a:t>
            </a:fld>
            <a:endParaRPr lang="en-US"/>
          </a:p>
        </p:txBody>
      </p:sp>
    </p:spTree>
    <p:extLst>
      <p:ext uri="{BB962C8B-B14F-4D97-AF65-F5344CB8AC3E}">
        <p14:creationId xmlns:p14="http://schemas.microsoft.com/office/powerpoint/2010/main" val="495232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0C2550BA-C8E3-4B40-AF76-075C86712E99}" type="datetimeFigureOut">
              <a:rPr lang="en-US"/>
              <a:pPr>
                <a:defRPr/>
              </a:pPr>
              <a:t>1/14/2019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8117A1F-C497-E04B-A08A-462DDD99ADF5}" type="slidenum">
              <a:rPr lang="en-US"/>
              <a:pPr>
                <a:defRPr/>
              </a:pPr>
              <a:t>‹#›</a:t>
            </a:fld>
            <a:endParaRPr lang="en-US"/>
          </a:p>
        </p:txBody>
      </p:sp>
    </p:spTree>
    <p:extLst>
      <p:ext uri="{BB962C8B-B14F-4D97-AF65-F5344CB8AC3E}">
        <p14:creationId xmlns:p14="http://schemas.microsoft.com/office/powerpoint/2010/main" val="34159189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3"/>
          <p:cNvSpPr>
            <a:spLocks noGrp="1"/>
          </p:cNvSpPr>
          <p:nvPr>
            <p:ph type="dt" sz="half" idx="10"/>
          </p:nvPr>
        </p:nvSpPr>
        <p:spPr/>
        <p:txBody>
          <a:bodyPr/>
          <a:lstStyle>
            <a:lvl1pPr>
              <a:defRPr/>
            </a:lvl1pPr>
          </a:lstStyle>
          <a:p>
            <a:pPr>
              <a:defRPr/>
            </a:pPr>
            <a:fld id="{91A7B449-4CCB-5847-8183-34A38CF095DC}" type="datetimeFigureOut">
              <a:rPr lang="en-US"/>
              <a:pPr>
                <a:defRPr/>
              </a:pPr>
              <a:t>1/14/2019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75FFA504-80AA-9F40-BAE5-FCA96A6D70D5}" type="slidenum">
              <a:rPr lang="en-US"/>
              <a:pPr>
                <a:defRPr/>
              </a:pPr>
              <a:t>‹#›</a:t>
            </a:fld>
            <a:endParaRPr lang="en-US"/>
          </a:p>
        </p:txBody>
      </p:sp>
    </p:spTree>
    <p:extLst>
      <p:ext uri="{BB962C8B-B14F-4D97-AF65-F5344CB8AC3E}">
        <p14:creationId xmlns:p14="http://schemas.microsoft.com/office/powerpoint/2010/main" val="41929820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3"/>
          <p:cNvSpPr>
            <a:spLocks noGrp="1"/>
          </p:cNvSpPr>
          <p:nvPr>
            <p:ph type="dt" sz="half" idx="10"/>
          </p:nvPr>
        </p:nvSpPr>
        <p:spPr/>
        <p:txBody>
          <a:bodyPr/>
          <a:lstStyle>
            <a:lvl1pPr>
              <a:defRPr/>
            </a:lvl1pPr>
          </a:lstStyle>
          <a:p>
            <a:pPr>
              <a:defRPr/>
            </a:pPr>
            <a:fld id="{B0DD3D93-0872-4B49-B149-C10A337C1B8A}" type="datetimeFigureOut">
              <a:rPr lang="en-US"/>
              <a:pPr>
                <a:defRPr/>
              </a:pPr>
              <a:t>1/14/2019</a:t>
            </a:fld>
            <a:endParaRPr lang="en-US"/>
          </a:p>
        </p:txBody>
      </p:sp>
      <p:sp>
        <p:nvSpPr>
          <p:cNvPr id="9" name="Footer Placeholder 4"/>
          <p:cNvSpPr>
            <a:spLocks noGrp="1"/>
          </p:cNvSpPr>
          <p:nvPr>
            <p:ph type="ftr" sz="quarter" idx="11"/>
          </p:nvPr>
        </p:nvSpPr>
        <p:spPr/>
        <p:txBody>
          <a:bodyPr/>
          <a:lstStyle>
            <a:lvl1pPr>
              <a:defRPr/>
            </a:lvl1pPr>
          </a:lstStyle>
          <a:p>
            <a:pPr>
              <a:defRPr/>
            </a:pPr>
            <a:endParaRPr lang="en-US"/>
          </a:p>
        </p:txBody>
      </p:sp>
      <p:sp>
        <p:nvSpPr>
          <p:cNvPr id="10" name="Slide Number Placeholder 5"/>
          <p:cNvSpPr>
            <a:spLocks noGrp="1"/>
          </p:cNvSpPr>
          <p:nvPr>
            <p:ph type="sldNum" sz="quarter" idx="12"/>
          </p:nvPr>
        </p:nvSpPr>
        <p:spPr/>
        <p:txBody>
          <a:bodyPr/>
          <a:lstStyle>
            <a:lvl1pPr>
              <a:defRPr/>
            </a:lvl1pPr>
          </a:lstStyle>
          <a:p>
            <a:pPr>
              <a:defRPr/>
            </a:pPr>
            <a:fld id="{25DA60D9-0C4A-AB4A-BFC6-8EA771F4A3C9}" type="slidenum">
              <a:rPr lang="en-US"/>
              <a:pPr>
                <a:defRPr/>
              </a:pPr>
              <a:t>‹#›</a:t>
            </a:fld>
            <a:endParaRPr lang="en-US"/>
          </a:p>
        </p:txBody>
      </p:sp>
    </p:spTree>
    <p:extLst>
      <p:ext uri="{BB962C8B-B14F-4D97-AF65-F5344CB8AC3E}">
        <p14:creationId xmlns:p14="http://schemas.microsoft.com/office/powerpoint/2010/main" val="20958193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2BC16DF7-06BE-A94C-832E-1DF11E380545}" type="datetimeFigureOut">
              <a:rPr lang="en-US"/>
              <a:pPr>
                <a:defRPr/>
              </a:pPr>
              <a:t>1/14/2019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39FF234-1D05-4247-B552-DC1EFDB41419}" type="slidenum">
              <a:rPr lang="en-US"/>
              <a:pPr>
                <a:defRPr/>
              </a:pPr>
              <a:t>‹#›</a:t>
            </a:fld>
            <a:endParaRPr lang="en-US"/>
          </a:p>
        </p:txBody>
      </p:sp>
    </p:spTree>
    <p:extLst>
      <p:ext uri="{BB962C8B-B14F-4D97-AF65-F5344CB8AC3E}">
        <p14:creationId xmlns:p14="http://schemas.microsoft.com/office/powerpoint/2010/main" val="27215944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2"/>
          <p:cNvSpPr>
            <a:spLocks noGrp="1"/>
          </p:cNvSpPr>
          <p:nvPr>
            <p:ph type="dt" sz="half" idx="10"/>
          </p:nvPr>
        </p:nvSpPr>
        <p:spPr/>
        <p:txBody>
          <a:bodyPr/>
          <a:lstStyle>
            <a:lvl1pPr>
              <a:defRPr/>
            </a:lvl1pPr>
          </a:lstStyle>
          <a:p>
            <a:fld id="{E7775EEB-55FE-2246-A534-988E126E9557}" type="datetimeFigureOut">
              <a:rPr lang="en-US" smtClean="0"/>
              <a:t>1/14/2019</a:t>
            </a:fld>
            <a:endParaRPr lang="en-US"/>
          </a:p>
        </p:txBody>
      </p:sp>
      <p:sp>
        <p:nvSpPr>
          <p:cNvPr id="5" name="Footer Placeholder 3"/>
          <p:cNvSpPr>
            <a:spLocks noGrp="1"/>
          </p:cNvSpPr>
          <p:nvPr>
            <p:ph type="ftr" sz="quarter" idx="11"/>
          </p:nvPr>
        </p:nvSpPr>
        <p:spPr/>
        <p:txBody>
          <a:bodyPr/>
          <a:lstStyle>
            <a:lvl1pPr>
              <a:defRPr/>
            </a:lvl1pPr>
          </a:lstStyle>
          <a:p>
            <a:endParaRPr lang="en-US"/>
          </a:p>
        </p:txBody>
      </p:sp>
      <p:sp>
        <p:nvSpPr>
          <p:cNvPr id="6" name="Slide Number Placeholder 4"/>
          <p:cNvSpPr>
            <a:spLocks noGrp="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713762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Date Placeholder 3"/>
          <p:cNvSpPr>
            <a:spLocks noGrp="1"/>
          </p:cNvSpPr>
          <p:nvPr>
            <p:ph type="dt" sz="half" idx="10"/>
          </p:nvPr>
        </p:nvSpPr>
        <p:spPr/>
        <p:txBody>
          <a:bodyPr/>
          <a:lstStyle>
            <a:lvl1pPr>
              <a:defRPr/>
            </a:lvl1pPr>
          </a:lstStyle>
          <a:p>
            <a:pPr>
              <a:defRPr/>
            </a:pPr>
            <a:fld id="{18243F69-0D54-034B-B052-690CEA2FA318}" type="datetimeFigureOut">
              <a:rPr lang="en-US"/>
              <a:pPr>
                <a:defRPr/>
              </a:pPr>
              <a:t>1/14/2019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BA47EA12-8778-4542-B5EE-975C3CD69A25}" type="slidenum">
              <a:rPr lang="en-US"/>
              <a:pPr>
                <a:defRPr/>
              </a:pPr>
              <a:t>‹#›</a:t>
            </a:fld>
            <a:endParaRPr lang="en-US"/>
          </a:p>
        </p:txBody>
      </p:sp>
    </p:spTree>
    <p:extLst>
      <p:ext uri="{BB962C8B-B14F-4D97-AF65-F5344CB8AC3E}">
        <p14:creationId xmlns:p14="http://schemas.microsoft.com/office/powerpoint/2010/main" val="20339062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3"/>
          <p:cNvSpPr>
            <a:spLocks noGrp="1"/>
          </p:cNvSpPr>
          <p:nvPr>
            <p:ph type="dt" sz="half" idx="10"/>
          </p:nvPr>
        </p:nvSpPr>
        <p:spPr/>
        <p:txBody>
          <a:bodyPr/>
          <a:lstStyle>
            <a:lvl1pPr>
              <a:defRPr/>
            </a:lvl1pPr>
          </a:lstStyle>
          <a:p>
            <a:pPr>
              <a:defRPr/>
            </a:pPr>
            <a:fld id="{940C05B1-9509-8F47-9163-3776BD0CE122}" type="datetimeFigureOut">
              <a:rPr lang="en-US"/>
              <a:pPr>
                <a:defRPr/>
              </a:pPr>
              <a:t>1/14/2019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A50CA7E8-E584-8445-9A1B-3CFEC352857E}" type="slidenum">
              <a:rPr lang="en-US"/>
              <a:pPr>
                <a:defRPr/>
              </a:pPr>
              <a:t>‹#›</a:t>
            </a:fld>
            <a:endParaRPr lang="en-US"/>
          </a:p>
        </p:txBody>
      </p:sp>
    </p:spTree>
    <p:extLst>
      <p:ext uri="{BB962C8B-B14F-4D97-AF65-F5344CB8AC3E}">
        <p14:creationId xmlns:p14="http://schemas.microsoft.com/office/powerpoint/2010/main" val="14522265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3"/>
          <p:cNvSpPr>
            <a:spLocks noGrp="1"/>
          </p:cNvSpPr>
          <p:nvPr>
            <p:ph type="dt" sz="half" idx="10"/>
          </p:nvPr>
        </p:nvSpPr>
        <p:spPr/>
        <p:txBody>
          <a:bodyPr/>
          <a:lstStyle>
            <a:lvl1pPr>
              <a:defRPr/>
            </a:lvl1pPr>
          </a:lstStyle>
          <a:p>
            <a:pPr>
              <a:defRPr/>
            </a:pPr>
            <a:fld id="{9456AE72-3E91-DA4F-9E24-78F4B7928589}" type="datetimeFigureOut">
              <a:rPr lang="en-US"/>
              <a:pPr>
                <a:defRPr/>
              </a:pPr>
              <a:t>1/14/2019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6B2C34F6-5283-354F-B60D-7910E5EF4FD7}" type="slidenum">
              <a:rPr lang="en-US"/>
              <a:pPr>
                <a:defRPr/>
              </a:pPr>
              <a:t>‹#›</a:t>
            </a:fld>
            <a:endParaRPr lang="en-US"/>
          </a:p>
        </p:txBody>
      </p:sp>
    </p:spTree>
    <p:extLst>
      <p:ext uri="{BB962C8B-B14F-4D97-AF65-F5344CB8AC3E}">
        <p14:creationId xmlns:p14="http://schemas.microsoft.com/office/powerpoint/2010/main" val="33724685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81EBD12-AD3D-FF46-A8B7-910E6153C6B8}" type="datetimeFigureOut">
              <a:rPr lang="en-US"/>
              <a:pPr>
                <a:defRPr/>
              </a:pPr>
              <a:t>1/14/2019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FC5A1D6-5677-424D-91F5-2341B2A0F8C5}" type="slidenum">
              <a:rPr lang="en-US"/>
              <a:pPr>
                <a:defRPr/>
              </a:pPr>
              <a:t>‹#›</a:t>
            </a:fld>
            <a:endParaRPr lang="en-US"/>
          </a:p>
        </p:txBody>
      </p:sp>
    </p:spTree>
    <p:extLst>
      <p:ext uri="{BB962C8B-B14F-4D97-AF65-F5344CB8AC3E}">
        <p14:creationId xmlns:p14="http://schemas.microsoft.com/office/powerpoint/2010/main" val="15098033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5A942FB-F36C-BF4E-BDB6-2724EA38A16B}" type="datetimeFigureOut">
              <a:rPr lang="en-US"/>
              <a:pPr>
                <a:defRPr/>
              </a:pPr>
              <a:t>1/14/2019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CEEEEBF-D8CA-A24F-A338-55402DCCB039}" type="slidenum">
              <a:rPr lang="en-US"/>
              <a:pPr>
                <a:defRPr/>
              </a:pPr>
              <a:t>‹#›</a:t>
            </a:fld>
            <a:endParaRPr lang="en-US"/>
          </a:p>
        </p:txBody>
      </p:sp>
    </p:spTree>
    <p:extLst>
      <p:ext uri="{BB962C8B-B14F-4D97-AF65-F5344CB8AC3E}">
        <p14:creationId xmlns:p14="http://schemas.microsoft.com/office/powerpoint/2010/main" val="960098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36638"/>
          </a:xfrm>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t>1/14/2019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520838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t>1/14/2019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7154191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E7775EEB-55FE-2246-A534-988E126E9557}" type="datetimeFigureOut">
              <a:rPr lang="en-US" smtClean="0"/>
              <a:t>1/14/2019</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40753935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1/14/2019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586066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t>1/14/2019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14747149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t>1/14/2019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28404950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4"/>
          <p:cNvSpPr>
            <a:spLocks noGrp="1" noChangeArrowheads="1"/>
          </p:cNvSpPr>
          <p:nvPr>
            <p:ph type="dt" sz="half" idx="10"/>
          </p:nvPr>
        </p:nvSpPr>
        <p:spPr/>
        <p:txBody>
          <a:bodyPr/>
          <a:lstStyle>
            <a:lvl1pPr>
              <a:defRPr/>
            </a:lvl1pPr>
          </a:lstStyle>
          <a:p>
            <a:fld id="{E7775EEB-55FE-2246-A534-988E126E9557}" type="datetimeFigureOut">
              <a:rPr lang="en-US" smtClean="0"/>
              <a:t>1/14/2019</a:t>
            </a:fld>
            <a:endParaRPr lang="en-US"/>
          </a:p>
        </p:txBody>
      </p:sp>
      <p:sp>
        <p:nvSpPr>
          <p:cNvPr id="4" name="Rectangle 5"/>
          <p:cNvSpPr>
            <a:spLocks noGrp="1" noChangeArrowheads="1"/>
          </p:cNvSpPr>
          <p:nvPr>
            <p:ph type="ftr" sz="quarter" idx="11"/>
          </p:nvPr>
        </p:nvSpPr>
        <p:spPr/>
        <p:txBody>
          <a:bodyPr/>
          <a:lstStyle>
            <a:lvl1pPr>
              <a:defRPr/>
            </a:lvl1pPr>
          </a:lstStyle>
          <a:p>
            <a:endParaRPr lang="en-US"/>
          </a:p>
        </p:txBody>
      </p:sp>
      <p:sp>
        <p:nvSpPr>
          <p:cNvPr id="5"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40618860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2.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p>
            <a:pPr lvl="0"/>
            <a:r>
              <a:rPr lang="en-US"/>
              <a:t>Click to edit Master title style</a:t>
            </a:r>
            <a:endParaRPr lang="en-US" dirty="0"/>
          </a:p>
        </p:txBody>
      </p:sp>
      <p:sp>
        <p:nvSpPr>
          <p:cNvPr id="1027" name="Rectangle 3"/>
          <p:cNvSpPr>
            <a:spLocks noGrp="1" noChangeArrowheads="1"/>
          </p:cNvSpPr>
          <p:nvPr>
            <p:ph type="body" idx="1"/>
          </p:nvPr>
        </p:nvSpPr>
        <p:spPr bwMode="auto">
          <a:xfrm>
            <a:off x="457200" y="1600200"/>
            <a:ext cx="8229600" cy="4530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31428" name="Rectangle 4"/>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Verdana" pitchFamily="34" charset="0"/>
                <a:ea typeface="+mn-ea"/>
                <a:cs typeface="+mn-cs"/>
              </a:defRPr>
            </a:lvl1pPr>
          </a:lstStyle>
          <a:p>
            <a:fld id="{E7775EEB-55FE-2246-A534-988E126E9557}" type="datetimeFigureOut">
              <a:rPr lang="en-US" smtClean="0"/>
              <a:t>1/14/2019</a:t>
            </a:fld>
            <a:endParaRPr lang="en-US"/>
          </a:p>
        </p:txBody>
      </p:sp>
      <p:sp>
        <p:nvSpPr>
          <p:cNvPr id="2314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Verdana" pitchFamily="34" charset="0"/>
                <a:ea typeface="+mn-ea"/>
                <a:cs typeface="+mn-cs"/>
              </a:defRPr>
            </a:lvl1pPr>
          </a:lstStyle>
          <a:p>
            <a:endParaRPr lang="en-US"/>
          </a:p>
        </p:txBody>
      </p:sp>
      <p:sp>
        <p:nvSpPr>
          <p:cNvPr id="231430" name="Rectangle 6"/>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5CDE4999-8175-CB4A-B813-24FF5168A6B1}" type="slidenum">
              <a:rPr lang="en-US" smtClean="0"/>
              <a:t>‹#›</a:t>
            </a:fld>
            <a:endParaRPr lang="en-US"/>
          </a:p>
        </p:txBody>
      </p:sp>
      <p:sp>
        <p:nvSpPr>
          <p:cNvPr id="1031" name="Rectangle 7"/>
          <p:cNvSpPr>
            <a:spLocks noChangeArrowheads="1"/>
          </p:cNvSpPr>
          <p:nvPr/>
        </p:nvSpPr>
        <p:spPr bwMode="auto">
          <a:xfrm>
            <a:off x="0" y="0"/>
            <a:ext cx="228600" cy="2286000"/>
          </a:xfrm>
          <a:prstGeom prst="rect">
            <a:avLst/>
          </a:prstGeom>
          <a:solidFill>
            <a:srgbClr val="B01D11"/>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3" name="Rectangle 9"/>
          <p:cNvSpPr>
            <a:spLocks noChangeArrowheads="1"/>
          </p:cNvSpPr>
          <p:nvPr/>
        </p:nvSpPr>
        <p:spPr bwMode="auto">
          <a:xfrm>
            <a:off x="0" y="2286000"/>
            <a:ext cx="228600" cy="2286000"/>
          </a:xfrm>
          <a:prstGeom prst="rect">
            <a:avLst/>
          </a:prstGeom>
          <a:solidFill>
            <a:schemeClr val="accent2"/>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4" name="Rectangle 10"/>
          <p:cNvSpPr>
            <a:spLocks noChangeArrowheads="1"/>
          </p:cNvSpPr>
          <p:nvPr/>
        </p:nvSpPr>
        <p:spPr bwMode="auto">
          <a:xfrm>
            <a:off x="0" y="4572000"/>
            <a:ext cx="228600" cy="2286000"/>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solidFill>
                <a:srgbClr val="0000FF"/>
              </a:solidFill>
              <a:latin typeface="Times New Roman" pitchFamily="18" charset="0"/>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l" rtl="0" eaLnBrk="1" fontAlgn="base" hangingPunct="1">
        <a:spcBef>
          <a:spcPct val="0"/>
        </a:spcBef>
        <a:spcAft>
          <a:spcPct val="0"/>
        </a:spcAft>
        <a:defRPr sz="440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p:titleStyle>
    <p:body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638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638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a:defRPr/>
            </a:pPr>
            <a:fld id="{E9FE9ED3-31C6-1247-88DB-78C128AFB6D2}" type="datetimeFigureOut">
              <a:rPr lang="en-US"/>
              <a:pPr>
                <a:defRPr/>
              </a:pPr>
              <a:t>1/14/2019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Verdana" pitchFamily="34" charset="0"/>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E7DFC60D-88C1-7F4E-9E49-97E9C7C7DBC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ctr" rtl="0" eaLnBrk="1" fontAlgn="base" hangingPunct="1">
        <a:spcBef>
          <a:spcPct val="0"/>
        </a:spcBef>
        <a:spcAft>
          <a:spcPct val="0"/>
        </a:spcAft>
        <a:defRPr sz="4400" kern="1200">
          <a:solidFill>
            <a:schemeClr val="tx1"/>
          </a:solidFill>
          <a:latin typeface="+mj-lt"/>
          <a:ea typeface="MS PGothic" pitchFamily="34" charset="-128"/>
          <a:cs typeface="MS PGothic" charset="0"/>
        </a:defRPr>
      </a:lvl1pPr>
      <a:lvl2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2pPr>
      <a:lvl3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3pPr>
      <a:lvl4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4pPr>
      <a:lvl5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hyperlink" Target="https://www.dmidcroms.com/CRS/QM/SitePages/Qualitymanagement.aspx" TargetMode="External"/><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85798"/>
            <a:ext cx="7772400" cy="2130552"/>
          </a:xfrm>
        </p:spPr>
        <p:txBody>
          <a:bodyPr>
            <a:normAutofit/>
          </a:bodyPr>
          <a:lstStyle/>
          <a:p>
            <a:r>
              <a:rPr lang="en-US" sz="6600" dirty="0"/>
              <a:t>Developing a Quality Management Plan</a:t>
            </a:r>
            <a:endParaRPr lang="en-US" sz="4400" dirty="0"/>
          </a:p>
        </p:txBody>
      </p:sp>
      <p:sp>
        <p:nvSpPr>
          <p:cNvPr id="3" name="Subtitle 2"/>
          <p:cNvSpPr>
            <a:spLocks noGrp="1"/>
          </p:cNvSpPr>
          <p:nvPr>
            <p:ph type="subTitle" idx="1"/>
          </p:nvPr>
        </p:nvSpPr>
        <p:spPr>
          <a:xfrm>
            <a:off x="1371600" y="3653692"/>
            <a:ext cx="6400800" cy="1826357"/>
          </a:xfrm>
        </p:spPr>
        <p:txBody>
          <a:bodyPr>
            <a:normAutofit/>
          </a:bodyPr>
          <a:lstStyle/>
          <a:p>
            <a:r>
              <a:rPr lang="en-US" dirty="0"/>
              <a:t>CDC Operations Research Course</a:t>
            </a:r>
          </a:p>
          <a:p>
            <a:r>
              <a:rPr lang="en-US" dirty="0"/>
              <a:t>Add place and date</a:t>
            </a:r>
          </a:p>
          <a:p>
            <a:r>
              <a:rPr lang="en-US" dirty="0"/>
              <a:t>Add presenter name &amp; affiliation</a:t>
            </a:r>
          </a:p>
        </p:txBody>
      </p:sp>
    </p:spTree>
    <p:extLst>
      <p:ext uri="{BB962C8B-B14F-4D97-AF65-F5344CB8AC3E}">
        <p14:creationId xmlns:p14="http://schemas.microsoft.com/office/powerpoint/2010/main" val="17468281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D3E83"/>
                </a:solidFill>
              </a:rPr>
              <a:t>Quality management</a:t>
            </a:r>
          </a:p>
        </p:txBody>
      </p:sp>
      <p:sp>
        <p:nvSpPr>
          <p:cNvPr id="3" name="Content Placeholder 2"/>
          <p:cNvSpPr>
            <a:spLocks noGrp="1"/>
          </p:cNvSpPr>
          <p:nvPr>
            <p:ph idx="1"/>
          </p:nvPr>
        </p:nvSpPr>
        <p:spPr>
          <a:xfrm>
            <a:off x="457200" y="1661160"/>
            <a:ext cx="8229600" cy="4530725"/>
          </a:xfrm>
          <a:solidFill>
            <a:schemeClr val="bg1">
              <a:lumMod val="85000"/>
            </a:schemeClr>
          </a:solidFill>
        </p:spPr>
        <p:txBody>
          <a:bodyPr/>
          <a:lstStyle/>
          <a:p>
            <a:pPr>
              <a:spcAft>
                <a:spcPts val="600"/>
              </a:spcAft>
            </a:pPr>
            <a:r>
              <a:rPr lang="en-US" sz="3400" b="1" dirty="0"/>
              <a:t>Quality management</a:t>
            </a:r>
            <a:r>
              <a:rPr lang="en-US" sz="3400" dirty="0"/>
              <a:t> (QM): The overall process of establishing and ensuring the </a:t>
            </a:r>
            <a:r>
              <a:rPr lang="en-US" sz="3400" b="1" dirty="0"/>
              <a:t>quality</a:t>
            </a:r>
            <a:r>
              <a:rPr lang="en-US" sz="3400" dirty="0"/>
              <a:t> of processes, data, and documentation associated with clinical research activities. </a:t>
            </a:r>
          </a:p>
          <a:p>
            <a:pPr>
              <a:spcAft>
                <a:spcPts val="600"/>
              </a:spcAft>
            </a:pPr>
            <a:r>
              <a:rPr lang="en-US" sz="3400" dirty="0"/>
              <a:t>It encompasses both </a:t>
            </a:r>
            <a:r>
              <a:rPr lang="en-US" sz="3400" b="1" dirty="0"/>
              <a:t>quality</a:t>
            </a:r>
            <a:r>
              <a:rPr lang="en-US" sz="3400" dirty="0"/>
              <a:t> </a:t>
            </a:r>
            <a:r>
              <a:rPr lang="en-US" sz="3400" b="1" dirty="0"/>
              <a:t>control</a:t>
            </a:r>
            <a:r>
              <a:rPr lang="en-US" sz="3400" dirty="0"/>
              <a:t> (QC), and </a:t>
            </a:r>
            <a:r>
              <a:rPr lang="en-US" sz="3400" b="1" dirty="0"/>
              <a:t>quality assurance </a:t>
            </a:r>
            <a:r>
              <a:rPr lang="en-US" sz="3400" dirty="0"/>
              <a:t>(QA) activities.</a:t>
            </a:r>
          </a:p>
        </p:txBody>
      </p:sp>
    </p:spTree>
    <p:extLst>
      <p:ext uri="{BB962C8B-B14F-4D97-AF65-F5344CB8AC3E}">
        <p14:creationId xmlns:p14="http://schemas.microsoft.com/office/powerpoint/2010/main" val="40568211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D3E83"/>
                </a:solidFill>
              </a:rPr>
              <a:t>Quality management</a:t>
            </a:r>
            <a:r>
              <a:rPr lang="is-IS" dirty="0">
                <a:solidFill>
                  <a:srgbClr val="0D3E83"/>
                </a:solidFill>
              </a:rPr>
              <a:t>: Purposes</a:t>
            </a:r>
            <a:endParaRPr lang="en-US" dirty="0">
              <a:solidFill>
                <a:srgbClr val="0D3E83"/>
              </a:solidFill>
            </a:endParaRPr>
          </a:p>
        </p:txBody>
      </p:sp>
      <p:sp>
        <p:nvSpPr>
          <p:cNvPr id="3" name="Content Placeholder 2"/>
          <p:cNvSpPr>
            <a:spLocks noGrp="1"/>
          </p:cNvSpPr>
          <p:nvPr>
            <p:ph idx="1"/>
          </p:nvPr>
        </p:nvSpPr>
        <p:spPr/>
        <p:txBody>
          <a:bodyPr/>
          <a:lstStyle/>
          <a:p>
            <a:pPr>
              <a:spcAft>
                <a:spcPts val="600"/>
              </a:spcAft>
            </a:pPr>
            <a:r>
              <a:rPr lang="en-US" sz="3400" dirty="0"/>
              <a:t>Provides standardization of design, conduct, reporting, and analysis of clinical studies</a:t>
            </a:r>
          </a:p>
          <a:p>
            <a:pPr>
              <a:spcAft>
                <a:spcPts val="600"/>
              </a:spcAft>
            </a:pPr>
            <a:r>
              <a:rPr lang="en-US" sz="3400" dirty="0"/>
              <a:t>Ensures high quality data</a:t>
            </a:r>
          </a:p>
          <a:p>
            <a:pPr>
              <a:spcAft>
                <a:spcPts val="600"/>
              </a:spcAft>
            </a:pPr>
            <a:r>
              <a:rPr lang="en-US" sz="3400" dirty="0"/>
              <a:t>Ensures that  the rights and well-being of study subjects are protected</a:t>
            </a:r>
          </a:p>
        </p:txBody>
      </p:sp>
    </p:spTree>
    <p:extLst>
      <p:ext uri="{BB962C8B-B14F-4D97-AF65-F5344CB8AC3E}">
        <p14:creationId xmlns:p14="http://schemas.microsoft.com/office/powerpoint/2010/main" val="25864281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19"/>
            <a:ext cx="8229600" cy="1143000"/>
          </a:xfrm>
        </p:spPr>
        <p:txBody>
          <a:bodyPr/>
          <a:lstStyle/>
          <a:p>
            <a:br>
              <a:rPr lang="en-US" dirty="0">
                <a:solidFill>
                  <a:srgbClr val="0D3E83"/>
                </a:solidFill>
              </a:rPr>
            </a:br>
            <a:br>
              <a:rPr lang="en-US" dirty="0">
                <a:solidFill>
                  <a:srgbClr val="0D3E83"/>
                </a:solidFill>
              </a:rPr>
            </a:br>
            <a:r>
              <a:rPr lang="en-US" dirty="0">
                <a:solidFill>
                  <a:srgbClr val="0D3E83"/>
                </a:solidFill>
              </a:rPr>
              <a:t>Assessing quality management</a:t>
            </a:r>
            <a:r>
              <a:rPr lang="is-IS" dirty="0">
                <a:solidFill>
                  <a:srgbClr val="0D3E83"/>
                </a:solidFill>
              </a:rPr>
              <a:t> </a:t>
            </a:r>
            <a:endParaRPr lang="en-US" dirty="0">
              <a:solidFill>
                <a:srgbClr val="0D3E83"/>
              </a:solidFill>
            </a:endParaRPr>
          </a:p>
        </p:txBody>
      </p:sp>
      <p:sp>
        <p:nvSpPr>
          <p:cNvPr id="3" name="Content Placeholder 2"/>
          <p:cNvSpPr>
            <a:spLocks noGrp="1"/>
          </p:cNvSpPr>
          <p:nvPr>
            <p:ph idx="1"/>
          </p:nvPr>
        </p:nvSpPr>
        <p:spPr>
          <a:xfrm>
            <a:off x="457200" y="1600200"/>
            <a:ext cx="8229600" cy="4732007"/>
          </a:xfrm>
        </p:spPr>
        <p:txBody>
          <a:bodyPr/>
          <a:lstStyle/>
          <a:p>
            <a:r>
              <a:rPr lang="en-US" sz="2800" dirty="0"/>
              <a:t>Are protocols clearly written? Do you know what procedures are to be implemented, and when?</a:t>
            </a:r>
          </a:p>
          <a:p>
            <a:r>
              <a:rPr lang="en-US" sz="2800" dirty="0"/>
              <a:t>Do staff check their own work or rely on others?</a:t>
            </a:r>
          </a:p>
          <a:p>
            <a:r>
              <a:rPr lang="en-US" sz="2800" dirty="0"/>
              <a:t>Does the organization have a QM plan for monitoring protocol adherence and data collection?</a:t>
            </a:r>
          </a:p>
          <a:p>
            <a:r>
              <a:rPr lang="en-US" sz="2800" dirty="0"/>
              <a:t>Are there clinical research SOPs, including human subject protection and data management?</a:t>
            </a:r>
          </a:p>
          <a:p>
            <a:r>
              <a:rPr lang="en-US" sz="2800" dirty="0"/>
              <a:t>How are case report forms developed? </a:t>
            </a:r>
          </a:p>
          <a:p>
            <a:r>
              <a:rPr lang="en-US" sz="2800" dirty="0"/>
              <a:t>Do you know what to do if you had a quality inspection of your study site?</a:t>
            </a:r>
          </a:p>
        </p:txBody>
      </p:sp>
    </p:spTree>
    <p:extLst>
      <p:ext uri="{BB962C8B-B14F-4D97-AF65-F5344CB8AC3E}">
        <p14:creationId xmlns:p14="http://schemas.microsoft.com/office/powerpoint/2010/main" val="34858087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43000"/>
          </a:xfrm>
        </p:spPr>
        <p:txBody>
          <a:bodyPr/>
          <a:lstStyle/>
          <a:p>
            <a:r>
              <a:rPr lang="en-US" dirty="0">
                <a:solidFill>
                  <a:srgbClr val="0D3E83"/>
                </a:solidFill>
              </a:rPr>
              <a:t>Quality management: Resources</a:t>
            </a:r>
          </a:p>
        </p:txBody>
      </p:sp>
      <p:pic>
        <p:nvPicPr>
          <p:cNvPr id="2051"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20040" y="1417638"/>
            <a:ext cx="8229600" cy="5040607"/>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45120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8229600" cy="1139825"/>
          </a:xfrm>
        </p:spPr>
        <p:txBody>
          <a:bodyPr/>
          <a:lstStyle/>
          <a:p>
            <a:r>
              <a:rPr lang="en-US" dirty="0">
                <a:solidFill>
                  <a:srgbClr val="0D3E83"/>
                </a:solidFill>
              </a:rPr>
              <a:t>Quality management: Resources</a:t>
            </a:r>
          </a:p>
        </p:txBody>
      </p:sp>
      <p:sp>
        <p:nvSpPr>
          <p:cNvPr id="3" name="Content Placeholder 2"/>
          <p:cNvSpPr>
            <a:spLocks noGrp="1"/>
          </p:cNvSpPr>
          <p:nvPr>
            <p:ph idx="1"/>
          </p:nvPr>
        </p:nvSpPr>
        <p:spPr>
          <a:xfrm>
            <a:off x="914400" y="1600200"/>
            <a:ext cx="7772400" cy="4530725"/>
          </a:xfrm>
        </p:spPr>
        <p:txBody>
          <a:bodyPr/>
          <a:lstStyle/>
          <a:p>
            <a:pPr marL="0" indent="0">
              <a:buNone/>
            </a:pPr>
            <a:r>
              <a:rPr lang="en-US" sz="3600" dirty="0"/>
              <a:t>Clinical Quality Management Template </a:t>
            </a:r>
          </a:p>
          <a:p>
            <a:pPr marL="0" indent="0">
              <a:buNone/>
            </a:pPr>
            <a:r>
              <a:rPr lang="en-US" sz="3600" i="1" dirty="0">
                <a:solidFill>
                  <a:srgbClr val="0000FF"/>
                </a:solidFill>
                <a:hlinkClick r:id="rId3"/>
              </a:rPr>
              <a:t>https://www.dmidcroms.com/CRS/QM/SitePages/Qualitymanagement.aspx</a:t>
            </a:r>
            <a:endParaRPr lang="en-US" sz="3600" i="1" dirty="0">
              <a:solidFill>
                <a:srgbClr val="0000FF"/>
              </a:solidFill>
            </a:endParaRPr>
          </a:p>
          <a:p>
            <a:pPr marL="0" indent="0">
              <a:buNone/>
            </a:pPr>
            <a:endParaRPr lang="en-US" sz="1400" i="1" dirty="0"/>
          </a:p>
          <a:p>
            <a:r>
              <a:rPr lang="en-US" dirty="0"/>
              <a:t>Website contains toolkit of resources</a:t>
            </a:r>
          </a:p>
          <a:p>
            <a:r>
              <a:rPr lang="en-US" dirty="0"/>
              <a:t>The sample template may be more than you need, but contains all of  the potentially necessary elements</a:t>
            </a:r>
          </a:p>
        </p:txBody>
      </p:sp>
    </p:spTree>
    <p:extLst>
      <p:ext uri="{BB962C8B-B14F-4D97-AF65-F5344CB8AC3E}">
        <p14:creationId xmlns:p14="http://schemas.microsoft.com/office/powerpoint/2010/main" val="24531787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300" dirty="0">
                <a:solidFill>
                  <a:srgbClr val="0D3E83"/>
                </a:solidFill>
              </a:rPr>
              <a:t>Quality management: Resources</a:t>
            </a:r>
          </a:p>
        </p:txBody>
      </p:sp>
      <p:sp>
        <p:nvSpPr>
          <p:cNvPr id="3" name="Content Placeholder 2"/>
          <p:cNvSpPr>
            <a:spLocks noGrp="1"/>
          </p:cNvSpPr>
          <p:nvPr>
            <p:ph idx="1"/>
          </p:nvPr>
        </p:nvSpPr>
        <p:spPr>
          <a:xfrm>
            <a:off x="457200" y="1828800"/>
            <a:ext cx="8229600" cy="3285285"/>
          </a:xfrm>
          <a:solidFill>
            <a:srgbClr val="F1CD29">
              <a:alpha val="80000"/>
            </a:srgbClr>
          </a:solidFill>
        </p:spPr>
        <p:txBody>
          <a:bodyPr/>
          <a:lstStyle/>
          <a:p>
            <a:r>
              <a:rPr lang="en-US" i="1" dirty="0">
                <a:solidFill>
                  <a:srgbClr val="0000FF"/>
                </a:solidFill>
              </a:rPr>
              <a:t>https://hub.ucsf.edu/quality-management-practices</a:t>
            </a:r>
          </a:p>
          <a:p>
            <a:r>
              <a:rPr lang="en-US" i="1" dirty="0">
                <a:solidFill>
                  <a:srgbClr val="0000FF"/>
                </a:solidFill>
              </a:rPr>
              <a:t>https://nccih.nih.gov/grants/toolbox</a:t>
            </a:r>
          </a:p>
          <a:p>
            <a:r>
              <a:rPr lang="en-US" i="1" dirty="0">
                <a:solidFill>
                  <a:srgbClr val="0000FF"/>
                </a:solidFill>
              </a:rPr>
              <a:t>https://globalhealthtrials.tghn.org/resources/templates/</a:t>
            </a:r>
          </a:p>
          <a:p>
            <a:endParaRPr lang="en-US" sz="3600" i="1" dirty="0"/>
          </a:p>
        </p:txBody>
      </p:sp>
    </p:spTree>
    <p:extLst>
      <p:ext uri="{BB962C8B-B14F-4D97-AF65-F5344CB8AC3E}">
        <p14:creationId xmlns:p14="http://schemas.microsoft.com/office/powerpoint/2010/main" val="1937380755"/>
      </p:ext>
    </p:extLst>
  </p:cSld>
  <p:clrMapOvr>
    <a:masterClrMapping/>
  </p:clrMapOvr>
</p:sld>
</file>

<file path=ppt/theme/theme1.xml><?xml version="1.0" encoding="utf-8"?>
<a:theme xmlns:a="http://schemas.openxmlformats.org/drawingml/2006/main" name="Abstract writing PH 7-26">
  <a:themeElements>
    <a:clrScheme name="Custom 6">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0035EB"/>
      </a:hlink>
      <a:folHlink>
        <a:srgbClr val="85DFD0"/>
      </a:folHlink>
    </a:clrScheme>
    <a:fontScheme name="1_Level">
      <a:majorFont>
        <a:latin typeface="Garamond"/>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1_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1_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1_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1_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1_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1_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Abstract writing PH 7-26</Template>
  <TotalTime>1747</TotalTime>
  <Words>625</Words>
  <Application>Microsoft Office PowerPoint</Application>
  <PresentationFormat>On-screen Show (4:3)</PresentationFormat>
  <Paragraphs>53</Paragraphs>
  <Slides>7</Slides>
  <Notes>7</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7</vt:i4>
      </vt:variant>
    </vt:vector>
  </HeadingPairs>
  <TitlesOfParts>
    <vt:vector size="18" baseType="lpstr">
      <vt:lpstr>MS PGothic</vt:lpstr>
      <vt:lpstr>Arial</vt:lpstr>
      <vt:lpstr>Avenir Book</vt:lpstr>
      <vt:lpstr>Calibri</vt:lpstr>
      <vt:lpstr>Courier New</vt:lpstr>
      <vt:lpstr>Garamond</vt:lpstr>
      <vt:lpstr>Times New Roman</vt:lpstr>
      <vt:lpstr>Verdana</vt:lpstr>
      <vt:lpstr>Wingdings</vt:lpstr>
      <vt:lpstr>Abstract writing PH 7-26</vt:lpstr>
      <vt:lpstr>Custom Design</vt:lpstr>
      <vt:lpstr>Developing a Quality Management Plan</vt:lpstr>
      <vt:lpstr>Quality management</vt:lpstr>
      <vt:lpstr>Quality management: Purposes</vt:lpstr>
      <vt:lpstr>  Assessing quality management </vt:lpstr>
      <vt:lpstr>Quality management: Resources</vt:lpstr>
      <vt:lpstr>Quality management: Resources</vt:lpstr>
      <vt:lpstr>Quality management: Resources</vt:lpstr>
    </vt:vector>
  </TitlesOfParts>
  <Company>UCSF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Developing a quality management plan</dc:title>
  <dc:creator>Hopewell MD, Philip</dc:creator>
  <cp:lastModifiedBy>Amelia Alonis</cp:lastModifiedBy>
  <cp:revision>50</cp:revision>
  <dcterms:created xsi:type="dcterms:W3CDTF">2017-09-05T12:38:58Z</dcterms:created>
  <dcterms:modified xsi:type="dcterms:W3CDTF">2019-01-14T22:58:55Z</dcterms:modified>
</cp:coreProperties>
</file>