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32"/>
  </p:notesMasterIdLst>
  <p:sldIdLst>
    <p:sldId id="256" r:id="rId3"/>
    <p:sldId id="276" r:id="rId4"/>
    <p:sldId id="346" r:id="rId5"/>
    <p:sldId id="319" r:id="rId6"/>
    <p:sldId id="327" r:id="rId7"/>
    <p:sldId id="320" r:id="rId8"/>
    <p:sldId id="322" r:id="rId9"/>
    <p:sldId id="280" r:id="rId10"/>
    <p:sldId id="347" r:id="rId11"/>
    <p:sldId id="300" r:id="rId12"/>
    <p:sldId id="340" r:id="rId13"/>
    <p:sldId id="323" r:id="rId14"/>
    <p:sldId id="335" r:id="rId15"/>
    <p:sldId id="325" r:id="rId16"/>
    <p:sldId id="326" r:id="rId17"/>
    <p:sldId id="305" r:id="rId18"/>
    <p:sldId id="328" r:id="rId19"/>
    <p:sldId id="336" r:id="rId20"/>
    <p:sldId id="344" r:id="rId21"/>
    <p:sldId id="345" r:id="rId22"/>
    <p:sldId id="342" r:id="rId23"/>
    <p:sldId id="343" r:id="rId24"/>
    <p:sldId id="330" r:id="rId25"/>
    <p:sldId id="338" r:id="rId26"/>
    <p:sldId id="331" r:id="rId27"/>
    <p:sldId id="332" r:id="rId28"/>
    <p:sldId id="339" r:id="rId29"/>
    <p:sldId id="334" r:id="rId30"/>
    <p:sldId id="275"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24" autoAdjust="0"/>
    <p:restoredTop sz="64080" autoAdjust="0"/>
  </p:normalViewPr>
  <p:slideViewPr>
    <p:cSldViewPr snapToGrid="0" snapToObjects="1">
      <p:cViewPr varScale="1">
        <p:scale>
          <a:sx n="47" d="100"/>
          <a:sy n="47" d="100"/>
        </p:scale>
        <p:origin x="42" y="384"/>
      </p:cViewPr>
      <p:guideLst>
        <p:guide orient="horz" pos="2160"/>
        <p:guide pos="2880"/>
      </p:guideLst>
    </p:cSldViewPr>
  </p:slideViewPr>
  <p:notesTextViewPr>
    <p:cViewPr>
      <p:scale>
        <a:sx n="100" d="100"/>
        <a:sy n="100" d="100"/>
      </p:scale>
      <p:origin x="0" y="0"/>
    </p:cViewPr>
  </p:notesTextViewPr>
  <p:sorterViewPr>
    <p:cViewPr>
      <p:scale>
        <a:sx n="168" d="100"/>
        <a:sy n="168" d="100"/>
      </p:scale>
      <p:origin x="0" y="16808"/>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9192F65E-D41F-4B12-B739-462914A470E4}"/>
    <pc:docChg chg="modSld">
      <pc:chgData name="" userId="" providerId="" clId="Web-{9192F65E-D41F-4B12-B739-462914A470E4}" dt="2018-12-20T00:24:07.157" v="18" actId="20577"/>
      <pc:docMkLst>
        <pc:docMk/>
      </pc:docMkLst>
      <pc:sldChg chg="modSp">
        <pc:chgData name="" userId="" providerId="" clId="Web-{9192F65E-D41F-4B12-B739-462914A470E4}" dt="2018-12-20T00:19:11.722" v="7" actId="20577"/>
        <pc:sldMkLst>
          <pc:docMk/>
          <pc:sldMk cId="500528845" sldId="280"/>
        </pc:sldMkLst>
        <pc:spChg chg="mod">
          <ac:chgData name="" userId="" providerId="" clId="Web-{9192F65E-D41F-4B12-B739-462914A470E4}" dt="2018-12-20T00:19:11.722" v="7" actId="20577"/>
          <ac:spMkLst>
            <pc:docMk/>
            <pc:sldMk cId="500528845" sldId="280"/>
            <ac:spMk id="19457" creationId="{00000000-0000-0000-0000-000000000000}"/>
          </ac:spMkLst>
        </pc:spChg>
      </pc:sldChg>
      <pc:sldChg chg="modNotes">
        <pc:chgData name="" userId="" providerId="" clId="Web-{9192F65E-D41F-4B12-B739-462914A470E4}" dt="2018-12-20T00:21:06.052" v="12" actId="20577"/>
        <pc:sldMkLst>
          <pc:docMk/>
          <pc:sldMk cId="3300748963" sldId="305"/>
        </pc:sldMkLst>
      </pc:sldChg>
      <pc:sldChg chg="modSp">
        <pc:chgData name="" userId="" providerId="" clId="Web-{9192F65E-D41F-4B12-B739-462914A470E4}" dt="2018-12-20T00:19:26.598" v="9" actId="20577"/>
        <pc:sldMkLst>
          <pc:docMk/>
          <pc:sldMk cId="4055715166" sldId="322"/>
        </pc:sldMkLst>
        <pc:spChg chg="mod">
          <ac:chgData name="" userId="" providerId="" clId="Web-{9192F65E-D41F-4B12-B739-462914A470E4}" dt="2018-12-20T00:15:59.843" v="6" actId="20577"/>
          <ac:spMkLst>
            <pc:docMk/>
            <pc:sldMk cId="4055715166" sldId="322"/>
            <ac:spMk id="20481" creationId="{00000000-0000-0000-0000-000000000000}"/>
          </ac:spMkLst>
        </pc:spChg>
        <pc:graphicFrameChg chg="mod modGraphic">
          <ac:chgData name="" userId="" providerId="" clId="Web-{9192F65E-D41F-4B12-B739-462914A470E4}" dt="2018-12-20T00:19:26.598" v="9" actId="20577"/>
          <ac:graphicFrameMkLst>
            <pc:docMk/>
            <pc:sldMk cId="4055715166" sldId="322"/>
            <ac:graphicFrameMk id="2" creationId="{00000000-0000-0000-0000-000000000000}"/>
          </ac:graphicFrameMkLst>
        </pc:graphicFrameChg>
      </pc:sldChg>
      <pc:sldChg chg="modSp">
        <pc:chgData name="" userId="" providerId="" clId="Web-{9192F65E-D41F-4B12-B739-462914A470E4}" dt="2018-12-20T00:15:40.031" v="5" actId="20577"/>
        <pc:sldMkLst>
          <pc:docMk/>
          <pc:sldMk cId="199117396" sldId="327"/>
        </pc:sldMkLst>
        <pc:spChg chg="mod">
          <ac:chgData name="" userId="" providerId="" clId="Web-{9192F65E-D41F-4B12-B739-462914A470E4}" dt="2018-12-20T00:15:40.031" v="5" actId="20577"/>
          <ac:spMkLst>
            <pc:docMk/>
            <pc:sldMk cId="199117396" sldId="327"/>
            <ac:spMk id="19458" creationId="{00000000-0000-0000-0000-000000000000}"/>
          </ac:spMkLst>
        </pc:spChg>
      </pc:sldChg>
      <pc:sldChg chg="modSp">
        <pc:chgData name="" userId="" providerId="" clId="Web-{9192F65E-D41F-4B12-B739-462914A470E4}" dt="2018-12-20T00:24:07.157" v="18" actId="20577"/>
        <pc:sldMkLst>
          <pc:docMk/>
          <pc:sldMk cId="2189218856" sldId="331"/>
        </pc:sldMkLst>
        <pc:spChg chg="mod">
          <ac:chgData name="" userId="" providerId="" clId="Web-{9192F65E-D41F-4B12-B739-462914A470E4}" dt="2018-12-20T00:24:07.157" v="18" actId="20577"/>
          <ac:spMkLst>
            <pc:docMk/>
            <pc:sldMk cId="2189218856" sldId="331"/>
            <ac:spMk id="46081" creationId="{00000000-0000-0000-0000-000000000000}"/>
          </ac:spMkLst>
        </pc:spChg>
      </pc:sldChg>
      <pc:sldChg chg="modSp">
        <pc:chgData name="" userId="" providerId="" clId="Web-{9192F65E-D41F-4B12-B739-462914A470E4}" dt="2018-12-20T00:21:44.177" v="17" actId="20577"/>
        <pc:sldMkLst>
          <pc:docMk/>
          <pc:sldMk cId="2003873090" sldId="336"/>
        </pc:sldMkLst>
        <pc:spChg chg="mod">
          <ac:chgData name="" userId="" providerId="" clId="Web-{9192F65E-D41F-4B12-B739-462914A470E4}" dt="2018-12-20T00:21:44.177" v="17" actId="20577"/>
          <ac:spMkLst>
            <pc:docMk/>
            <pc:sldMk cId="2003873090" sldId="336"/>
            <ac:spMk id="4608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Body)"/>
              </a:rPr>
              <a:t>Title: W1L15 </a:t>
            </a:r>
            <a:r>
              <a:rPr lang="en-US" altLang="en-US" sz="1200" b="1" dirty="0">
                <a:latin typeface="Calibri (Body)"/>
              </a:rPr>
              <a:t>Analysis Plan</a:t>
            </a:r>
            <a:endParaRPr lang="en-US" b="1" dirty="0">
              <a:latin typeface="Calibri (Body)"/>
            </a:endParaRPr>
          </a:p>
          <a:p>
            <a:r>
              <a:rPr lang="en-US" b="1" dirty="0">
                <a:latin typeface="Calibri (Body)"/>
              </a:rPr>
              <a:t>Time: </a:t>
            </a:r>
            <a:r>
              <a:rPr lang="en-US" b="1" baseline="0" dirty="0">
                <a:latin typeface="Calibri (Body)"/>
              </a:rPr>
              <a:t>60 minutes (29 slides)</a:t>
            </a:r>
          </a:p>
          <a:p>
            <a:r>
              <a:rPr lang="en-US" b="1" baseline="0" dirty="0">
                <a:latin typeface="Calibri (Body)"/>
              </a:rPr>
              <a:t>Reading: None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a:p>
        </p:txBody>
      </p:sp>
    </p:spTree>
    <p:extLst>
      <p:ext uri="{BB962C8B-B14F-4D97-AF65-F5344CB8AC3E}">
        <p14:creationId xmlns:p14="http://schemas.microsoft.com/office/powerpoint/2010/main" val="42581950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10</a:t>
            </a:fld>
            <a:endParaRPr lang="en-US"/>
          </a:p>
        </p:txBody>
      </p:sp>
    </p:spTree>
    <p:extLst>
      <p:ext uri="{BB962C8B-B14F-4D97-AF65-F5344CB8AC3E}">
        <p14:creationId xmlns:p14="http://schemas.microsoft.com/office/powerpoint/2010/main" val="5618836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11</a:t>
            </a:fld>
            <a:endParaRPr lang="en-US"/>
          </a:p>
        </p:txBody>
      </p:sp>
    </p:spTree>
    <p:extLst>
      <p:ext uri="{BB962C8B-B14F-4D97-AF65-F5344CB8AC3E}">
        <p14:creationId xmlns:p14="http://schemas.microsoft.com/office/powerpoint/2010/main" val="1092102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dirty="0">
                <a:latin typeface="+mj-lt"/>
              </a:rPr>
              <a:t>These are</a:t>
            </a:r>
            <a:r>
              <a:rPr lang="en-US" sz="1200" baseline="0" dirty="0">
                <a:latin typeface="+mj-lt"/>
              </a:rPr>
              <a:t> data from the Turkish National TB Registry.</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kern="1200" dirty="0">
                <a:solidFill>
                  <a:schemeClr val="tx1"/>
                </a:solidFill>
                <a:effectLst/>
                <a:latin typeface="+mj-lt"/>
                <a:ea typeface="+mn-ea"/>
                <a:cs typeface="+mn-cs"/>
              </a:rPr>
              <a:t>Ask the students to comment</a:t>
            </a:r>
            <a:r>
              <a:rPr lang="en-US" sz="1200" i="1" kern="1200" baseline="0" dirty="0">
                <a:solidFill>
                  <a:schemeClr val="tx1"/>
                </a:solidFill>
                <a:effectLst/>
                <a:latin typeface="+mj-lt"/>
                <a:ea typeface="+mn-ea"/>
                <a:cs typeface="+mn-cs"/>
              </a:rPr>
              <a:t> on the shape of the distribution (i.e., it is non-normal).</a:t>
            </a: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endParaRPr lang="en-US" sz="1200" i="1" kern="1200" baseline="0">
              <a:solidFill>
                <a:schemeClr val="tx1"/>
              </a:solidFill>
              <a:effectLst/>
              <a:latin typeface="+mj-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sz="1200" i="1" kern="1200">
                <a:solidFill>
                  <a:schemeClr val="tx1"/>
                </a:solidFill>
                <a:latin typeface="+mj-lt"/>
                <a:ea typeface="+mn-ea"/>
                <a:cs typeface="+mn-cs"/>
              </a:rPr>
              <a:t>Source</a:t>
            </a:r>
            <a:r>
              <a:rPr lang="en-US" sz="1200" i="1" kern="1200" dirty="0">
                <a:solidFill>
                  <a:schemeClr val="tx1"/>
                </a:solidFill>
                <a:latin typeface="+mj-lt"/>
                <a:ea typeface="+mn-ea"/>
                <a:cs typeface="+mn-cs"/>
              </a:rPr>
              <a:t>:</a:t>
            </a:r>
            <a:r>
              <a:rPr lang="en-US" sz="1200" kern="1200" dirty="0">
                <a:solidFill>
                  <a:schemeClr val="tx1"/>
                </a:solidFill>
                <a:latin typeface="+mj-lt"/>
                <a:ea typeface="+mn-ea"/>
                <a:cs typeface="+mn-cs"/>
              </a:rPr>
              <a:t> </a:t>
            </a:r>
            <a:r>
              <a:rPr lang="en-US" sz="1200" kern="1200" dirty="0" err="1">
                <a:solidFill>
                  <a:schemeClr val="tx1"/>
                </a:solidFill>
                <a:latin typeface="+mj-lt"/>
                <a:ea typeface="+mn-ea"/>
                <a:cs typeface="+mn-cs"/>
              </a:rPr>
              <a:t>Babalik</a:t>
            </a:r>
            <a:r>
              <a:rPr lang="en-US" sz="1200" kern="1200" dirty="0">
                <a:solidFill>
                  <a:schemeClr val="tx1"/>
                </a:solidFill>
                <a:latin typeface="+mj-lt"/>
                <a:ea typeface="+mn-ea"/>
                <a:cs typeface="+mn-cs"/>
              </a:rPr>
              <a:t>, A. et al. (2013). A registry-based cohort study of pulmonary tuberculosis treatment outcomes in Istanbul, Turkey. </a:t>
            </a:r>
            <a:r>
              <a:rPr lang="en-US" sz="1200" i="1" kern="1200" dirty="0">
                <a:solidFill>
                  <a:schemeClr val="tx1"/>
                </a:solidFill>
                <a:latin typeface="+mj-lt"/>
                <a:ea typeface="+mn-ea"/>
                <a:cs typeface="+mn-cs"/>
              </a:rPr>
              <a:t>Japanese Journal of Infectious Diseases, 66(2)</a:t>
            </a:r>
            <a:r>
              <a:rPr lang="en-US" sz="1200" kern="1200" dirty="0">
                <a:solidFill>
                  <a:schemeClr val="tx1"/>
                </a:solidFill>
                <a:latin typeface="+mj-lt"/>
                <a:ea typeface="+mn-ea"/>
                <a:cs typeface="+mn-cs"/>
              </a:rPr>
              <a:t>, 115-120.</a:t>
            </a:r>
            <a:endParaRPr lang="en-US" sz="1200" i="1" kern="1200" baseline="0" dirty="0">
              <a:solidFill>
                <a:schemeClr val="tx1"/>
              </a:solidFill>
              <a:effectLst/>
              <a:latin typeface="+mj-lt"/>
              <a:ea typeface="+mn-ea"/>
              <a:cs typeface="+mn-cs"/>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1850775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b="0" i="1" dirty="0"/>
              <a:t>Discuss with the students that the</a:t>
            </a:r>
            <a:r>
              <a:rPr lang="en-US" b="0" i="1" baseline="0" dirty="0"/>
              <a:t> best summary statistic for central tendency will be median, and for dispersion will be interquartile range.</a:t>
            </a:r>
          </a:p>
          <a:p>
            <a:pPr marL="173736" indent="-173736">
              <a:buFont typeface="Arial" pitchFamily="34" charset="0"/>
              <a:buChar char="•"/>
            </a:pPr>
            <a:r>
              <a:rPr lang="en-US" b="0" i="0" baseline="0" dirty="0"/>
              <a:t>If the histogram had suggested a more normal, or at least symmetrical, distribution, one could use mean (for central tendency) and standard deviation (for dispersion).</a:t>
            </a:r>
            <a:endParaRPr lang="en-US" b="0" i="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28977585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15323814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20376468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pPr>
            <a:r>
              <a:rPr lang="en-US" i="1" dirty="0">
                <a:latin typeface="+mn-lt"/>
              </a:rPr>
              <a:t>[Review slide content]</a:t>
            </a:r>
          </a:p>
          <a:p>
            <a:pPr marL="173355" indent="-173355">
              <a:buFont typeface="Arial" pitchFamily="34" charset="0"/>
              <a:buChar char="•"/>
            </a:pPr>
            <a:r>
              <a:rPr lang="en-US" sz="1200" i="1" dirty="0">
                <a:latin typeface="+mn-lt"/>
              </a:rPr>
              <a:t>Discuss</a:t>
            </a:r>
            <a:r>
              <a:rPr lang="en-US" sz="1200" i="1" baseline="0" dirty="0">
                <a:latin typeface="+mn-lt"/>
              </a:rPr>
              <a:t> that, with many variables, it is often not feasible nor desirable to look at all possible two-way combinations.</a:t>
            </a:r>
            <a:r>
              <a:rPr lang="en-US" i="1" dirty="0">
                <a:latin typeface="+mn-lt"/>
              </a:rPr>
              <a:t> </a:t>
            </a:r>
            <a:r>
              <a:rPr lang="en-US" sz="1200" i="1" baseline="0" dirty="0">
                <a:latin typeface="+mn-lt"/>
              </a:rPr>
              <a:t> Accordingly, we typically focus on combinations of the outcome with each of the potentially important exposure variables.</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16</a:t>
            </a:fld>
            <a:endParaRPr lang="en-US"/>
          </a:p>
        </p:txBody>
      </p:sp>
    </p:spTree>
    <p:extLst>
      <p:ext uri="{BB962C8B-B14F-4D97-AF65-F5344CB8AC3E}">
        <p14:creationId xmlns:p14="http://schemas.microsoft.com/office/powerpoint/2010/main" val="34724942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i="1" baseline="0" dirty="0">
                <a:latin typeface="Calibri (Body)"/>
              </a:rPr>
              <a:t>Ask the students if they think that the difference in mortality rates between males and females (2.06% vs. 1.26%) is </a:t>
            </a:r>
            <a:r>
              <a:rPr lang="en-US" sz="1200" b="1" i="1" u="none" baseline="0" dirty="0">
                <a:latin typeface="Calibri (Body)"/>
              </a:rPr>
              <a:t>clinically</a:t>
            </a:r>
            <a:r>
              <a:rPr lang="en-US" sz="1200" i="1" baseline="0" dirty="0">
                <a:latin typeface="Calibri (Body)"/>
              </a:rPr>
              <a:t> significant.</a:t>
            </a:r>
          </a:p>
          <a:p>
            <a:pPr marL="173736" indent="-173736">
              <a:buFont typeface="Arial" pitchFamily="34" charset="0"/>
              <a:buChar char="•"/>
            </a:pPr>
            <a:r>
              <a:rPr lang="en-US" sz="1200" i="1" baseline="0" dirty="0">
                <a:latin typeface="Calibri (Body)"/>
              </a:rPr>
              <a:t>Discuss difference between </a:t>
            </a:r>
            <a:r>
              <a:rPr lang="en-US" sz="1200" b="1" i="1" u="none" baseline="0" dirty="0">
                <a:latin typeface="Calibri (Body)"/>
              </a:rPr>
              <a:t>clinical</a:t>
            </a:r>
            <a:r>
              <a:rPr lang="en-US" sz="1200" b="0" i="1" u="none" baseline="0" dirty="0">
                <a:latin typeface="Calibri (Body)"/>
              </a:rPr>
              <a:t> </a:t>
            </a:r>
            <a:r>
              <a:rPr lang="en-US" sz="1200" i="1" u="none" baseline="0" dirty="0">
                <a:latin typeface="Calibri (Body)"/>
              </a:rPr>
              <a:t>and</a:t>
            </a:r>
            <a:r>
              <a:rPr lang="en-US" sz="1200" i="1" baseline="0" dirty="0">
                <a:latin typeface="Calibri (Body)"/>
              </a:rPr>
              <a:t> </a:t>
            </a:r>
            <a:r>
              <a:rPr lang="en-US" sz="1200" b="1" i="1" u="none" baseline="0" dirty="0">
                <a:latin typeface="Calibri (Body)"/>
              </a:rPr>
              <a:t>statistical</a:t>
            </a:r>
            <a:r>
              <a:rPr lang="en-US" sz="1200" i="1" u="none" baseline="0" dirty="0">
                <a:latin typeface="Calibri (Body)"/>
              </a:rPr>
              <a:t> </a:t>
            </a:r>
            <a:r>
              <a:rPr lang="en-US" sz="1200" i="1" baseline="0" dirty="0">
                <a:latin typeface="Calibri (Body)"/>
              </a:rPr>
              <a:t>significance and indicate that we will look at </a:t>
            </a:r>
            <a:r>
              <a:rPr lang="en-US" sz="1200" i="1" u="none" baseline="0" dirty="0">
                <a:latin typeface="Calibri (Body)"/>
              </a:rPr>
              <a:t>statistical significance </a:t>
            </a:r>
            <a:r>
              <a:rPr lang="en-US" sz="1200" i="1" baseline="0" dirty="0">
                <a:latin typeface="Calibri (Body)"/>
              </a:rPr>
              <a:t>later.</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17</a:t>
            </a:fld>
            <a:endParaRPr lang="en-US"/>
          </a:p>
        </p:txBody>
      </p:sp>
    </p:spTree>
    <p:extLst>
      <p:ext uri="{BB962C8B-B14F-4D97-AF65-F5344CB8AC3E}">
        <p14:creationId xmlns:p14="http://schemas.microsoft.com/office/powerpoint/2010/main" val="7151193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i="0" dirty="0">
                <a:latin typeface="Calibri (Body)"/>
              </a:rPr>
              <a:t>Note the “dose</a:t>
            </a:r>
            <a:r>
              <a:rPr lang="en-US" sz="1200" i="0" baseline="0" dirty="0">
                <a:latin typeface="Calibri (Body)"/>
              </a:rPr>
              <a:t>-response effect,” i.e., a stepwise increase in mortality with age.</a:t>
            </a:r>
            <a:endParaRPr lang="en-US" sz="1200" i="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18</a:t>
            </a:fld>
            <a:endParaRPr lang="en-US"/>
          </a:p>
        </p:txBody>
      </p:sp>
    </p:spTree>
    <p:extLst>
      <p:ext uri="{BB962C8B-B14F-4D97-AF65-F5344CB8AC3E}">
        <p14:creationId xmlns:p14="http://schemas.microsoft.com/office/powerpoint/2010/main" val="1748587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dirty="0">
                <a:latin typeface="Calibri (Body)"/>
              </a:rPr>
              <a:t>Note that for men, the mean and median are fairly close, suggesting that the shape</a:t>
            </a:r>
            <a:r>
              <a:rPr lang="en-US" sz="1200" baseline="0" dirty="0">
                <a:latin typeface="Calibri (Body)"/>
              </a:rPr>
              <a:t> of the age distribution curve is close to normal.  In contrast, there is a great difference between mean and median among women, indicating that the age distribution curve is skewed.</a:t>
            </a:r>
            <a:endParaRPr lang="en-US" sz="120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19</a:t>
            </a:fld>
            <a:endParaRPr lang="en-US"/>
          </a:p>
        </p:txBody>
      </p:sp>
    </p:spTree>
    <p:extLst>
      <p:ext uri="{BB962C8B-B14F-4D97-AF65-F5344CB8AC3E}">
        <p14:creationId xmlns:p14="http://schemas.microsoft.com/office/powerpoint/2010/main" val="965686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dirty="0">
                <a:latin typeface="Calibri (Body)"/>
              </a:rPr>
              <a:t>A</a:t>
            </a:r>
            <a:r>
              <a:rPr lang="en-US" sz="1200" baseline="0" dirty="0">
                <a:latin typeface="Calibri (Body)"/>
              </a:rPr>
              <a:t> main focus of this course is to develop an operations research project relevant to your work.  Presenting your ideas and accomplishments to your peers is an ideal way to obtain input on your project.  An analysis plan is an essential component of any research project.  This conversation will introduce you to important considerations in managing and analyzing your data.</a:t>
            </a:r>
          </a:p>
          <a:p>
            <a:pPr marL="173736" indent="-173736">
              <a:buFont typeface="Arial" pitchFamily="34" charset="0"/>
              <a:buChar cha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a:t>
            </a:fld>
            <a:endParaRPr lang="en-US"/>
          </a:p>
        </p:txBody>
      </p:sp>
    </p:spTree>
    <p:extLst>
      <p:ext uri="{BB962C8B-B14F-4D97-AF65-F5344CB8AC3E}">
        <p14:creationId xmlns:p14="http://schemas.microsoft.com/office/powerpoint/2010/main" val="38313908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i="0" dirty="0">
                <a:latin typeface="Calibri (Body)"/>
              </a:rPr>
              <a:t>Note that years of work in agriculture</a:t>
            </a:r>
            <a:r>
              <a:rPr lang="en-US" sz="1200" i="0" baseline="0" dirty="0">
                <a:latin typeface="Calibri (Body)"/>
              </a:rPr>
              <a:t> is positively correlated with age, as expected.</a:t>
            </a:r>
          </a:p>
          <a:p>
            <a:pPr marL="173736" indent="-173736">
              <a:buFont typeface="Arial" pitchFamily="34" charset="0"/>
              <a:buChar char="•"/>
            </a:pPr>
            <a:r>
              <a:rPr lang="en-US" sz="1200" i="0" baseline="0" dirty="0">
                <a:latin typeface="Calibri (Body)"/>
              </a:rPr>
              <a:t>The relationship between these two variables can be summarized as a regression line, shown in red and described by the equation Y = 0.62x – 9.8.  (Y is the years working in agriculture, and X is the subject’s age in years.)</a:t>
            </a:r>
            <a:endParaRPr lang="en-US" sz="1200" i="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20</a:t>
            </a:fld>
            <a:endParaRPr lang="en-US"/>
          </a:p>
        </p:txBody>
      </p:sp>
    </p:spTree>
    <p:extLst>
      <p:ext uri="{BB962C8B-B14F-4D97-AF65-F5344CB8AC3E}">
        <p14:creationId xmlns:p14="http://schemas.microsoft.com/office/powerpoint/2010/main" val="595527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a:p>
            <a:pPr marL="173736" indent="-173736">
              <a:buFont typeface="Arial" pitchFamily="34" charset="0"/>
              <a:buChar char="•"/>
            </a:pPr>
            <a:r>
              <a:rPr lang="en-US" sz="1200" i="0" dirty="0">
                <a:latin typeface="Calibri (Body)"/>
              </a:rPr>
              <a:t>The preceding</a:t>
            </a:r>
            <a:r>
              <a:rPr lang="en-US" sz="1200" i="0" baseline="0" dirty="0">
                <a:latin typeface="Calibri (Body)"/>
              </a:rPr>
              <a:t> slides showed that the outcome, death, was associated both with male sex and increasing age.  These observations should be written down in the study log, with the supporting data, and should raise the question for three-way (stratified) analysis shown on the slide.</a:t>
            </a:r>
            <a:endParaRPr lang="en-US" sz="1200" i="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21</a:t>
            </a:fld>
            <a:endParaRPr lang="en-US"/>
          </a:p>
        </p:txBody>
      </p:sp>
    </p:spTree>
    <p:extLst>
      <p:ext uri="{BB962C8B-B14F-4D97-AF65-F5344CB8AC3E}">
        <p14:creationId xmlns:p14="http://schemas.microsoft.com/office/powerpoint/2010/main" val="32460100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22</a:t>
            </a:fld>
            <a:endParaRPr lang="en-US"/>
          </a:p>
        </p:txBody>
      </p:sp>
    </p:spTree>
    <p:extLst>
      <p:ext uri="{BB962C8B-B14F-4D97-AF65-F5344CB8AC3E}">
        <p14:creationId xmlns:p14="http://schemas.microsoft.com/office/powerpoint/2010/main" val="32460100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23</a:t>
            </a:fld>
            <a:endParaRPr lang="en-US"/>
          </a:p>
        </p:txBody>
      </p:sp>
    </p:spTree>
    <p:extLst>
      <p:ext uri="{BB962C8B-B14F-4D97-AF65-F5344CB8AC3E}">
        <p14:creationId xmlns:p14="http://schemas.microsoft.com/office/powerpoint/2010/main" val="35584431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i="0" baseline="0" dirty="0">
                <a:latin typeface="Calibri (Body)"/>
              </a:rPr>
              <a:t>For each age group, males are at increased risk for death compared to females.</a:t>
            </a:r>
          </a:p>
          <a:p>
            <a:pPr marL="171450" indent="-171450">
              <a:buFont typeface="Arial" panose="020B0604020202020204" pitchFamily="34" charset="0"/>
              <a:buChar char="•"/>
            </a:pPr>
            <a:r>
              <a:rPr lang="en-US" sz="1200" i="0" baseline="0" dirty="0">
                <a:latin typeface="Calibri (Body)"/>
              </a:rPr>
              <a:t>Moreover, risk for death increases in both males and females with increasing age.  This suggests that both male sex and increased age are independent risk factors.</a:t>
            </a:r>
          </a:p>
          <a:p>
            <a:pPr marL="171450" indent="-171450">
              <a:buFont typeface="Arial" panose="020B0604020202020204" pitchFamily="34" charset="0"/>
              <a:buChar char="•"/>
            </a:pPr>
            <a:r>
              <a:rPr lang="en-US" sz="1200" i="0" baseline="0" dirty="0">
                <a:latin typeface="Calibri (Body)"/>
              </a:rPr>
              <a:t>If the male’s increased risk for death were due entirely to their being older on average than females, then we would see equal risk for male and female in each of the age strata.  Overall risk for death would increase with each older age stratum, but the risk would be similar within each stratum for males and females.</a:t>
            </a:r>
            <a:endParaRPr lang="en-US" sz="1200" i="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24</a:t>
            </a:fld>
            <a:endParaRPr lang="en-US"/>
          </a:p>
        </p:txBody>
      </p:sp>
    </p:spTree>
    <p:extLst>
      <p:ext uri="{BB962C8B-B14F-4D97-AF65-F5344CB8AC3E}">
        <p14:creationId xmlns:p14="http://schemas.microsoft.com/office/powerpoint/2010/main" val="11880151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a:p>
            <a:pPr marL="173736" indent="-173736">
              <a:buFont typeface="Arial" pitchFamily="34" charset="0"/>
              <a:buChar char="•"/>
            </a:pPr>
            <a:r>
              <a:rPr lang="en-US" sz="1200" dirty="0">
                <a:latin typeface="Calibri (Body)"/>
              </a:rPr>
              <a:t>This is a complicated</a:t>
            </a:r>
            <a:r>
              <a:rPr lang="en-US" sz="1200" baseline="0" dirty="0">
                <a:latin typeface="Calibri (Body)"/>
              </a:rPr>
              <a:t> topic and beyond the scope for today’s discussion. It is essential to work with a biostatistician from the very beginning of the study design and through to the analysis and publication.</a:t>
            </a:r>
            <a:endParaRPr lang="en-US" sz="120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25</a:t>
            </a:fld>
            <a:endParaRPr lang="en-US"/>
          </a:p>
        </p:txBody>
      </p:sp>
    </p:spTree>
    <p:extLst>
      <p:ext uri="{BB962C8B-B14F-4D97-AF65-F5344CB8AC3E}">
        <p14:creationId xmlns:p14="http://schemas.microsoft.com/office/powerpoint/2010/main" val="12531827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26</a:t>
            </a:fld>
            <a:endParaRPr lang="en-US"/>
          </a:p>
        </p:txBody>
      </p:sp>
    </p:spTree>
    <p:extLst>
      <p:ext uri="{BB962C8B-B14F-4D97-AF65-F5344CB8AC3E}">
        <p14:creationId xmlns:p14="http://schemas.microsoft.com/office/powerpoint/2010/main" val="17641285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dirty="0">
                <a:latin typeface="Calibri (Body)"/>
              </a:rPr>
              <a:t>The</a:t>
            </a:r>
            <a:r>
              <a:rPr lang="en-US" sz="1200" baseline="0" dirty="0">
                <a:latin typeface="Calibri (Body)"/>
              </a:rPr>
              <a:t> multivariable analysis confirms our observations from the two-way and three-way analyses: both male sex and increasing age confer increased risk of death independently.</a:t>
            </a:r>
          </a:p>
          <a:p>
            <a:pPr marL="173736" indent="-173736">
              <a:buFont typeface="Arial" pitchFamily="34" charset="0"/>
              <a:buChar char="•"/>
            </a:pPr>
            <a:r>
              <a:rPr lang="en-US" sz="1200" i="1" baseline="0" dirty="0">
                <a:latin typeface="Calibri (Body)"/>
              </a:rPr>
              <a:t>[It may be helpful to review those slides so students can see that the multivariable analysis is confirming what they could already see with the two- and three-way analyses.  Also, discuss the meaning of the adjusted odds ratios with the students, i.e., that they measure the independent association between outcome (death in this example) and each exposure (age and gender in this example) after accounting for the effects of other variables.  For example, male sex is associated with an increased odds for death of 1.37, after we account for any increased risk based on the subject’s age.]</a:t>
            </a:r>
          </a:p>
          <a:p>
            <a:pPr marL="173736" indent="-173736">
              <a:buFont typeface="Arial" pitchFamily="34" charset="0"/>
              <a:buChar char="•"/>
            </a:pPr>
            <a:r>
              <a:rPr lang="en-US" sz="1200" baseline="0" dirty="0">
                <a:latin typeface="Calibri (Body)"/>
              </a:rPr>
              <a:t>It would be good to review the practical explanation for 95% CIs here as well.  I.e., based on our data, the “best guess” for the odds ratio for death in men compared to women is 1.37.  The 95% confidence interval represents a statistically reasonable range about that “best guess.”  Thus, while our best guess is 1.37, it is statistically reasonable that the true odds ratio could be as low as 0.95 or as high as 1.98.   You can also discuss that the statistically reasonable interval includes 1.0, which is no difference in odds.  Thus, it is statistically reasonable that there is no difference in odds.  That being the case, one would expect the p value to be &gt; 0.05.  I use this line of discussion to show that the p value and confidence intervals are allied notions and different ways of expressing a similar idea.</a:t>
            </a:r>
            <a:endParaRPr lang="en-US" sz="120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27</a:t>
            </a:fld>
            <a:endParaRPr lang="en-US"/>
          </a:p>
        </p:txBody>
      </p:sp>
    </p:spTree>
    <p:extLst>
      <p:ext uri="{BB962C8B-B14F-4D97-AF65-F5344CB8AC3E}">
        <p14:creationId xmlns:p14="http://schemas.microsoft.com/office/powerpoint/2010/main" val="23068957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28</a:t>
            </a:fld>
            <a:endParaRPr lang="en-US"/>
          </a:p>
        </p:txBody>
      </p:sp>
    </p:spTree>
    <p:extLst>
      <p:ext uri="{BB962C8B-B14F-4D97-AF65-F5344CB8AC3E}">
        <p14:creationId xmlns:p14="http://schemas.microsoft.com/office/powerpoint/2010/main" val="7575011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a:t> </a:t>
            </a:r>
            <a:r>
              <a:rPr lang="en-US" i="1" baseline="0"/>
              <a:t>[END]</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29</a:t>
            </a:fld>
            <a:endParaRPr lang="en-US"/>
          </a:p>
        </p:txBody>
      </p:sp>
    </p:spTree>
    <p:extLst>
      <p:ext uri="{BB962C8B-B14F-4D97-AF65-F5344CB8AC3E}">
        <p14:creationId xmlns:p14="http://schemas.microsoft.com/office/powerpoint/2010/main" val="41958581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a:p>
        </p:txBody>
      </p:sp>
    </p:spTree>
    <p:extLst>
      <p:ext uri="{BB962C8B-B14F-4D97-AF65-F5344CB8AC3E}">
        <p14:creationId xmlns:p14="http://schemas.microsoft.com/office/powerpoint/2010/main" val="3534615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a:t>
            </a:fld>
            <a:endParaRPr lang="en-US"/>
          </a:p>
        </p:txBody>
      </p:sp>
    </p:spTree>
    <p:extLst>
      <p:ext uri="{BB962C8B-B14F-4D97-AF65-F5344CB8AC3E}">
        <p14:creationId xmlns:p14="http://schemas.microsoft.com/office/powerpoint/2010/main" val="13373894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19414265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i="1" dirty="0">
                <a:latin typeface="Calibri (Body)"/>
              </a:rPr>
              <a:t>[Review</a:t>
            </a:r>
            <a:r>
              <a:rPr lang="en-US" i="1" baseline="0" dirty="0">
                <a:latin typeface="Calibri (Body)"/>
              </a:rPr>
              <a:t> slide content]</a:t>
            </a:r>
            <a:endParaRPr lang="en-US" i="1" dirty="0">
              <a:latin typeface="Calibri (Body)"/>
            </a:endParaRPr>
          </a:p>
          <a:p>
            <a:pPr marL="173736" indent="-173736">
              <a:buFont typeface="Arial" pitchFamily="34" charset="0"/>
              <a:buChar char="•"/>
            </a:pPr>
            <a:r>
              <a:rPr lang="en-US" i="1" dirty="0">
                <a:latin typeface="Calibri (Body)"/>
              </a:rPr>
              <a:t>Ask students to suggest more variables and variable</a:t>
            </a:r>
            <a:r>
              <a:rPr lang="en-US" i="1" baseline="0" dirty="0">
                <a:latin typeface="Calibri (Body)"/>
              </a:rPr>
              <a:t> names.</a:t>
            </a:r>
            <a:endParaRPr lang="en-US"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3344291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a:p>
            <a:pPr marL="173736" indent="-173736">
              <a:buFont typeface="Arial" pitchFamily="34" charset="0"/>
              <a:buChar char="•"/>
            </a:pPr>
            <a:r>
              <a:rPr lang="en-US" i="1" dirty="0">
                <a:latin typeface="Calibri (Body)"/>
              </a:rPr>
              <a:t>Ask students to suggest other variables and</a:t>
            </a:r>
            <a:r>
              <a:rPr lang="en-US" i="1" baseline="0" dirty="0">
                <a:latin typeface="Calibri (Body)"/>
              </a:rPr>
              <a:t> discuss how each column would look for the suggested variables.</a:t>
            </a:r>
            <a:endParaRPr lang="en-US"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4212093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8</a:t>
            </a:fld>
            <a:endParaRPr lang="en-US"/>
          </a:p>
        </p:txBody>
      </p:sp>
    </p:spTree>
    <p:extLst>
      <p:ext uri="{BB962C8B-B14F-4D97-AF65-F5344CB8AC3E}">
        <p14:creationId xmlns:p14="http://schemas.microsoft.com/office/powerpoint/2010/main" val="18740177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baseline="0" dirty="0">
                <a:latin typeface="Calibri (Body)"/>
              </a:rPr>
              <a:t>[Review slide content]</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9</a:t>
            </a:fld>
            <a:endParaRPr lang="en-US"/>
          </a:p>
        </p:txBody>
      </p:sp>
    </p:spTree>
    <p:extLst>
      <p:ext uri="{BB962C8B-B14F-4D97-AF65-F5344CB8AC3E}">
        <p14:creationId xmlns:p14="http://schemas.microsoft.com/office/powerpoint/2010/main" val="42260220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1/18/2019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1/18/2019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1/18/2019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798"/>
            <a:ext cx="7772400" cy="2130552"/>
          </a:xfrm>
        </p:spPr>
        <p:txBody>
          <a:bodyPr>
            <a:normAutofit/>
          </a:bodyPr>
          <a:lstStyle/>
          <a:p>
            <a:r>
              <a:rPr lang="en-US" sz="6600" dirty="0"/>
              <a:t>Analysis Plan</a:t>
            </a:r>
            <a:endParaRPr lang="en-US" sz="4400" dirty="0"/>
          </a:p>
        </p:txBody>
      </p:sp>
      <p:sp>
        <p:nvSpPr>
          <p:cNvPr id="3" name="Subtitle 2"/>
          <p:cNvSpPr>
            <a:spLocks noGrp="1"/>
          </p:cNvSpPr>
          <p:nvPr>
            <p:ph type="subTitle" idx="1"/>
          </p:nvPr>
        </p:nvSpPr>
        <p:spPr>
          <a:xfrm>
            <a:off x="1371600" y="3653692"/>
            <a:ext cx="6400800" cy="1826357"/>
          </a:xfrm>
        </p:spPr>
        <p:txBody>
          <a:bodyPr>
            <a:normAutofit/>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457199" y="277813"/>
            <a:ext cx="8229600" cy="1139825"/>
          </a:xfrm>
        </p:spPr>
        <p:txBody>
          <a:bodyPr/>
          <a:lstStyle/>
          <a:p>
            <a:r>
              <a:rPr lang="en-US" dirty="0"/>
              <a:t>One-way analysis</a:t>
            </a:r>
            <a:endParaRPr lang="en-US" dirty="0">
              <a:latin typeface="Arial" charset="0"/>
              <a:ea typeface="ＭＳ Ｐゴシック" charset="0"/>
              <a:cs typeface="ＭＳ Ｐゴシック" charset="0"/>
            </a:endParaRPr>
          </a:p>
        </p:txBody>
      </p:sp>
      <p:sp>
        <p:nvSpPr>
          <p:cNvPr id="40962" name="Rectangle 3"/>
          <p:cNvSpPr>
            <a:spLocks noGrp="1" noChangeArrowheads="1"/>
          </p:cNvSpPr>
          <p:nvPr>
            <p:ph type="body" idx="1"/>
          </p:nvPr>
        </p:nvSpPr>
        <p:spPr>
          <a:xfrm>
            <a:off x="457200" y="1600200"/>
            <a:ext cx="8229600" cy="4114800"/>
          </a:xfrm>
        </p:spPr>
        <p:txBody>
          <a:bodyPr/>
          <a:lstStyle/>
          <a:p>
            <a:r>
              <a:rPr lang="en-US" dirty="0">
                <a:solidFill>
                  <a:srgbClr val="FF6600"/>
                </a:solidFill>
                <a:ea typeface="ＭＳ Ｐゴシック" charset="0"/>
              </a:rPr>
              <a:t>Look at the data!</a:t>
            </a:r>
          </a:p>
          <a:p>
            <a:pPr eaLnBrk="1" hangingPunct="1"/>
            <a:r>
              <a:rPr lang="en-US" dirty="0">
                <a:ea typeface="ＭＳ Ｐゴシック" charset="0"/>
              </a:rPr>
              <a:t>Examine distribution of one variable at a time, numerically and graphically</a:t>
            </a:r>
          </a:p>
          <a:p>
            <a:pPr eaLnBrk="1" hangingPunct="1"/>
            <a:r>
              <a:rPr lang="en-US" dirty="0">
                <a:ea typeface="ＭＳ Ｐゴシック" charset="0"/>
              </a:rPr>
              <a:t>Identify missing data, outliers, nonsense values</a:t>
            </a:r>
          </a:p>
          <a:p>
            <a:pPr eaLnBrk="1" hangingPunct="1"/>
            <a:r>
              <a:rPr lang="en-US" dirty="0">
                <a:ea typeface="ＭＳ Ｐゴシック" charset="0"/>
              </a:rPr>
              <a:t>First look at patterns in the data</a:t>
            </a:r>
          </a:p>
        </p:txBody>
      </p:sp>
    </p:spTree>
    <p:extLst>
      <p:ext uri="{BB962C8B-B14F-4D97-AF65-F5344CB8AC3E}">
        <p14:creationId xmlns:p14="http://schemas.microsoft.com/office/powerpoint/2010/main" val="31173256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457199" y="274320"/>
            <a:ext cx="8229600" cy="1143000"/>
          </a:xfrm>
        </p:spPr>
        <p:txBody>
          <a:bodyPr/>
          <a:lstStyle/>
          <a:p>
            <a:r>
              <a:rPr lang="en-US" dirty="0"/>
              <a:t>One-way analysis (continuous)</a:t>
            </a:r>
            <a:endParaRPr lang="en-US" dirty="0">
              <a:latin typeface="Arial" charset="0"/>
              <a:ea typeface="ＭＳ Ｐゴシック" charset="0"/>
              <a:cs typeface="ＭＳ Ｐゴシック" charset="0"/>
            </a:endParaRPr>
          </a:p>
        </p:txBody>
      </p:sp>
      <p:sp>
        <p:nvSpPr>
          <p:cNvPr id="40962" name="Rectangle 3"/>
          <p:cNvSpPr>
            <a:spLocks noGrp="1" noChangeArrowheads="1"/>
          </p:cNvSpPr>
          <p:nvPr>
            <p:ph type="body" idx="1"/>
          </p:nvPr>
        </p:nvSpPr>
        <p:spPr>
          <a:xfrm>
            <a:off x="457199" y="1554480"/>
            <a:ext cx="8490857" cy="4902200"/>
          </a:xfrm>
        </p:spPr>
        <p:txBody>
          <a:bodyPr/>
          <a:lstStyle/>
          <a:p>
            <a:pPr eaLnBrk="1" hangingPunct="1"/>
            <a:r>
              <a:rPr lang="en-US" sz="2800" dirty="0">
                <a:ea typeface="ＭＳ Ｐゴシック" charset="0"/>
              </a:rPr>
              <a:t>For </a:t>
            </a:r>
            <a:r>
              <a:rPr lang="en-US" sz="2800" b="1" dirty="0">
                <a:solidFill>
                  <a:schemeClr val="accent6">
                    <a:lumMod val="75000"/>
                  </a:schemeClr>
                </a:solidFill>
                <a:ea typeface="ＭＳ Ｐゴシック" charset="0"/>
              </a:rPr>
              <a:t>continuous</a:t>
            </a:r>
            <a:r>
              <a:rPr lang="en-US" sz="2800" dirty="0">
                <a:ea typeface="ＭＳ Ｐゴシック" charset="0"/>
              </a:rPr>
              <a:t> variables: histogram and summary statistics to describe sample characteristics (shape of distribution curve, central tendency, dispersion)</a:t>
            </a:r>
          </a:p>
          <a:p>
            <a:pPr eaLnBrk="1" hangingPunct="1"/>
            <a:r>
              <a:rPr lang="en-US" sz="2800" u="sng" dirty="0">
                <a:ea typeface="ＭＳ Ｐゴシック" charset="0"/>
              </a:rPr>
              <a:t>Normal distributions</a:t>
            </a:r>
            <a:r>
              <a:rPr lang="en-US" sz="2800" dirty="0">
                <a:ea typeface="ＭＳ Ｐゴシック" charset="0"/>
              </a:rPr>
              <a:t>: </a:t>
            </a:r>
          </a:p>
          <a:p>
            <a:pPr marL="800100" lvl="2" indent="0">
              <a:buNone/>
            </a:pPr>
            <a:r>
              <a:rPr lang="en-US" sz="2800" dirty="0">
                <a:ea typeface="ＭＳ Ｐゴシック" charset="0"/>
              </a:rPr>
              <a:t>Central tendency: mean</a:t>
            </a:r>
          </a:p>
          <a:p>
            <a:pPr marL="800100" lvl="2" indent="0">
              <a:buNone/>
            </a:pPr>
            <a:r>
              <a:rPr lang="en-US" sz="2800" dirty="0">
                <a:ea typeface="ＭＳ Ｐゴシック" charset="0"/>
              </a:rPr>
              <a:t>Dispersion: standard deviation, extreme values</a:t>
            </a:r>
          </a:p>
          <a:p>
            <a:r>
              <a:rPr lang="en-US" sz="2800" u="sng" dirty="0">
                <a:ea typeface="ＭＳ Ｐゴシック" charset="0"/>
              </a:rPr>
              <a:t>Non-normal distributions</a:t>
            </a:r>
            <a:r>
              <a:rPr lang="en-US" sz="2800" dirty="0">
                <a:ea typeface="ＭＳ Ｐゴシック" charset="0"/>
              </a:rPr>
              <a:t>: </a:t>
            </a:r>
          </a:p>
          <a:p>
            <a:pPr marL="800100" lvl="2" indent="0">
              <a:buNone/>
            </a:pPr>
            <a:r>
              <a:rPr lang="en-US" sz="2800" dirty="0">
                <a:ea typeface="ＭＳ Ｐゴシック" charset="0"/>
              </a:rPr>
              <a:t>Central tendency: median</a:t>
            </a:r>
          </a:p>
          <a:p>
            <a:pPr marL="800100" lvl="2" indent="0">
              <a:buNone/>
            </a:pPr>
            <a:r>
              <a:rPr lang="en-US" sz="2800" dirty="0">
                <a:ea typeface="ＭＳ Ｐゴシック" charset="0"/>
              </a:rPr>
              <a:t>Dispersion: range and extreme values, interquartile range (25</a:t>
            </a:r>
            <a:r>
              <a:rPr lang="en-US" sz="2800" baseline="30000" dirty="0">
                <a:ea typeface="ＭＳ Ｐゴシック" charset="0"/>
              </a:rPr>
              <a:t>th</a:t>
            </a:r>
            <a:r>
              <a:rPr lang="en-US" sz="2800" dirty="0">
                <a:ea typeface="ＭＳ Ｐゴシック" charset="0"/>
              </a:rPr>
              <a:t>/75</a:t>
            </a:r>
            <a:r>
              <a:rPr lang="en-US" sz="2800" baseline="30000" dirty="0">
                <a:ea typeface="ＭＳ Ｐゴシック" charset="0"/>
              </a:rPr>
              <a:t>th</a:t>
            </a:r>
            <a:r>
              <a:rPr lang="en-US" sz="2800" dirty="0">
                <a:ea typeface="ＭＳ Ｐゴシック" charset="0"/>
              </a:rPr>
              <a:t> %</a:t>
            </a:r>
            <a:r>
              <a:rPr lang="en-US" sz="2800" dirty="0" err="1">
                <a:ea typeface="ＭＳ Ｐゴシック" charset="0"/>
              </a:rPr>
              <a:t>iles</a:t>
            </a:r>
            <a:r>
              <a:rPr lang="en-US" sz="2800" dirty="0">
                <a:ea typeface="ＭＳ Ｐゴシック" charset="0"/>
              </a:rPr>
              <a:t>)</a:t>
            </a:r>
          </a:p>
          <a:p>
            <a:pPr marL="800100" lvl="2" indent="0">
              <a:buNone/>
            </a:pPr>
            <a:r>
              <a:rPr lang="en-US" sz="2800" dirty="0">
                <a:ea typeface="ＭＳ Ｐゴシック" charset="0"/>
              </a:rPr>
              <a:t>		</a:t>
            </a:r>
          </a:p>
        </p:txBody>
      </p:sp>
    </p:spTree>
    <p:extLst>
      <p:ext uri="{BB962C8B-B14F-4D97-AF65-F5344CB8AC3E}">
        <p14:creationId xmlns:p14="http://schemas.microsoft.com/office/powerpoint/2010/main" val="28002587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457200" y="91440"/>
            <a:ext cx="8229600" cy="1143000"/>
          </a:xfrm>
        </p:spPr>
        <p:txBody>
          <a:bodyPr/>
          <a:lstStyle/>
          <a:p>
            <a:r>
              <a:rPr lang="en-US" dirty="0">
                <a:ea typeface="ＭＳ Ｐゴシック" charset="0"/>
              </a:rPr>
              <a:t> Histogram of age</a:t>
            </a:r>
          </a:p>
        </p:txBody>
      </p:sp>
      <p:pic>
        <p:nvPicPr>
          <p:cNvPr id="3" name="Picture 2" descr="Screen Shot 2017-06-04 at 11.29.41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431" y="1565741"/>
            <a:ext cx="8709944" cy="5210940"/>
          </a:xfrm>
          <a:prstGeom prst="rect">
            <a:avLst/>
          </a:prstGeom>
        </p:spPr>
      </p:pic>
      <p:sp>
        <p:nvSpPr>
          <p:cNvPr id="6" name="TextBox 5"/>
          <p:cNvSpPr txBox="1"/>
          <p:nvPr/>
        </p:nvSpPr>
        <p:spPr>
          <a:xfrm>
            <a:off x="5181600" y="1565740"/>
            <a:ext cx="3962399" cy="584775"/>
          </a:xfrm>
          <a:prstGeom prst="rect">
            <a:avLst/>
          </a:prstGeom>
          <a:noFill/>
        </p:spPr>
        <p:txBody>
          <a:bodyPr wrap="square" rtlCol="0">
            <a:spAutoFit/>
          </a:bodyPr>
          <a:lstStyle/>
          <a:p>
            <a:r>
              <a:rPr lang="en-US" sz="1600" dirty="0" err="1">
                <a:latin typeface="Calibri" pitchFamily="34" charset="0"/>
                <a:cs typeface="Calibri" pitchFamily="34" charset="0"/>
              </a:rPr>
              <a:t>Babalik</a:t>
            </a:r>
            <a:r>
              <a:rPr lang="en-US" sz="1600" dirty="0">
                <a:latin typeface="Calibri" pitchFamily="34" charset="0"/>
                <a:cs typeface="Calibri" pitchFamily="34" charset="0"/>
              </a:rPr>
              <a:t>, A. et al., </a:t>
            </a:r>
            <a:r>
              <a:rPr lang="en-US" sz="1600" i="1" dirty="0">
                <a:latin typeface="Calibri" pitchFamily="34" charset="0"/>
                <a:cs typeface="Calibri" pitchFamily="34" charset="0"/>
              </a:rPr>
              <a:t>Japanese Journal of Infectious Diseases, </a:t>
            </a:r>
            <a:r>
              <a:rPr lang="en-US" sz="1600" dirty="0">
                <a:latin typeface="Calibri" pitchFamily="34" charset="0"/>
                <a:cs typeface="Calibri" pitchFamily="34" charset="0"/>
              </a:rPr>
              <a:t>2013.</a:t>
            </a:r>
          </a:p>
        </p:txBody>
      </p:sp>
    </p:spTree>
    <p:extLst>
      <p:ext uri="{BB962C8B-B14F-4D97-AF65-F5344CB8AC3E}">
        <p14:creationId xmlns:p14="http://schemas.microsoft.com/office/powerpoint/2010/main" val="1550093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pPr>
              <a:lnSpc>
                <a:spcPct val="90000"/>
              </a:lnSpc>
            </a:pPr>
            <a:r>
              <a:rPr lang="en-US" dirty="0">
                <a:ea typeface="ＭＳ Ｐゴシック" charset="0"/>
              </a:rPr>
              <a:t>One-way analysis</a:t>
            </a:r>
            <a:br>
              <a:rPr lang="en-US" dirty="0">
                <a:ea typeface="ＭＳ Ｐゴシック" charset="0"/>
              </a:rPr>
            </a:br>
            <a:r>
              <a:rPr lang="en-US" sz="4000" dirty="0">
                <a:solidFill>
                  <a:srgbClr val="7E9632"/>
                </a:solidFill>
                <a:ea typeface="ＭＳ Ｐゴシック" charset="0"/>
              </a:rPr>
              <a:t>(continuous)</a:t>
            </a:r>
          </a:p>
        </p:txBody>
      </p:sp>
      <p:pic>
        <p:nvPicPr>
          <p:cNvPr id="2" name="Picture 1" descr="Screen Shot 2017-06-04 at 10.59.40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 y="1865812"/>
            <a:ext cx="8724900" cy="4686300"/>
          </a:xfrm>
          <a:prstGeom prst="rect">
            <a:avLst/>
          </a:prstGeom>
        </p:spPr>
      </p:pic>
      <p:grpSp>
        <p:nvGrpSpPr>
          <p:cNvPr id="11" name="Group 10"/>
          <p:cNvGrpSpPr/>
          <p:nvPr/>
        </p:nvGrpSpPr>
        <p:grpSpPr>
          <a:xfrm>
            <a:off x="0" y="1549936"/>
            <a:ext cx="3361593" cy="3940199"/>
            <a:chOff x="0" y="1549936"/>
            <a:chExt cx="3361593" cy="3940199"/>
          </a:xfrm>
        </p:grpSpPr>
        <p:sp>
          <p:nvSpPr>
            <p:cNvPr id="5" name="Hexagon 4"/>
            <p:cNvSpPr/>
            <p:nvPr/>
          </p:nvSpPr>
          <p:spPr bwMode="auto">
            <a:xfrm>
              <a:off x="0" y="3884177"/>
              <a:ext cx="3230864" cy="1605958"/>
            </a:xfrm>
            <a:prstGeom prst="hexagon">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8" name="TextBox 7"/>
            <p:cNvSpPr txBox="1"/>
            <p:nvPr/>
          </p:nvSpPr>
          <p:spPr>
            <a:xfrm>
              <a:off x="653644" y="1549936"/>
              <a:ext cx="2707949" cy="830997"/>
            </a:xfrm>
            <a:prstGeom prst="rect">
              <a:avLst/>
            </a:prstGeom>
            <a:noFill/>
            <a:ln w="38100" cmpd="sng">
              <a:solidFill>
                <a:srgbClr val="FF0000"/>
              </a:solidFill>
            </a:ln>
          </p:spPr>
          <p:txBody>
            <a:bodyPr wrap="square" rtlCol="0">
              <a:spAutoFit/>
            </a:bodyPr>
            <a:lstStyle/>
            <a:p>
              <a:r>
                <a:rPr lang="en-US" sz="2400" dirty="0"/>
                <a:t>For non-normal distributions</a:t>
              </a:r>
            </a:p>
          </p:txBody>
        </p:sp>
        <p:cxnSp>
          <p:nvCxnSpPr>
            <p:cNvPr id="10" name="Straight Arrow Connector 9"/>
            <p:cNvCxnSpPr/>
            <p:nvPr/>
          </p:nvCxnSpPr>
          <p:spPr bwMode="auto">
            <a:xfrm>
              <a:off x="971127" y="2380933"/>
              <a:ext cx="280133" cy="1503244"/>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grpSp>
      <p:grpSp>
        <p:nvGrpSpPr>
          <p:cNvPr id="16" name="Group 15"/>
          <p:cNvGrpSpPr/>
          <p:nvPr/>
        </p:nvGrpSpPr>
        <p:grpSpPr>
          <a:xfrm>
            <a:off x="5540793" y="1497672"/>
            <a:ext cx="3560020" cy="3697438"/>
            <a:chOff x="5583980" y="1549936"/>
            <a:chExt cx="3560020" cy="3697438"/>
          </a:xfrm>
        </p:grpSpPr>
        <p:sp>
          <p:nvSpPr>
            <p:cNvPr id="6" name="Hexagon 5"/>
            <p:cNvSpPr/>
            <p:nvPr/>
          </p:nvSpPr>
          <p:spPr bwMode="auto">
            <a:xfrm>
              <a:off x="5621331" y="4519091"/>
              <a:ext cx="3522669" cy="728283"/>
            </a:xfrm>
            <a:prstGeom prst="hexagon">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3" name="TextBox 12"/>
            <p:cNvSpPr txBox="1"/>
            <p:nvPr/>
          </p:nvSpPr>
          <p:spPr>
            <a:xfrm>
              <a:off x="5583980" y="1549936"/>
              <a:ext cx="2129009" cy="830997"/>
            </a:xfrm>
            <a:prstGeom prst="rect">
              <a:avLst/>
            </a:prstGeom>
            <a:noFill/>
            <a:ln w="38100" cmpd="sng">
              <a:solidFill>
                <a:srgbClr val="FF0000"/>
              </a:solidFill>
            </a:ln>
          </p:spPr>
          <p:txBody>
            <a:bodyPr wrap="square" rtlCol="0">
              <a:spAutoFit/>
            </a:bodyPr>
            <a:lstStyle/>
            <a:p>
              <a:r>
                <a:rPr lang="en-US" sz="2400" dirty="0"/>
                <a:t>For normal distributions</a:t>
              </a:r>
            </a:p>
          </p:txBody>
        </p:sp>
        <p:cxnSp>
          <p:nvCxnSpPr>
            <p:cNvPr id="15" name="Straight Arrow Connector 14"/>
            <p:cNvCxnSpPr/>
            <p:nvPr/>
          </p:nvCxnSpPr>
          <p:spPr bwMode="auto">
            <a:xfrm>
              <a:off x="6891266" y="2380933"/>
              <a:ext cx="429537" cy="2138158"/>
            </a:xfrm>
            <a:prstGeom prst="straightConnector1">
              <a:avLst/>
            </a:prstGeom>
            <a:solidFill>
              <a:schemeClr val="accent1"/>
            </a:solidFill>
            <a:ln w="38100" cap="flat" cmpd="sng" algn="ctr">
              <a:solidFill>
                <a:srgbClr val="FF0000"/>
              </a:solidFill>
              <a:prstDash val="solid"/>
              <a:round/>
              <a:headEnd type="none" w="med" len="med"/>
              <a:tailEnd type="arrow"/>
            </a:ln>
            <a:effectLst/>
          </p:spPr>
        </p:cxnSp>
      </p:grpSp>
      <p:sp>
        <p:nvSpPr>
          <p:cNvPr id="19" name="TextBox 18"/>
          <p:cNvSpPr txBox="1"/>
          <p:nvPr/>
        </p:nvSpPr>
        <p:spPr>
          <a:xfrm>
            <a:off x="5540793" y="157112"/>
            <a:ext cx="3438106" cy="1077218"/>
          </a:xfrm>
          <a:prstGeom prst="rect">
            <a:avLst/>
          </a:prstGeom>
          <a:noFill/>
        </p:spPr>
        <p:txBody>
          <a:bodyPr wrap="square" rtlCol="0">
            <a:spAutoFit/>
          </a:bodyPr>
          <a:lstStyle/>
          <a:p>
            <a:r>
              <a:rPr lang="en-US" sz="1600" dirty="0"/>
              <a:t>Turkish Nat’l TB Registry, 2006-09. </a:t>
            </a:r>
            <a:r>
              <a:rPr lang="en-US" sz="1600" dirty="0" err="1"/>
              <a:t>Babalik</a:t>
            </a:r>
            <a:r>
              <a:rPr lang="en-US" sz="1600" dirty="0"/>
              <a:t> et al. </a:t>
            </a:r>
            <a:r>
              <a:rPr lang="en-US" sz="1600" dirty="0" err="1"/>
              <a:t>Jpn</a:t>
            </a:r>
            <a:r>
              <a:rPr lang="en-US" sz="1600" dirty="0"/>
              <a:t> J Infect Dis 2013:66;115-120. </a:t>
            </a:r>
          </a:p>
          <a:p>
            <a:endParaRPr lang="en-US" sz="1600" dirty="0"/>
          </a:p>
        </p:txBody>
      </p:sp>
      <p:sp>
        <p:nvSpPr>
          <p:cNvPr id="18" name="TextBox 17"/>
          <p:cNvSpPr txBox="1"/>
          <p:nvPr/>
        </p:nvSpPr>
        <p:spPr>
          <a:xfrm>
            <a:off x="3604375" y="1831924"/>
            <a:ext cx="1774174" cy="584776"/>
          </a:xfrm>
          <a:prstGeom prst="rect">
            <a:avLst/>
          </a:prstGeom>
          <a:solidFill>
            <a:schemeClr val="bg1"/>
          </a:solidFill>
        </p:spPr>
        <p:txBody>
          <a:bodyPr wrap="square" rtlCol="0">
            <a:spAutoFit/>
          </a:bodyPr>
          <a:lstStyle/>
          <a:p>
            <a:r>
              <a:rPr lang="en-US" sz="3200" dirty="0"/>
              <a:t>Age [y]</a:t>
            </a:r>
          </a:p>
        </p:txBody>
      </p:sp>
    </p:spTree>
    <p:extLst>
      <p:ext uri="{BB962C8B-B14F-4D97-AF65-F5344CB8AC3E}">
        <p14:creationId xmlns:p14="http://schemas.microsoft.com/office/powerpoint/2010/main" val="3238315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p:txBody>
          <a:bodyPr/>
          <a:lstStyle/>
          <a:p>
            <a:pPr>
              <a:lnSpc>
                <a:spcPct val="90000"/>
              </a:lnSpc>
            </a:pPr>
            <a:r>
              <a:rPr lang="en-US" dirty="0"/>
              <a:t>One-way analysis </a:t>
            </a:r>
            <a:br>
              <a:rPr lang="en-US" dirty="0"/>
            </a:br>
            <a:r>
              <a:rPr lang="en-US" sz="4000" dirty="0">
                <a:solidFill>
                  <a:srgbClr val="7E9632"/>
                </a:solidFill>
              </a:rPr>
              <a:t>(categorical)</a:t>
            </a:r>
            <a:endParaRPr lang="en-US" sz="4000" dirty="0">
              <a:solidFill>
                <a:srgbClr val="7E9632"/>
              </a:solidFill>
              <a:latin typeface="Arial" charset="0"/>
              <a:ea typeface="ＭＳ Ｐゴシック" charset="0"/>
              <a:cs typeface="ＭＳ Ｐゴシック" charset="0"/>
            </a:endParaRPr>
          </a:p>
        </p:txBody>
      </p:sp>
      <p:pic>
        <p:nvPicPr>
          <p:cNvPr id="2" name="Picture 1" descr="Screen Shot 2017-06-04 at 6.56.33 A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6460" y="1417638"/>
            <a:ext cx="7169640" cy="4930918"/>
          </a:xfrm>
          <a:prstGeom prst="rect">
            <a:avLst/>
          </a:prstGeom>
        </p:spPr>
      </p:pic>
      <p:sp>
        <p:nvSpPr>
          <p:cNvPr id="7" name="TextBox 6"/>
          <p:cNvSpPr txBox="1"/>
          <p:nvPr/>
        </p:nvSpPr>
        <p:spPr>
          <a:xfrm>
            <a:off x="6008913" y="170616"/>
            <a:ext cx="3218543" cy="954107"/>
          </a:xfrm>
          <a:prstGeom prst="rect">
            <a:avLst/>
          </a:prstGeom>
          <a:noFill/>
        </p:spPr>
        <p:txBody>
          <a:bodyPr wrap="square" rtlCol="0">
            <a:spAutoFit/>
          </a:bodyPr>
          <a:lstStyle/>
          <a:p>
            <a:r>
              <a:rPr lang="en-US" sz="1400" dirty="0"/>
              <a:t>Turkish Nat’l TB Registry, </a:t>
            </a:r>
          </a:p>
          <a:p>
            <a:r>
              <a:rPr lang="en-US" sz="1400" dirty="0"/>
              <a:t>2006-09. </a:t>
            </a:r>
            <a:r>
              <a:rPr lang="en-US" sz="1400" dirty="0" err="1"/>
              <a:t>Babalik</a:t>
            </a:r>
            <a:r>
              <a:rPr lang="en-US" sz="1400" dirty="0"/>
              <a:t> et al. </a:t>
            </a:r>
            <a:r>
              <a:rPr lang="en-US" sz="1400" dirty="0" err="1"/>
              <a:t>Jpn</a:t>
            </a:r>
            <a:r>
              <a:rPr lang="en-US" sz="1400" dirty="0"/>
              <a:t> J </a:t>
            </a:r>
          </a:p>
          <a:p>
            <a:r>
              <a:rPr lang="en-US" sz="1400" dirty="0"/>
              <a:t>Infect Dis 2013: 66; 115-120. </a:t>
            </a:r>
          </a:p>
          <a:p>
            <a:endParaRPr lang="en-US" sz="1400" dirty="0"/>
          </a:p>
        </p:txBody>
      </p:sp>
    </p:spTree>
    <p:extLst>
      <p:ext uri="{BB962C8B-B14F-4D97-AF65-F5344CB8AC3E}">
        <p14:creationId xmlns:p14="http://schemas.microsoft.com/office/powerpoint/2010/main" val="1992435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type="title"/>
          </p:nvPr>
        </p:nvSpPr>
        <p:spPr>
          <a:xfrm>
            <a:off x="457200" y="277814"/>
            <a:ext cx="8229600" cy="1143000"/>
          </a:xfrm>
        </p:spPr>
        <p:txBody>
          <a:bodyPr/>
          <a:lstStyle/>
          <a:p>
            <a:r>
              <a:rPr lang="en-US" dirty="0"/>
              <a:t>One-way analysis</a:t>
            </a:r>
            <a:endParaRPr lang="en-US" dirty="0">
              <a:latin typeface="Arial" charset="0"/>
              <a:ea typeface="ＭＳ Ｐゴシック" charset="0"/>
              <a:cs typeface="ＭＳ Ｐゴシック" charset="0"/>
            </a:endParaRPr>
          </a:p>
        </p:txBody>
      </p:sp>
      <p:sp>
        <p:nvSpPr>
          <p:cNvPr id="40962" name="Rectangle 3"/>
          <p:cNvSpPr>
            <a:spLocks noGrp="1" noChangeArrowheads="1"/>
          </p:cNvSpPr>
          <p:nvPr>
            <p:ph type="body" idx="1"/>
          </p:nvPr>
        </p:nvSpPr>
        <p:spPr>
          <a:xfrm>
            <a:off x="457200" y="1600200"/>
            <a:ext cx="8229600" cy="4572000"/>
          </a:xfrm>
        </p:spPr>
        <p:txBody>
          <a:bodyPr/>
          <a:lstStyle/>
          <a:p>
            <a:pPr>
              <a:lnSpc>
                <a:spcPct val="90000"/>
              </a:lnSpc>
            </a:pPr>
            <a:r>
              <a:rPr lang="en-US" sz="2800" dirty="0">
                <a:ea typeface="ＭＳ Ｐゴシック" charset="0"/>
              </a:rPr>
              <a:t>Identify outliers (e.g., age&gt;100 years), missing data, nonsense values, and logic problems (e.g., current smoking in never-smoker)</a:t>
            </a:r>
          </a:p>
          <a:p>
            <a:pPr>
              <a:lnSpc>
                <a:spcPct val="90000"/>
              </a:lnSpc>
            </a:pPr>
            <a:r>
              <a:rPr lang="en-US" sz="2800" dirty="0">
                <a:ea typeface="ＭＳ Ｐゴシック" charset="0"/>
              </a:rPr>
              <a:t>Correct errors (if possible) or set to “missing”</a:t>
            </a:r>
          </a:p>
          <a:p>
            <a:pPr>
              <a:lnSpc>
                <a:spcPct val="90000"/>
              </a:lnSpc>
            </a:pPr>
            <a:r>
              <a:rPr lang="en-US" sz="2800" dirty="0">
                <a:ea typeface="ＭＳ Ｐゴシック" charset="0"/>
              </a:rPr>
              <a:t>Specification of variables for further analysis </a:t>
            </a:r>
          </a:p>
          <a:p>
            <a:pPr>
              <a:lnSpc>
                <a:spcPct val="90000"/>
              </a:lnSpc>
            </a:pPr>
            <a:r>
              <a:rPr lang="en-US" sz="2800" dirty="0">
                <a:ea typeface="ＭＳ Ｐゴシック" charset="0"/>
              </a:rPr>
              <a:t>Record in study log to assure consistent application of decision rules in future</a:t>
            </a:r>
          </a:p>
          <a:p>
            <a:pPr>
              <a:lnSpc>
                <a:spcPct val="90000"/>
              </a:lnSpc>
            </a:pPr>
            <a:r>
              <a:rPr lang="en-US" sz="2800" dirty="0">
                <a:ea typeface="ＭＳ Ｐゴシック" charset="0"/>
              </a:rPr>
              <a:t>Check sample of computerized data against original records (error rate &lt;1%)</a:t>
            </a:r>
          </a:p>
          <a:p>
            <a:pPr>
              <a:lnSpc>
                <a:spcPct val="90000"/>
              </a:lnSpc>
            </a:pPr>
            <a:r>
              <a:rPr lang="en-US" sz="2800" dirty="0">
                <a:ea typeface="ＭＳ Ｐゴシック" charset="0"/>
              </a:rPr>
              <a:t>“Freeze” data for analysis</a:t>
            </a:r>
          </a:p>
          <a:p>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3817451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4320"/>
            <a:ext cx="8229600" cy="1143000"/>
          </a:xfrm>
        </p:spPr>
        <p:txBody>
          <a:bodyPr/>
          <a:lstStyle/>
          <a:p>
            <a:r>
              <a:rPr lang="en-US" dirty="0"/>
              <a:t>Two-way analysis</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548639" y="1600200"/>
            <a:ext cx="8229600" cy="4572000"/>
          </a:xfrm>
        </p:spPr>
        <p:txBody>
          <a:bodyPr/>
          <a:lstStyle/>
          <a:p>
            <a:pPr marL="514350" indent="-514350">
              <a:lnSpc>
                <a:spcPct val="90000"/>
              </a:lnSpc>
              <a:buFont typeface="+mj-lt"/>
              <a:buAutoNum type="arabicPeriod"/>
            </a:pPr>
            <a:r>
              <a:rPr lang="en-US" altLang="ja-JP" b="1" dirty="0">
                <a:ea typeface="ＭＳ Ｐゴシック" charset="0"/>
              </a:rPr>
              <a:t>Outcome x exposure variables</a:t>
            </a:r>
          </a:p>
          <a:p>
            <a:pPr marL="400050" lvl="1" indent="0">
              <a:lnSpc>
                <a:spcPct val="90000"/>
              </a:lnSpc>
              <a:buNone/>
            </a:pPr>
            <a:r>
              <a:rPr lang="en-US" dirty="0">
                <a:ea typeface="ＭＳ Ｐゴシック" charset="0"/>
              </a:rPr>
              <a:t>	Main variables studied</a:t>
            </a:r>
          </a:p>
          <a:p>
            <a:pPr marL="514350" indent="-514350">
              <a:lnSpc>
                <a:spcPct val="90000"/>
              </a:lnSpc>
              <a:buFont typeface="+mj-lt"/>
              <a:buAutoNum type="arabicPeriod"/>
            </a:pPr>
            <a:r>
              <a:rPr lang="en-US" b="1" dirty="0">
                <a:ea typeface="ＭＳ Ｐゴシック" charset="0"/>
              </a:rPr>
              <a:t>Outcome x covariates</a:t>
            </a:r>
          </a:p>
          <a:p>
            <a:pPr marL="800100" lvl="2" indent="0">
              <a:lnSpc>
                <a:spcPct val="90000"/>
              </a:lnSpc>
              <a:buNone/>
            </a:pPr>
            <a:r>
              <a:rPr lang="en-US" sz="2800" dirty="0">
                <a:ea typeface="ＭＳ Ｐゴシック" charset="0"/>
              </a:rPr>
              <a:t>Any other predictors of outcome (any other risk factors)</a:t>
            </a:r>
            <a:endParaRPr lang="en-US" dirty="0">
              <a:ea typeface="ＭＳ Ｐゴシック" charset="0"/>
            </a:endParaRPr>
          </a:p>
          <a:p>
            <a:pPr marL="514350" indent="-514350">
              <a:lnSpc>
                <a:spcPct val="90000"/>
              </a:lnSpc>
              <a:buFont typeface="+mj-lt"/>
              <a:buAutoNum type="arabicPeriod"/>
            </a:pPr>
            <a:r>
              <a:rPr lang="en-US" b="1" dirty="0">
                <a:ea typeface="ＭＳ Ｐゴシック" charset="0"/>
              </a:rPr>
              <a:t>Exposure x covariates</a:t>
            </a:r>
          </a:p>
          <a:p>
            <a:pPr marL="800100" lvl="2" indent="0">
              <a:lnSpc>
                <a:spcPct val="90000"/>
              </a:lnSpc>
              <a:buNone/>
            </a:pPr>
            <a:r>
              <a:rPr lang="en-US" sz="2800" dirty="0">
                <a:ea typeface="ＭＳ Ｐゴシック" charset="0"/>
              </a:rPr>
              <a:t>Unbalanced distribution of risk factors in exposure groups</a:t>
            </a:r>
          </a:p>
          <a:p>
            <a:pPr marL="0" indent="0">
              <a:lnSpc>
                <a:spcPct val="90000"/>
              </a:lnSpc>
              <a:buNone/>
            </a:pPr>
            <a:r>
              <a:rPr lang="en-US" b="1" dirty="0">
                <a:ea typeface="ＭＳ Ｐゴシック" charset="0"/>
              </a:rPr>
              <a:t>4. Overlapping (collinear) variables</a:t>
            </a:r>
          </a:p>
        </p:txBody>
      </p:sp>
    </p:spTree>
    <p:extLst>
      <p:ext uri="{BB962C8B-B14F-4D97-AF65-F5344CB8AC3E}">
        <p14:creationId xmlns:p14="http://schemas.microsoft.com/office/powerpoint/2010/main" val="33007489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pPr>
              <a:lnSpc>
                <a:spcPct val="90000"/>
              </a:lnSpc>
            </a:pPr>
            <a:r>
              <a:rPr lang="en-US" dirty="0"/>
              <a:t>Two-way analysis </a:t>
            </a:r>
            <a:br>
              <a:rPr lang="en-US" dirty="0"/>
            </a:br>
            <a:r>
              <a:rPr lang="en-US" sz="4000" dirty="0">
                <a:solidFill>
                  <a:srgbClr val="7E9632"/>
                </a:solidFill>
              </a:rPr>
              <a:t>(categorical)</a:t>
            </a:r>
            <a:endParaRPr lang="en-US" sz="4000" dirty="0">
              <a:solidFill>
                <a:srgbClr val="7E9632"/>
              </a:solidFill>
              <a:latin typeface="Arial" charset="0"/>
              <a:ea typeface="ＭＳ Ｐゴシック" charset="0"/>
              <a:cs typeface="ＭＳ Ｐゴシック" charset="0"/>
            </a:endParaRPr>
          </a:p>
        </p:txBody>
      </p:sp>
      <p:sp>
        <p:nvSpPr>
          <p:cNvPr id="6" name="TextBox 5"/>
          <p:cNvSpPr txBox="1"/>
          <p:nvPr/>
        </p:nvSpPr>
        <p:spPr>
          <a:xfrm>
            <a:off x="5475514" y="277813"/>
            <a:ext cx="3668486" cy="954107"/>
          </a:xfrm>
          <a:prstGeom prst="rect">
            <a:avLst/>
          </a:prstGeom>
          <a:noFill/>
        </p:spPr>
        <p:txBody>
          <a:bodyPr wrap="square" rtlCol="0">
            <a:spAutoFit/>
          </a:bodyPr>
          <a:lstStyle/>
          <a:p>
            <a:r>
              <a:rPr lang="en-US" sz="1400" dirty="0"/>
              <a:t>Turkish Nat’l TB Registry, 2006-09</a:t>
            </a:r>
          </a:p>
          <a:p>
            <a:r>
              <a:rPr lang="en-US" sz="1400" dirty="0" err="1"/>
              <a:t>Babalik</a:t>
            </a:r>
            <a:r>
              <a:rPr lang="en-US" sz="1400" dirty="0"/>
              <a:t> et al. </a:t>
            </a:r>
            <a:r>
              <a:rPr lang="en-US" sz="1400" dirty="0" err="1"/>
              <a:t>Jpn</a:t>
            </a:r>
            <a:r>
              <a:rPr lang="en-US" sz="1400" dirty="0"/>
              <a:t> J Infect Dis 2013: 66; 115-120. </a:t>
            </a:r>
          </a:p>
          <a:p>
            <a:endParaRPr lang="en-US" sz="1400" dirty="0"/>
          </a:p>
        </p:txBody>
      </p:sp>
      <p:pic>
        <p:nvPicPr>
          <p:cNvPr id="4" name="Picture 3" descr="Screen Shot 2017-06-04 at 12.04.3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199" y="1603662"/>
            <a:ext cx="8248879" cy="5086809"/>
          </a:xfrm>
          <a:prstGeom prst="rect">
            <a:avLst/>
          </a:prstGeom>
        </p:spPr>
      </p:pic>
      <p:sp>
        <p:nvSpPr>
          <p:cNvPr id="5" name="TextBox 4"/>
          <p:cNvSpPr txBox="1"/>
          <p:nvPr/>
        </p:nvSpPr>
        <p:spPr>
          <a:xfrm>
            <a:off x="457200" y="1603662"/>
            <a:ext cx="1634458" cy="1077218"/>
          </a:xfrm>
          <a:prstGeom prst="rect">
            <a:avLst/>
          </a:prstGeom>
          <a:solidFill>
            <a:schemeClr val="bg1"/>
          </a:solidFill>
        </p:spPr>
        <p:txBody>
          <a:bodyPr wrap="square" rtlCol="0">
            <a:spAutoFit/>
          </a:bodyPr>
          <a:lstStyle/>
          <a:p>
            <a:r>
              <a:rPr lang="en-US" sz="3200" dirty="0"/>
              <a:t>Male Sex</a:t>
            </a:r>
          </a:p>
        </p:txBody>
      </p:sp>
      <p:sp>
        <p:nvSpPr>
          <p:cNvPr id="2" name="Oval 1"/>
          <p:cNvSpPr/>
          <p:nvPr/>
        </p:nvSpPr>
        <p:spPr bwMode="auto">
          <a:xfrm>
            <a:off x="5147733" y="2929467"/>
            <a:ext cx="1371600" cy="2455333"/>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4063478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4320"/>
            <a:ext cx="8229600" cy="1139825"/>
          </a:xfrm>
        </p:spPr>
        <p:txBody>
          <a:bodyPr/>
          <a:lstStyle/>
          <a:p>
            <a:pPr>
              <a:lnSpc>
                <a:spcPct val="90000"/>
              </a:lnSpc>
            </a:pPr>
            <a:r>
              <a:rPr lang="en-US" dirty="0"/>
              <a:t>Two-way analysis </a:t>
            </a:r>
            <a:br>
              <a:rPr lang="en-US" dirty="0"/>
            </a:br>
            <a:r>
              <a:rPr lang="en-US" sz="4000" dirty="0">
                <a:solidFill>
                  <a:srgbClr val="7E9632"/>
                </a:solidFill>
              </a:rPr>
              <a:t>(categorical) </a:t>
            </a:r>
            <a:r>
              <a:rPr lang="en-US" sz="3200" dirty="0">
                <a:solidFill>
                  <a:srgbClr val="7E9632"/>
                </a:solidFill>
              </a:rPr>
              <a:t>(2)</a:t>
            </a:r>
            <a:endParaRPr lang="en-US" sz="3200" dirty="0">
              <a:solidFill>
                <a:srgbClr val="7E9632"/>
              </a:solidFill>
              <a:latin typeface="Arial" charset="0"/>
              <a:ea typeface="ＭＳ Ｐゴシック" charset="0"/>
              <a:cs typeface="ＭＳ Ｐゴシック" charset="0"/>
            </a:endParaRPr>
          </a:p>
        </p:txBody>
      </p:sp>
      <p:sp>
        <p:nvSpPr>
          <p:cNvPr id="6" name="TextBox 5"/>
          <p:cNvSpPr txBox="1"/>
          <p:nvPr/>
        </p:nvSpPr>
        <p:spPr>
          <a:xfrm>
            <a:off x="5573486" y="377114"/>
            <a:ext cx="3407228" cy="954107"/>
          </a:xfrm>
          <a:prstGeom prst="rect">
            <a:avLst/>
          </a:prstGeom>
          <a:noFill/>
        </p:spPr>
        <p:txBody>
          <a:bodyPr wrap="square" rtlCol="0">
            <a:spAutoFit/>
          </a:bodyPr>
          <a:lstStyle/>
          <a:p>
            <a:r>
              <a:rPr lang="en-US" sz="1400" dirty="0"/>
              <a:t>Turkish Nat’l TB Registry, 2006-09</a:t>
            </a:r>
          </a:p>
          <a:p>
            <a:r>
              <a:rPr lang="en-US" sz="1400" dirty="0" err="1"/>
              <a:t>Babalik</a:t>
            </a:r>
            <a:r>
              <a:rPr lang="en-US" sz="1400" dirty="0"/>
              <a:t> et al. </a:t>
            </a:r>
            <a:r>
              <a:rPr lang="en-US" sz="1400" dirty="0" err="1"/>
              <a:t>Jpn</a:t>
            </a:r>
            <a:r>
              <a:rPr lang="en-US" sz="1400" dirty="0"/>
              <a:t> J Infect Dis 2013: 66; 115-120. </a:t>
            </a:r>
          </a:p>
          <a:p>
            <a:endParaRPr lang="en-US" sz="1400" dirty="0"/>
          </a:p>
        </p:txBody>
      </p:sp>
      <p:pic>
        <p:nvPicPr>
          <p:cNvPr id="5" name="Picture 4" descr="Screen Shot 2017-06-04 at 12.07.5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120" y="1603661"/>
            <a:ext cx="8842880" cy="5106365"/>
          </a:xfrm>
          <a:prstGeom prst="rect">
            <a:avLst/>
          </a:prstGeom>
        </p:spPr>
      </p:pic>
      <p:sp>
        <p:nvSpPr>
          <p:cNvPr id="2" name="Oval 1"/>
          <p:cNvSpPr/>
          <p:nvPr/>
        </p:nvSpPr>
        <p:spPr bwMode="auto">
          <a:xfrm>
            <a:off x="4910667" y="2387600"/>
            <a:ext cx="1998133" cy="3572933"/>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20038730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4320"/>
            <a:ext cx="8229600" cy="1139825"/>
          </a:xfrm>
        </p:spPr>
        <p:txBody>
          <a:bodyPr/>
          <a:lstStyle/>
          <a:p>
            <a:pPr>
              <a:lnSpc>
                <a:spcPct val="90000"/>
              </a:lnSpc>
            </a:pPr>
            <a:r>
              <a:rPr lang="en-US" dirty="0"/>
              <a:t>Two-way analysis </a:t>
            </a:r>
            <a:br>
              <a:rPr lang="en-US" dirty="0"/>
            </a:br>
            <a:r>
              <a:rPr lang="en-US" sz="4000" dirty="0">
                <a:solidFill>
                  <a:srgbClr val="7E9632"/>
                </a:solidFill>
              </a:rPr>
              <a:t>(categorical x continuous)</a:t>
            </a:r>
            <a:endParaRPr lang="en-US" sz="4000" dirty="0">
              <a:solidFill>
                <a:srgbClr val="7E9632"/>
              </a:solidFill>
              <a:latin typeface="Arial" charset="0"/>
              <a:ea typeface="ＭＳ Ｐゴシック" charset="0"/>
              <a:cs typeface="ＭＳ Ｐゴシック" charset="0"/>
            </a:endParaRPr>
          </a:p>
        </p:txBody>
      </p:sp>
      <p:sp>
        <p:nvSpPr>
          <p:cNvPr id="3" name="Content Placeholder 2"/>
          <p:cNvSpPr>
            <a:spLocks noGrp="1"/>
          </p:cNvSpPr>
          <p:nvPr>
            <p:ph idx="1"/>
          </p:nvPr>
        </p:nvSpPr>
        <p:spPr>
          <a:xfrm>
            <a:off x="457200" y="1866784"/>
            <a:ext cx="8466667" cy="4348163"/>
          </a:xfrm>
        </p:spPr>
        <p:txBody>
          <a:bodyPr/>
          <a:lstStyle/>
          <a:p>
            <a:pPr marL="0" indent="0">
              <a:buNone/>
            </a:pPr>
            <a:r>
              <a:rPr lang="en-US" sz="3000" dirty="0"/>
              <a:t>Distribution of continuous variable (e.g., age) across different levels of categorical variable (e.g., sex)</a:t>
            </a:r>
          </a:p>
          <a:p>
            <a:pPr marL="0" indent="0">
              <a:buNone/>
            </a:pPr>
            <a:r>
              <a:rPr lang="en-US" u="sng" dirty="0"/>
              <a:t>Age (y)			Men			Women</a:t>
            </a:r>
          </a:p>
          <a:p>
            <a:pPr marL="0" indent="0">
              <a:buNone/>
            </a:pPr>
            <a:r>
              <a:rPr lang="en-US" dirty="0"/>
              <a:t>   Mean </a:t>
            </a:r>
            <a:r>
              <a:rPr lang="en-US" u="sng" dirty="0"/>
              <a:t>+</a:t>
            </a:r>
            <a:r>
              <a:rPr lang="en-US" dirty="0"/>
              <a:t> SD		38.4 </a:t>
            </a:r>
            <a:r>
              <a:rPr lang="en-US" u="sng" dirty="0"/>
              <a:t>+</a:t>
            </a:r>
            <a:r>
              <a:rPr lang="en-US" dirty="0"/>
              <a:t> 14.8	33.6 </a:t>
            </a:r>
            <a:r>
              <a:rPr lang="en-US" u="sng" dirty="0"/>
              <a:t>+</a:t>
            </a:r>
            <a:r>
              <a:rPr lang="en-US" dirty="0"/>
              <a:t> 15.6 </a:t>
            </a:r>
          </a:p>
          <a:p>
            <a:pPr marL="0" indent="0">
              <a:buNone/>
            </a:pPr>
            <a:r>
              <a:rPr lang="en-US" dirty="0"/>
              <a:t>   Median			36			28</a:t>
            </a:r>
          </a:p>
          <a:p>
            <a:pPr marL="0" indent="0">
              <a:buNone/>
            </a:pPr>
            <a:r>
              <a:rPr lang="en-US" dirty="0"/>
              <a:t>   25% - 75%-</a:t>
            </a:r>
            <a:r>
              <a:rPr lang="en-US" dirty="0" err="1"/>
              <a:t>ile</a:t>
            </a:r>
            <a:r>
              <a:rPr lang="en-US" dirty="0"/>
              <a:t>		26 – 49		22 - 40</a:t>
            </a:r>
          </a:p>
          <a:p>
            <a:pPr marL="0" indent="0">
              <a:buNone/>
            </a:pPr>
            <a:endParaRPr lang="en-US" dirty="0"/>
          </a:p>
        </p:txBody>
      </p:sp>
      <p:sp>
        <p:nvSpPr>
          <p:cNvPr id="6" name="TextBox 5"/>
          <p:cNvSpPr txBox="1"/>
          <p:nvPr/>
        </p:nvSpPr>
        <p:spPr>
          <a:xfrm>
            <a:off x="5682343" y="277813"/>
            <a:ext cx="3004457" cy="954107"/>
          </a:xfrm>
          <a:prstGeom prst="rect">
            <a:avLst/>
          </a:prstGeom>
          <a:noFill/>
        </p:spPr>
        <p:txBody>
          <a:bodyPr wrap="square" rtlCol="0">
            <a:spAutoFit/>
          </a:bodyPr>
          <a:lstStyle/>
          <a:p>
            <a:r>
              <a:rPr lang="en-US" sz="1400" dirty="0"/>
              <a:t>Turkish Nat’l TB Registry, 2006-09. </a:t>
            </a:r>
            <a:r>
              <a:rPr lang="en-US" sz="1400" dirty="0" err="1"/>
              <a:t>Babalik</a:t>
            </a:r>
            <a:r>
              <a:rPr lang="en-US" sz="1400" dirty="0"/>
              <a:t> et al. </a:t>
            </a:r>
            <a:r>
              <a:rPr lang="en-US" sz="1400" dirty="0" err="1"/>
              <a:t>Jpn</a:t>
            </a:r>
            <a:r>
              <a:rPr lang="en-US" sz="1400" dirty="0"/>
              <a:t> J Infect Dis 2013: 66; 115-120. </a:t>
            </a:r>
          </a:p>
          <a:p>
            <a:endParaRPr lang="en-US" sz="1400" dirty="0"/>
          </a:p>
        </p:txBody>
      </p:sp>
    </p:spTree>
    <p:extLst>
      <p:ext uri="{BB962C8B-B14F-4D97-AF65-F5344CB8AC3E}">
        <p14:creationId xmlns:p14="http://schemas.microsoft.com/office/powerpoint/2010/main" val="315529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7702849" y="601616"/>
            <a:ext cx="467852" cy="5414540"/>
          </a:xfrm>
          <a:prstGeom prst="rect">
            <a:avLst/>
          </a:prstGeom>
          <a:solidFill>
            <a:schemeClr val="accent1">
              <a:lumMod val="40000"/>
              <a:lumOff val="60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2" name="Title 1"/>
          <p:cNvSpPr>
            <a:spLocks noGrp="1"/>
          </p:cNvSpPr>
          <p:nvPr>
            <p:ph type="title"/>
          </p:nvPr>
        </p:nvSpPr>
        <p:spPr/>
        <p:txBody>
          <a:bodyPr/>
          <a:lstStyle/>
          <a:p>
            <a:r>
              <a:rPr lang="en-US" dirty="0"/>
              <a:t>Our conversation today</a:t>
            </a:r>
          </a:p>
        </p:txBody>
      </p:sp>
      <p:sp>
        <p:nvSpPr>
          <p:cNvPr id="3" name="Content Placeholder 2"/>
          <p:cNvSpPr>
            <a:spLocks noGrp="1"/>
          </p:cNvSpPr>
          <p:nvPr>
            <p:ph idx="1"/>
          </p:nvPr>
        </p:nvSpPr>
        <p:spPr>
          <a:xfrm>
            <a:off x="772510" y="1988977"/>
            <a:ext cx="7914290" cy="2790525"/>
          </a:xfrm>
          <a:solidFill>
            <a:srgbClr val="CDB515">
              <a:alpha val="60000"/>
            </a:srgbClr>
          </a:solidFill>
        </p:spPr>
        <p:txBody>
          <a:bodyPr/>
          <a:lstStyle/>
          <a:p>
            <a:r>
              <a:rPr lang="en-US" dirty="0"/>
              <a:t>Study log, research notebook</a:t>
            </a:r>
          </a:p>
          <a:p>
            <a:r>
              <a:rPr lang="en-US" dirty="0"/>
              <a:t>Data entry and validation</a:t>
            </a:r>
          </a:p>
          <a:p>
            <a:r>
              <a:rPr lang="en-US" dirty="0"/>
              <a:t>Data dictionary</a:t>
            </a:r>
          </a:p>
          <a:p>
            <a:r>
              <a:rPr lang="en-US" dirty="0"/>
              <a:t>Analysis plan</a:t>
            </a:r>
          </a:p>
          <a:p>
            <a:pPr marL="0" indent="0">
              <a:buNone/>
            </a:pPr>
            <a:endParaRPr lang="en-US" b="1" dirty="0"/>
          </a:p>
          <a:p>
            <a:endParaRPr lang="en-US" b="1" dirty="0"/>
          </a:p>
          <a:p>
            <a:endParaRPr lang="en-US" b="1" dirty="0"/>
          </a:p>
        </p:txBody>
      </p:sp>
    </p:spTree>
    <p:extLst>
      <p:ext uri="{BB962C8B-B14F-4D97-AF65-F5344CB8AC3E}">
        <p14:creationId xmlns:p14="http://schemas.microsoft.com/office/powerpoint/2010/main" val="17653449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7813"/>
            <a:ext cx="8229600" cy="1143000"/>
          </a:xfrm>
        </p:spPr>
        <p:txBody>
          <a:bodyPr/>
          <a:lstStyle/>
          <a:p>
            <a:pPr>
              <a:lnSpc>
                <a:spcPct val="90000"/>
              </a:lnSpc>
            </a:pPr>
            <a:r>
              <a:rPr lang="en-US" dirty="0"/>
              <a:t>Two-way analysis </a:t>
            </a:r>
            <a:br>
              <a:rPr lang="en-US" dirty="0"/>
            </a:br>
            <a:r>
              <a:rPr lang="en-US" sz="4000" dirty="0">
                <a:solidFill>
                  <a:srgbClr val="7E9632"/>
                </a:solidFill>
              </a:rPr>
              <a:t>(2 continuous variables)</a:t>
            </a:r>
            <a:endParaRPr lang="en-US" sz="4000" dirty="0">
              <a:solidFill>
                <a:srgbClr val="7E9632"/>
              </a:solidFill>
              <a:latin typeface="Arial" charset="0"/>
              <a:ea typeface="ＭＳ Ｐゴシック" charset="0"/>
              <a:cs typeface="ＭＳ Ｐゴシック" charset="0"/>
            </a:endParaRPr>
          </a:p>
        </p:txBody>
      </p:sp>
      <p:sp>
        <p:nvSpPr>
          <p:cNvPr id="3" name="Content Placeholder 2"/>
          <p:cNvSpPr>
            <a:spLocks noGrp="1"/>
          </p:cNvSpPr>
          <p:nvPr>
            <p:ph idx="1"/>
          </p:nvPr>
        </p:nvSpPr>
        <p:spPr>
          <a:xfrm>
            <a:off x="457199" y="1600200"/>
            <a:ext cx="8576734" cy="4530725"/>
          </a:xfrm>
        </p:spPr>
        <p:txBody>
          <a:bodyPr/>
          <a:lstStyle/>
          <a:p>
            <a:pPr marL="0" indent="0">
              <a:buNone/>
            </a:pPr>
            <a:r>
              <a:rPr lang="en-US" dirty="0"/>
              <a:t>Typically, a scatter plot, a linear regression, and/or a correlation coefficient (years of work vs. age)</a:t>
            </a:r>
          </a:p>
          <a:p>
            <a:pPr marL="0" indent="0">
              <a:buNone/>
            </a:pPr>
            <a:endParaRPr lang="en-US" dirty="0"/>
          </a:p>
          <a:p>
            <a:pPr marL="0" indent="0">
              <a:buNone/>
            </a:pPr>
            <a:endParaRPr lang="en-US" dirty="0"/>
          </a:p>
          <a:p>
            <a:pPr marL="0" indent="0">
              <a:buNone/>
            </a:pPr>
            <a:endParaRPr lang="en-US" dirty="0"/>
          </a:p>
        </p:txBody>
      </p:sp>
      <p:sp>
        <p:nvSpPr>
          <p:cNvPr id="6" name="TextBox 5"/>
          <p:cNvSpPr txBox="1"/>
          <p:nvPr/>
        </p:nvSpPr>
        <p:spPr>
          <a:xfrm>
            <a:off x="5573486" y="281750"/>
            <a:ext cx="3689048" cy="954107"/>
          </a:xfrm>
          <a:prstGeom prst="rect">
            <a:avLst/>
          </a:prstGeom>
          <a:noFill/>
        </p:spPr>
        <p:txBody>
          <a:bodyPr wrap="square" rtlCol="0">
            <a:spAutoFit/>
          </a:bodyPr>
          <a:lstStyle/>
          <a:p>
            <a:r>
              <a:rPr lang="en-US" sz="1400" dirty="0"/>
              <a:t>Turkish Nat’l TB Registry, 2006-09</a:t>
            </a:r>
          </a:p>
          <a:p>
            <a:r>
              <a:rPr lang="en-US" sz="1400" dirty="0" err="1"/>
              <a:t>Babalik</a:t>
            </a:r>
            <a:r>
              <a:rPr lang="en-US" sz="1400" dirty="0"/>
              <a:t> et al. </a:t>
            </a:r>
            <a:r>
              <a:rPr lang="en-US" sz="1400" dirty="0" err="1"/>
              <a:t>Jpn</a:t>
            </a:r>
            <a:r>
              <a:rPr lang="en-US" sz="1400" dirty="0"/>
              <a:t> J Infect Dis 2013: 66; 115-120. </a:t>
            </a:r>
          </a:p>
          <a:p>
            <a:endParaRPr lang="en-US" sz="1400" dirty="0"/>
          </a:p>
        </p:txBody>
      </p:sp>
      <p:pic>
        <p:nvPicPr>
          <p:cNvPr id="2" name="Picture 1"/>
          <p:cNvPicPr>
            <a:picLocks noChangeAspect="1"/>
          </p:cNvPicPr>
          <p:nvPr/>
        </p:nvPicPr>
        <p:blipFill>
          <a:blip r:embed="rId3"/>
          <a:stretch>
            <a:fillRect/>
          </a:stretch>
        </p:blipFill>
        <p:spPr>
          <a:xfrm>
            <a:off x="2157587" y="2709333"/>
            <a:ext cx="5504746" cy="4012805"/>
          </a:xfrm>
          <a:prstGeom prst="rect">
            <a:avLst/>
          </a:prstGeom>
        </p:spPr>
      </p:pic>
      <p:sp>
        <p:nvSpPr>
          <p:cNvPr id="4" name="TextBox 3"/>
          <p:cNvSpPr txBox="1"/>
          <p:nvPr/>
        </p:nvSpPr>
        <p:spPr>
          <a:xfrm>
            <a:off x="2157587" y="6130924"/>
            <a:ext cx="5504746" cy="646331"/>
          </a:xfrm>
          <a:prstGeom prst="rect">
            <a:avLst/>
          </a:prstGeom>
          <a:solidFill>
            <a:schemeClr val="bg1"/>
          </a:solidFill>
        </p:spPr>
        <p:txBody>
          <a:bodyPr wrap="square" rtlCol="0">
            <a:spAutoFit/>
          </a:bodyPr>
          <a:lstStyle/>
          <a:p>
            <a:pPr algn="ctr"/>
            <a:r>
              <a:rPr lang="en-US" dirty="0"/>
              <a:t>Age [years]</a:t>
            </a:r>
          </a:p>
          <a:p>
            <a:pPr algn="ctr"/>
            <a:endParaRPr lang="en-US" dirty="0"/>
          </a:p>
        </p:txBody>
      </p:sp>
      <p:sp>
        <p:nvSpPr>
          <p:cNvPr id="5" name="TextBox 4"/>
          <p:cNvSpPr txBox="1"/>
          <p:nvPr/>
        </p:nvSpPr>
        <p:spPr>
          <a:xfrm>
            <a:off x="626533" y="3166533"/>
            <a:ext cx="1531054" cy="923330"/>
          </a:xfrm>
          <a:prstGeom prst="rect">
            <a:avLst/>
          </a:prstGeom>
          <a:noFill/>
        </p:spPr>
        <p:txBody>
          <a:bodyPr wrap="square" rtlCol="0">
            <a:spAutoFit/>
          </a:bodyPr>
          <a:lstStyle/>
          <a:p>
            <a:r>
              <a:rPr lang="en-US" dirty="0"/>
              <a:t>Work in agriculture</a:t>
            </a:r>
          </a:p>
          <a:p>
            <a:r>
              <a:rPr lang="en-US" dirty="0"/>
              <a:t>[years]</a:t>
            </a:r>
          </a:p>
        </p:txBody>
      </p:sp>
      <p:sp>
        <p:nvSpPr>
          <p:cNvPr id="7" name="TextBox 6"/>
          <p:cNvSpPr txBox="1"/>
          <p:nvPr/>
        </p:nvSpPr>
        <p:spPr>
          <a:xfrm>
            <a:off x="6612467" y="4531069"/>
            <a:ext cx="2421466" cy="369332"/>
          </a:xfrm>
          <a:prstGeom prst="rect">
            <a:avLst/>
          </a:prstGeom>
          <a:solidFill>
            <a:schemeClr val="bg1"/>
          </a:solidFill>
        </p:spPr>
        <p:txBody>
          <a:bodyPr wrap="square" rtlCol="0">
            <a:spAutoFit/>
          </a:bodyPr>
          <a:lstStyle/>
          <a:p>
            <a:r>
              <a:rPr lang="en-US" dirty="0"/>
              <a:t>Y = 0.62x – 9.8</a:t>
            </a:r>
          </a:p>
        </p:txBody>
      </p:sp>
    </p:spTree>
    <p:extLst>
      <p:ext uri="{BB962C8B-B14F-4D97-AF65-F5344CB8AC3E}">
        <p14:creationId xmlns:p14="http://schemas.microsoft.com/office/powerpoint/2010/main" val="1986013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7814"/>
            <a:ext cx="8229600" cy="1143000"/>
          </a:xfrm>
        </p:spPr>
        <p:txBody>
          <a:bodyPr/>
          <a:lstStyle/>
          <a:p>
            <a:r>
              <a:rPr lang="en-US" dirty="0"/>
              <a:t>Two-way analysis (summary)</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457200" y="1600200"/>
            <a:ext cx="8229600" cy="4530725"/>
          </a:xfrm>
        </p:spPr>
        <p:txBody>
          <a:bodyPr/>
          <a:lstStyle/>
          <a:p>
            <a:pPr>
              <a:lnSpc>
                <a:spcPct val="90000"/>
              </a:lnSpc>
            </a:pPr>
            <a:r>
              <a:rPr lang="en-US" dirty="0">
                <a:ea typeface="ＭＳ Ｐゴシック" charset="0"/>
              </a:rPr>
              <a:t>Identify bivariate associations</a:t>
            </a:r>
          </a:p>
          <a:p>
            <a:pPr>
              <a:lnSpc>
                <a:spcPct val="90000"/>
              </a:lnSpc>
            </a:pPr>
            <a:r>
              <a:rPr lang="en-US" dirty="0">
                <a:ea typeface="ＭＳ Ｐゴシック" charset="0"/>
              </a:rPr>
              <a:t>Epidemiological / clinical significance and patterns in data are more important than statistical significance at this stage</a:t>
            </a:r>
          </a:p>
          <a:p>
            <a:pPr lvl="1">
              <a:lnSpc>
                <a:spcPct val="90000"/>
              </a:lnSpc>
            </a:pPr>
            <a:r>
              <a:rPr lang="en-US" dirty="0">
                <a:ea typeface="ＭＳ Ｐゴシック" charset="0"/>
              </a:rPr>
              <a:t>Statistics for 2 continuous variables:  correlation coefficient, linear regression</a:t>
            </a:r>
          </a:p>
          <a:p>
            <a:pPr lvl="1">
              <a:lnSpc>
                <a:spcPct val="90000"/>
              </a:lnSpc>
            </a:pPr>
            <a:r>
              <a:rPr lang="en-US" dirty="0">
                <a:ea typeface="ＭＳ Ｐゴシック" charset="0"/>
              </a:rPr>
              <a:t>Statistics for 1 continuous x 1 categorical variable: t-test, Wilcoxon rank sum test</a:t>
            </a:r>
          </a:p>
          <a:p>
            <a:pPr lvl="1">
              <a:lnSpc>
                <a:spcPct val="90000"/>
              </a:lnSpc>
            </a:pPr>
            <a:r>
              <a:rPr lang="en-US" dirty="0">
                <a:ea typeface="ＭＳ Ｐゴシック" charset="0"/>
              </a:rPr>
              <a:t>Statistics for 2 categorical variables: Chi-squared test</a:t>
            </a:r>
          </a:p>
        </p:txBody>
      </p:sp>
    </p:spTree>
    <p:extLst>
      <p:ext uri="{BB962C8B-B14F-4D97-AF65-F5344CB8AC3E}">
        <p14:creationId xmlns:p14="http://schemas.microsoft.com/office/powerpoint/2010/main" val="1925704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08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608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457200"/>
            <a:ext cx="8229600" cy="1344158"/>
          </a:xfrm>
        </p:spPr>
        <p:txBody>
          <a:bodyPr/>
          <a:lstStyle/>
          <a:p>
            <a:pPr>
              <a:lnSpc>
                <a:spcPct val="90000"/>
              </a:lnSpc>
            </a:pPr>
            <a:r>
              <a:rPr lang="en-US" dirty="0"/>
              <a:t>Two-way analysis prepares for three-way (stratified) analysis</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457200" y="2011680"/>
            <a:ext cx="8229600" cy="4138839"/>
          </a:xfrm>
        </p:spPr>
        <p:txBody>
          <a:bodyPr/>
          <a:lstStyle/>
          <a:p>
            <a:r>
              <a:rPr lang="en-US" dirty="0">
                <a:ea typeface="ＭＳ Ｐゴシック" charset="0"/>
              </a:rPr>
              <a:t>Record findings in study log</a:t>
            </a:r>
          </a:p>
          <a:p>
            <a:r>
              <a:rPr lang="en-US" dirty="0">
                <a:ea typeface="ＭＳ Ｐゴシック" charset="0"/>
              </a:rPr>
              <a:t>Formulate questions for three-way (stratified) analysis and multivariable analysis</a:t>
            </a:r>
          </a:p>
          <a:p>
            <a:r>
              <a:rPr lang="en-US" sz="3200" dirty="0">
                <a:ea typeface="ＭＳ Ｐゴシック" charset="0"/>
              </a:rPr>
              <a:t>Example: </a:t>
            </a:r>
            <a:r>
              <a:rPr lang="en-US" dirty="0">
                <a:ea typeface="ＭＳ Ｐゴシック" charset="0"/>
              </a:rPr>
              <a:t>I</a:t>
            </a:r>
            <a:r>
              <a:rPr lang="en-US" sz="3200" dirty="0">
                <a:ea typeface="ＭＳ Ｐゴシック" charset="0"/>
              </a:rPr>
              <a:t>f being male and being older are both associated with death, is it possible higher mortality in males is due to their older age (not related to gender)</a:t>
            </a:r>
          </a:p>
          <a:p>
            <a:pPr marL="0" indent="0">
              <a:buNone/>
            </a:pPr>
            <a:endParaRPr lang="en-US" dirty="0">
              <a:ea typeface="ＭＳ Ｐゴシック" charset="0"/>
            </a:endParaRPr>
          </a:p>
        </p:txBody>
      </p:sp>
    </p:spTree>
    <p:extLst>
      <p:ext uri="{BB962C8B-B14F-4D97-AF65-F5344CB8AC3E}">
        <p14:creationId xmlns:p14="http://schemas.microsoft.com/office/powerpoint/2010/main" val="3157891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p:txBody>
          <a:bodyPr/>
          <a:lstStyle/>
          <a:p>
            <a:r>
              <a:rPr lang="en-US" dirty="0"/>
              <a:t>Three-way (stratified) analysis</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457200" y="1600200"/>
            <a:ext cx="8229600" cy="5029044"/>
          </a:xfrm>
        </p:spPr>
        <p:txBody>
          <a:bodyPr/>
          <a:lstStyle/>
          <a:p>
            <a:r>
              <a:rPr lang="en-US" dirty="0">
                <a:ea typeface="ＭＳ Ｐゴシック" charset="0"/>
              </a:rPr>
              <a:t>Look at important two-way associations separately for each level of a third variable (stratification variable)</a:t>
            </a:r>
          </a:p>
          <a:p>
            <a:r>
              <a:rPr lang="en-US" sz="3200" dirty="0">
                <a:ea typeface="ＭＳ Ｐゴシック" charset="0"/>
              </a:rPr>
              <a:t>Example:  Examine mortality by sex separately for different age strata separately.</a:t>
            </a:r>
          </a:p>
          <a:p>
            <a:pPr lvl="1"/>
            <a:r>
              <a:rPr lang="en-US" dirty="0">
                <a:ea typeface="ＭＳ Ｐゴシック" charset="0"/>
              </a:rPr>
              <a:t>If age is the cause, not male sex, then sex-specific mortality male should be the same among  individuals of the same age</a:t>
            </a:r>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610183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233094" y="464026"/>
            <a:ext cx="4366192" cy="3102694"/>
            <a:chOff x="233094" y="464026"/>
            <a:chExt cx="4366192" cy="3102694"/>
          </a:xfrm>
        </p:grpSpPr>
        <p:pic>
          <p:nvPicPr>
            <p:cNvPr id="2" name="Picture 1" descr="Screen Shot 2017-06-04 at 12.20.0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3094" y="713756"/>
              <a:ext cx="4366192" cy="2852964"/>
            </a:xfrm>
            <a:prstGeom prst="rect">
              <a:avLst/>
            </a:prstGeom>
          </p:spPr>
        </p:pic>
        <p:sp>
          <p:nvSpPr>
            <p:cNvPr id="12" name="TextBox 11"/>
            <p:cNvSpPr txBox="1"/>
            <p:nvPr/>
          </p:nvSpPr>
          <p:spPr>
            <a:xfrm>
              <a:off x="233094" y="1045740"/>
              <a:ext cx="765696" cy="369332"/>
            </a:xfrm>
            <a:prstGeom prst="rect">
              <a:avLst/>
            </a:prstGeom>
            <a:solidFill>
              <a:schemeClr val="bg1"/>
            </a:solidFill>
          </p:spPr>
          <p:txBody>
            <a:bodyPr wrap="square" rtlCol="0">
              <a:spAutoFit/>
            </a:bodyPr>
            <a:lstStyle/>
            <a:p>
              <a:r>
                <a:rPr lang="en-US" dirty="0"/>
                <a:t>Male</a:t>
              </a:r>
            </a:p>
          </p:txBody>
        </p:sp>
        <p:sp>
          <p:nvSpPr>
            <p:cNvPr id="9" name="TextBox 8"/>
            <p:cNvSpPr txBox="1"/>
            <p:nvPr/>
          </p:nvSpPr>
          <p:spPr>
            <a:xfrm>
              <a:off x="360895" y="464026"/>
              <a:ext cx="2099276" cy="400110"/>
            </a:xfrm>
            <a:prstGeom prst="rect">
              <a:avLst/>
            </a:prstGeom>
            <a:noFill/>
          </p:spPr>
          <p:txBody>
            <a:bodyPr wrap="square" rtlCol="0">
              <a:spAutoFit/>
            </a:bodyPr>
            <a:lstStyle/>
            <a:p>
              <a:r>
                <a:rPr lang="en-US" sz="2000" b="1" dirty="0"/>
                <a:t>Age 18-35 y</a:t>
              </a:r>
            </a:p>
          </p:txBody>
        </p:sp>
        <p:sp>
          <p:nvSpPr>
            <p:cNvPr id="3" name="Oval 2"/>
            <p:cNvSpPr/>
            <p:nvPr/>
          </p:nvSpPr>
          <p:spPr bwMode="auto">
            <a:xfrm>
              <a:off x="2651922" y="1478249"/>
              <a:ext cx="840399" cy="1416210"/>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21" name="Group 20"/>
          <p:cNvGrpSpPr/>
          <p:nvPr/>
        </p:nvGrpSpPr>
        <p:grpSpPr>
          <a:xfrm>
            <a:off x="4809952" y="441680"/>
            <a:ext cx="4355139" cy="3048904"/>
            <a:chOff x="216577" y="3809096"/>
            <a:chExt cx="4355139" cy="3048904"/>
          </a:xfrm>
        </p:grpSpPr>
        <p:pic>
          <p:nvPicPr>
            <p:cNvPr id="4" name="Picture 3" descr="Screen Shot 2017-06-04 at 12.25.52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3094" y="4135727"/>
              <a:ext cx="4338622" cy="2722273"/>
            </a:xfrm>
            <a:prstGeom prst="rect">
              <a:avLst/>
            </a:prstGeom>
          </p:spPr>
        </p:pic>
        <p:sp>
          <p:nvSpPr>
            <p:cNvPr id="10" name="TextBox 9"/>
            <p:cNvSpPr txBox="1"/>
            <p:nvPr/>
          </p:nvSpPr>
          <p:spPr>
            <a:xfrm>
              <a:off x="242083" y="4322693"/>
              <a:ext cx="812735" cy="369332"/>
            </a:xfrm>
            <a:prstGeom prst="rect">
              <a:avLst/>
            </a:prstGeom>
            <a:solidFill>
              <a:schemeClr val="bg1"/>
            </a:solidFill>
          </p:spPr>
          <p:txBody>
            <a:bodyPr wrap="square" rtlCol="0">
              <a:spAutoFit/>
            </a:bodyPr>
            <a:lstStyle/>
            <a:p>
              <a:r>
                <a:rPr lang="en-US" dirty="0"/>
                <a:t>Male</a:t>
              </a:r>
            </a:p>
          </p:txBody>
        </p:sp>
        <p:sp>
          <p:nvSpPr>
            <p:cNvPr id="15" name="TextBox 14"/>
            <p:cNvSpPr txBox="1"/>
            <p:nvPr/>
          </p:nvSpPr>
          <p:spPr>
            <a:xfrm>
              <a:off x="216577" y="3809096"/>
              <a:ext cx="2091591" cy="400110"/>
            </a:xfrm>
            <a:prstGeom prst="rect">
              <a:avLst/>
            </a:prstGeom>
            <a:noFill/>
          </p:spPr>
          <p:txBody>
            <a:bodyPr wrap="square" rtlCol="0">
              <a:spAutoFit/>
            </a:bodyPr>
            <a:lstStyle/>
            <a:p>
              <a:r>
                <a:rPr lang="en-US" sz="2000" b="1" dirty="0"/>
                <a:t>Age 35-50 y</a:t>
              </a:r>
            </a:p>
          </p:txBody>
        </p:sp>
        <p:sp>
          <p:nvSpPr>
            <p:cNvPr id="14" name="Oval 13"/>
            <p:cNvSpPr/>
            <p:nvPr/>
          </p:nvSpPr>
          <p:spPr bwMode="auto">
            <a:xfrm>
              <a:off x="2651922" y="4836547"/>
              <a:ext cx="840399" cy="1456567"/>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22" name="Group 21"/>
          <p:cNvGrpSpPr/>
          <p:nvPr/>
        </p:nvGrpSpPr>
        <p:grpSpPr>
          <a:xfrm>
            <a:off x="232654" y="3702555"/>
            <a:ext cx="4238830" cy="3040902"/>
            <a:chOff x="4905170" y="491742"/>
            <a:chExt cx="4238830" cy="3040902"/>
          </a:xfrm>
        </p:grpSpPr>
        <p:pic>
          <p:nvPicPr>
            <p:cNvPr id="5" name="Picture 4" descr="Screen Shot 2017-06-04 at 12.28.01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33411" y="880947"/>
              <a:ext cx="4110589" cy="2651697"/>
            </a:xfrm>
            <a:prstGeom prst="rect">
              <a:avLst/>
            </a:prstGeom>
          </p:spPr>
        </p:pic>
        <p:sp>
          <p:nvSpPr>
            <p:cNvPr id="11" name="TextBox 10"/>
            <p:cNvSpPr txBox="1"/>
            <p:nvPr/>
          </p:nvSpPr>
          <p:spPr>
            <a:xfrm>
              <a:off x="5033411" y="1108917"/>
              <a:ext cx="821723" cy="369332"/>
            </a:xfrm>
            <a:prstGeom prst="rect">
              <a:avLst/>
            </a:prstGeom>
            <a:solidFill>
              <a:schemeClr val="bg1"/>
            </a:solidFill>
          </p:spPr>
          <p:txBody>
            <a:bodyPr wrap="square" rtlCol="0">
              <a:spAutoFit/>
            </a:bodyPr>
            <a:lstStyle/>
            <a:p>
              <a:r>
                <a:rPr lang="en-US" dirty="0"/>
                <a:t>Male</a:t>
              </a:r>
            </a:p>
          </p:txBody>
        </p:sp>
        <p:sp>
          <p:nvSpPr>
            <p:cNvPr id="16" name="TextBox 15"/>
            <p:cNvSpPr txBox="1"/>
            <p:nvPr/>
          </p:nvSpPr>
          <p:spPr>
            <a:xfrm>
              <a:off x="4905170" y="491742"/>
              <a:ext cx="2102059" cy="400110"/>
            </a:xfrm>
            <a:prstGeom prst="rect">
              <a:avLst/>
            </a:prstGeom>
            <a:noFill/>
          </p:spPr>
          <p:txBody>
            <a:bodyPr wrap="square" rtlCol="0">
              <a:spAutoFit/>
            </a:bodyPr>
            <a:lstStyle/>
            <a:p>
              <a:r>
                <a:rPr lang="en-US" sz="2000" b="1" dirty="0"/>
                <a:t>Age 51-65 y</a:t>
              </a:r>
            </a:p>
          </p:txBody>
        </p:sp>
        <p:sp>
          <p:nvSpPr>
            <p:cNvPr id="19" name="Oval 18"/>
            <p:cNvSpPr/>
            <p:nvPr/>
          </p:nvSpPr>
          <p:spPr bwMode="auto">
            <a:xfrm>
              <a:off x="7267770" y="1608966"/>
              <a:ext cx="840399" cy="1456567"/>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grpSp>
        <p:nvGrpSpPr>
          <p:cNvPr id="23" name="Group 22"/>
          <p:cNvGrpSpPr/>
          <p:nvPr/>
        </p:nvGrpSpPr>
        <p:grpSpPr>
          <a:xfrm>
            <a:off x="4771953" y="3766395"/>
            <a:ext cx="4249414" cy="2940790"/>
            <a:chOff x="4771953" y="3766395"/>
            <a:chExt cx="4249414" cy="2940790"/>
          </a:xfrm>
        </p:grpSpPr>
        <p:pic>
          <p:nvPicPr>
            <p:cNvPr id="6" name="Picture 5" descr="Screen Shot 2017-06-04 at 12.28.59 PM.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70193" y="4135727"/>
              <a:ext cx="4051174" cy="2571458"/>
            </a:xfrm>
            <a:prstGeom prst="rect">
              <a:avLst/>
            </a:prstGeom>
          </p:spPr>
        </p:pic>
        <p:sp>
          <p:nvSpPr>
            <p:cNvPr id="7" name="TextBox 6"/>
            <p:cNvSpPr txBox="1"/>
            <p:nvPr/>
          </p:nvSpPr>
          <p:spPr>
            <a:xfrm>
              <a:off x="4771953" y="4322693"/>
              <a:ext cx="821723" cy="369332"/>
            </a:xfrm>
            <a:prstGeom prst="rect">
              <a:avLst/>
            </a:prstGeom>
            <a:solidFill>
              <a:schemeClr val="bg1"/>
            </a:solidFill>
          </p:spPr>
          <p:txBody>
            <a:bodyPr wrap="square" rtlCol="0">
              <a:spAutoFit/>
            </a:bodyPr>
            <a:lstStyle/>
            <a:p>
              <a:r>
                <a:rPr lang="en-US" dirty="0"/>
                <a:t>Male</a:t>
              </a:r>
            </a:p>
          </p:txBody>
        </p:sp>
        <p:sp>
          <p:nvSpPr>
            <p:cNvPr id="17" name="TextBox 16"/>
            <p:cNvSpPr txBox="1"/>
            <p:nvPr/>
          </p:nvSpPr>
          <p:spPr>
            <a:xfrm>
              <a:off x="4809952" y="3766395"/>
              <a:ext cx="1774175" cy="400110"/>
            </a:xfrm>
            <a:prstGeom prst="rect">
              <a:avLst/>
            </a:prstGeom>
            <a:noFill/>
          </p:spPr>
          <p:txBody>
            <a:bodyPr wrap="square" rtlCol="0">
              <a:spAutoFit/>
            </a:bodyPr>
            <a:lstStyle/>
            <a:p>
              <a:r>
                <a:rPr lang="en-US" sz="2000" b="1" dirty="0"/>
                <a:t>Age &gt;65 y</a:t>
              </a:r>
            </a:p>
          </p:txBody>
        </p:sp>
        <p:sp>
          <p:nvSpPr>
            <p:cNvPr id="20" name="Oval 19"/>
            <p:cNvSpPr/>
            <p:nvPr/>
          </p:nvSpPr>
          <p:spPr bwMode="auto">
            <a:xfrm>
              <a:off x="7115372" y="4692025"/>
              <a:ext cx="992797" cy="1601089"/>
            </a:xfrm>
            <a:prstGeom prst="ellipse">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spTree>
    <p:extLst>
      <p:ext uri="{BB962C8B-B14F-4D97-AF65-F5344CB8AC3E}">
        <p14:creationId xmlns:p14="http://schemas.microsoft.com/office/powerpoint/2010/main" val="1546519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4319"/>
            <a:ext cx="8229600" cy="1143000"/>
          </a:xfrm>
        </p:spPr>
        <p:txBody>
          <a:bodyPr/>
          <a:lstStyle/>
          <a:p>
            <a:r>
              <a:rPr lang="en-US" sz="4200" dirty="0"/>
              <a:t>Multivariable regression analysis</a:t>
            </a:r>
            <a:endParaRPr lang="en-US" sz="4200"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457200" y="1600200"/>
            <a:ext cx="8229600" cy="4572000"/>
          </a:xfrm>
        </p:spPr>
        <p:txBody>
          <a:bodyPr/>
          <a:lstStyle/>
          <a:p>
            <a:r>
              <a:rPr lang="en-US" sz="3000" dirty="0">
                <a:ea typeface="ＭＳ Ｐゴシック" charset="0"/>
              </a:rPr>
              <a:t>After completing one-, two-, and three-way analysis, you will understand your data and can proceed to</a:t>
            </a:r>
            <a:r>
              <a:rPr lang="en-US" sz="3000" b="1" dirty="0">
                <a:ea typeface="ＭＳ Ｐゴシック" charset="0"/>
              </a:rPr>
              <a:t> multivariable regression analysis</a:t>
            </a:r>
          </a:p>
          <a:p>
            <a:r>
              <a:rPr lang="en-US" sz="3000" dirty="0">
                <a:ea typeface="ＭＳ Ｐゴシック" charset="0"/>
              </a:rPr>
              <a:t>Evaluates independent effects of all important exposure variables on the outcome</a:t>
            </a:r>
          </a:p>
          <a:p>
            <a:r>
              <a:rPr lang="en-US" sz="3000" b="1" dirty="0">
                <a:solidFill>
                  <a:srgbClr val="0000FF"/>
                </a:solidFill>
                <a:ea typeface="ＭＳ Ｐゴシック" charset="0"/>
              </a:rPr>
              <a:t>WARNING!</a:t>
            </a:r>
            <a:r>
              <a:rPr lang="en-US" sz="3000" dirty="0">
                <a:solidFill>
                  <a:srgbClr val="0000FF"/>
                </a:solidFill>
                <a:ea typeface="ＭＳ Ｐゴシック" charset="0"/>
              </a:rPr>
              <a:t> </a:t>
            </a:r>
            <a:r>
              <a:rPr lang="en-US" sz="3000" dirty="0">
                <a:ea typeface="ＭＳ Ｐゴシック" charset="0"/>
              </a:rPr>
              <a:t>Modern statistical software programs make this </a:t>
            </a:r>
            <a:r>
              <a:rPr lang="en-US" sz="3000" b="1" dirty="0">
                <a:solidFill>
                  <a:schemeClr val="accent3"/>
                </a:solidFill>
                <a:ea typeface="ＭＳ Ｐゴシック" charset="0"/>
              </a:rPr>
              <a:t>TOO EASY</a:t>
            </a:r>
            <a:endParaRPr lang="en-US" sz="3000" dirty="0">
              <a:solidFill>
                <a:schemeClr val="accent3"/>
              </a:solidFill>
              <a:ea typeface="ＭＳ Ｐゴシック" charset="0"/>
            </a:endParaRPr>
          </a:p>
          <a:p>
            <a:r>
              <a:rPr lang="en-US" sz="3000" dirty="0">
                <a:solidFill>
                  <a:srgbClr val="7E9632"/>
                </a:solidFill>
                <a:ea typeface="ＭＳ Ｐゴシック" charset="0"/>
              </a:rPr>
              <a:t>Working with a statistician is essential (from the beginning of the study)</a:t>
            </a:r>
            <a:endParaRPr lang="en-US" sz="3000" b="1" dirty="0">
              <a:solidFill>
                <a:srgbClr val="7E9632"/>
              </a:solidFill>
              <a:ea typeface="ＭＳ Ｐゴシック" charset="0"/>
            </a:endParaRPr>
          </a:p>
        </p:txBody>
      </p:sp>
    </p:spTree>
    <p:extLst>
      <p:ext uri="{BB962C8B-B14F-4D97-AF65-F5344CB8AC3E}">
        <p14:creationId xmlns:p14="http://schemas.microsoft.com/office/powerpoint/2010/main" val="218921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608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08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77812"/>
            <a:ext cx="8229600" cy="1143000"/>
          </a:xfrm>
        </p:spPr>
        <p:txBody>
          <a:bodyPr/>
          <a:lstStyle/>
          <a:p>
            <a:r>
              <a:rPr lang="en-US" dirty="0"/>
              <a:t>Multivariable logistic regression</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457200" y="1600200"/>
            <a:ext cx="8229600" cy="5029044"/>
          </a:xfrm>
        </p:spPr>
        <p:txBody>
          <a:bodyPr/>
          <a:lstStyle/>
          <a:p>
            <a:r>
              <a:rPr lang="en-US" dirty="0">
                <a:ea typeface="ＭＳ Ｐゴシック" charset="0"/>
              </a:rPr>
              <a:t>Multivariable </a:t>
            </a:r>
            <a:r>
              <a:rPr lang="en-US" b="1" dirty="0">
                <a:ea typeface="ＭＳ Ｐゴシック" charset="0"/>
              </a:rPr>
              <a:t>logistic</a:t>
            </a:r>
            <a:r>
              <a:rPr lang="en-US" dirty="0">
                <a:ea typeface="ＭＳ Ｐゴシック" charset="0"/>
              </a:rPr>
              <a:t> regression analysis is used for dichotomous outcomes, e.g., survival (Yes/No), cure (Yes/No), disease (Yes/No)</a:t>
            </a:r>
          </a:p>
          <a:p>
            <a:r>
              <a:rPr lang="en-US" dirty="0">
                <a:ea typeface="ＭＳ Ｐゴシック" charset="0"/>
              </a:rPr>
              <a:t>Yields adjusted odds ratios as measure of association between exposure of interest and outcome, adjusting for the effects of other variables</a:t>
            </a:r>
            <a:endParaRPr lang="en-US" sz="3200" dirty="0">
              <a:ea typeface="ＭＳ Ｐゴシック" charset="0"/>
            </a:endParaRPr>
          </a:p>
          <a:p>
            <a:pPr marL="400050" lvl="1" indent="0">
              <a:spcBef>
                <a:spcPts val="768"/>
              </a:spcBef>
              <a:buNone/>
            </a:pPr>
            <a:r>
              <a:rPr lang="en-US" sz="3200" dirty="0">
                <a:solidFill>
                  <a:srgbClr val="7E9632"/>
                </a:solidFill>
                <a:ea typeface="ＭＳ Ｐゴシック" charset="0"/>
              </a:rPr>
              <a:t>(To be discussed in Week 2 of course)</a:t>
            </a:r>
          </a:p>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4112212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500743" y="150404"/>
            <a:ext cx="2843927" cy="2068915"/>
          </a:xfrm>
          <a:solidFill>
            <a:schemeClr val="accent6">
              <a:lumMod val="40000"/>
              <a:lumOff val="60000"/>
            </a:schemeClr>
          </a:solidFill>
        </p:spPr>
        <p:txBody>
          <a:bodyPr/>
          <a:lstStyle/>
          <a:p>
            <a:pPr>
              <a:lnSpc>
                <a:spcPct val="90000"/>
              </a:lnSpc>
            </a:pPr>
            <a:r>
              <a:rPr lang="en-US" dirty="0"/>
              <a:t>Logistic</a:t>
            </a:r>
            <a:br>
              <a:rPr lang="en-US" dirty="0"/>
            </a:br>
            <a:r>
              <a:rPr lang="en-US" dirty="0"/>
              <a:t>regression</a:t>
            </a:r>
            <a:br>
              <a:rPr lang="en-US" dirty="0"/>
            </a:br>
            <a:r>
              <a:rPr lang="en-US" dirty="0"/>
              <a:t>results</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4294967295"/>
          </p:nvPr>
        </p:nvSpPr>
        <p:spPr>
          <a:xfrm>
            <a:off x="0" y="1600200"/>
            <a:ext cx="8229600" cy="5029200"/>
          </a:xfrm>
        </p:spPr>
        <p:txBody>
          <a:bodyPr/>
          <a:lstStyle/>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p:txBody>
      </p:sp>
      <p:pic>
        <p:nvPicPr>
          <p:cNvPr id="2" name="Picture 1" descr="Screen Shot 2017-06-04 at 12.51.09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2609" y="3473351"/>
            <a:ext cx="5611392" cy="3384649"/>
          </a:xfrm>
          <a:prstGeom prst="rect">
            <a:avLst/>
          </a:prstGeom>
        </p:spPr>
      </p:pic>
      <p:pic>
        <p:nvPicPr>
          <p:cNvPr id="3" name="Picture 2" descr="Screen Shot 2017-06-04 at 12.53.46 PM.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32609" y="1417638"/>
            <a:ext cx="5468990" cy="2055712"/>
          </a:xfrm>
          <a:prstGeom prst="rect">
            <a:avLst/>
          </a:prstGeom>
          <a:noFill/>
        </p:spPr>
      </p:pic>
      <p:pic>
        <p:nvPicPr>
          <p:cNvPr id="4" name="Picture 3" descr="Screen Shot 2017-06-04 at 12.55.41 PM.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2838438"/>
            <a:ext cx="2887470" cy="3790962"/>
          </a:xfrm>
          <a:prstGeom prst="rect">
            <a:avLst/>
          </a:prstGeom>
        </p:spPr>
      </p:pic>
      <p:sp>
        <p:nvSpPr>
          <p:cNvPr id="7" name="TextBox 6"/>
          <p:cNvSpPr txBox="1"/>
          <p:nvPr/>
        </p:nvSpPr>
        <p:spPr>
          <a:xfrm>
            <a:off x="5300456" y="289575"/>
            <a:ext cx="3701143" cy="954107"/>
          </a:xfrm>
          <a:prstGeom prst="rect">
            <a:avLst/>
          </a:prstGeom>
          <a:noFill/>
        </p:spPr>
        <p:txBody>
          <a:bodyPr wrap="square" rtlCol="0">
            <a:spAutoFit/>
          </a:bodyPr>
          <a:lstStyle/>
          <a:p>
            <a:r>
              <a:rPr lang="en-US" sz="1400" dirty="0"/>
              <a:t>Turkish Nat’l TB Registry, 2006-09</a:t>
            </a:r>
          </a:p>
          <a:p>
            <a:r>
              <a:rPr lang="en-US" sz="1400" dirty="0" err="1"/>
              <a:t>Babalik</a:t>
            </a:r>
            <a:r>
              <a:rPr lang="en-US" sz="1400" dirty="0"/>
              <a:t> et al. </a:t>
            </a:r>
            <a:r>
              <a:rPr lang="en-US" sz="1400" dirty="0" err="1"/>
              <a:t>Jpn</a:t>
            </a:r>
            <a:r>
              <a:rPr lang="en-US" sz="1400" dirty="0"/>
              <a:t> J Infect Dis 2013: 66; 115-120. </a:t>
            </a:r>
          </a:p>
          <a:p>
            <a:endParaRPr lang="en-US" sz="1400" dirty="0"/>
          </a:p>
        </p:txBody>
      </p:sp>
    </p:spTree>
    <p:extLst>
      <p:ext uri="{BB962C8B-B14F-4D97-AF65-F5344CB8AC3E}">
        <p14:creationId xmlns:p14="http://schemas.microsoft.com/office/powerpoint/2010/main" val="8062400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640080"/>
            <a:ext cx="8229600" cy="1143000"/>
          </a:xfrm>
        </p:spPr>
        <p:txBody>
          <a:bodyPr/>
          <a:lstStyle/>
          <a:p>
            <a:pPr>
              <a:lnSpc>
                <a:spcPct val="90000"/>
              </a:lnSpc>
            </a:pPr>
            <a:r>
              <a:rPr lang="en-US" dirty="0"/>
              <a:t>Survival analysis (Cox proportional hazards analysis</a:t>
            </a:r>
            <a:endParaRPr lang="en-US" dirty="0">
              <a:latin typeface="Arial" charset="0"/>
              <a:ea typeface="ＭＳ Ｐゴシック" charset="0"/>
              <a:cs typeface="ＭＳ Ｐゴシック" charset="0"/>
            </a:endParaRPr>
          </a:p>
        </p:txBody>
      </p:sp>
      <p:sp>
        <p:nvSpPr>
          <p:cNvPr id="46082" name="Rectangle 3"/>
          <p:cNvSpPr>
            <a:spLocks noGrp="1" noChangeArrowheads="1"/>
          </p:cNvSpPr>
          <p:nvPr>
            <p:ph type="body" idx="1"/>
          </p:nvPr>
        </p:nvSpPr>
        <p:spPr>
          <a:xfrm>
            <a:off x="457200" y="2011679"/>
            <a:ext cx="8229600" cy="4572000"/>
          </a:xfrm>
        </p:spPr>
        <p:txBody>
          <a:bodyPr/>
          <a:lstStyle/>
          <a:p>
            <a:pPr>
              <a:lnSpc>
                <a:spcPct val="90000"/>
              </a:lnSpc>
            </a:pPr>
            <a:r>
              <a:rPr lang="en-US" b="1" dirty="0">
                <a:ea typeface="ＭＳ Ｐゴシック" charset="0"/>
              </a:rPr>
              <a:t>Cox proportional hazards </a:t>
            </a:r>
            <a:r>
              <a:rPr lang="en-US" dirty="0">
                <a:ea typeface="ＭＳ Ｐゴシック" charset="0"/>
              </a:rPr>
              <a:t>regression analysis looks at time-to-outcome, e.g., sputum conversion, suppression of viral load, </a:t>
            </a:r>
          </a:p>
          <a:p>
            <a:pPr>
              <a:lnSpc>
                <a:spcPct val="90000"/>
              </a:lnSpc>
            </a:pPr>
            <a:r>
              <a:rPr lang="en-US" dirty="0">
                <a:ea typeface="ＭＳ Ｐゴシック" charset="0"/>
              </a:rPr>
              <a:t>Yields hazard ratio (relative risk) as measure of association between exposure of interest and outcome, accounting for time-to-outcome, adjusting for the effects of other variables.</a:t>
            </a:r>
            <a:endParaRPr lang="en-US" sz="3200" dirty="0">
              <a:ea typeface="ＭＳ Ｐゴシック" charset="0"/>
            </a:endParaRPr>
          </a:p>
          <a:p>
            <a:pPr marL="400050" lvl="1" indent="0">
              <a:lnSpc>
                <a:spcPct val="90000"/>
              </a:lnSpc>
              <a:buNone/>
            </a:pPr>
            <a:r>
              <a:rPr lang="en-US" sz="3200" dirty="0">
                <a:solidFill>
                  <a:schemeClr val="accent6">
                    <a:lumMod val="75000"/>
                  </a:schemeClr>
                </a:solidFill>
                <a:ea typeface="ＭＳ Ｐゴシック" charset="0"/>
              </a:rPr>
              <a:t>(To be discussed Week 2)</a:t>
            </a:r>
          </a:p>
          <a:p>
            <a:pPr marL="400050" lvl="1" indent="0">
              <a:buNone/>
            </a:pPr>
            <a:endParaRPr lang="en-US" sz="2400" dirty="0">
              <a:latin typeface="Arial" charset="0"/>
              <a:ea typeface="ＭＳ Ｐゴシック" charset="0"/>
              <a:cs typeface="ＭＳ Ｐゴシック" charset="0"/>
            </a:endParaRPr>
          </a:p>
          <a:p>
            <a:pPr marL="400050" lvl="1" indent="0">
              <a:buNone/>
            </a:pPr>
            <a:endParaRPr lang="en-US" sz="2800"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a:p>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7823212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G_0593.jpg"/>
          <p:cNvPicPr>
            <a:picLocks noChangeAspect="1"/>
          </p:cNvPicPr>
          <p:nvPr/>
        </p:nvPicPr>
        <p:blipFill>
          <a:blip r:embed="rId3">
            <a:alphaModFix amt="81000"/>
            <a:extLst>
              <a:ext uri="{28A0092B-C50C-407E-A947-70E740481C1C}">
                <a14:useLocalDpi xmlns:a14="http://schemas.microsoft.com/office/drawing/2010/main" val="0"/>
              </a:ext>
            </a:extLst>
          </a:blip>
          <a:stretch>
            <a:fillRect/>
          </a:stretch>
        </p:blipFill>
        <p:spPr>
          <a:xfrm>
            <a:off x="3460199" y="0"/>
            <a:ext cx="5143500" cy="6858000"/>
          </a:xfrm>
          <a:prstGeom prst="rect">
            <a:avLst/>
          </a:prstGeom>
        </p:spPr>
      </p:pic>
      <p:sp>
        <p:nvSpPr>
          <p:cNvPr id="32770" name="Title 1"/>
          <p:cNvSpPr>
            <a:spLocks noGrp="1"/>
          </p:cNvSpPr>
          <p:nvPr>
            <p:ph type="title"/>
          </p:nvPr>
        </p:nvSpPr>
        <p:spPr>
          <a:xfrm>
            <a:off x="475699" y="2222022"/>
            <a:ext cx="8128000" cy="1351801"/>
          </a:xfrm>
          <a:solidFill>
            <a:srgbClr val="AECD0B">
              <a:alpha val="64000"/>
            </a:srgbClr>
          </a:solidFill>
        </p:spPr>
        <p:txBody>
          <a:bodyPr anchor="ctr"/>
          <a:lstStyle/>
          <a:p>
            <a:r>
              <a:rPr lang="en-US" sz="5400" dirty="0"/>
              <a:t>   Questions?</a:t>
            </a:r>
          </a:p>
        </p:txBody>
      </p:sp>
    </p:spTree>
    <p:extLst>
      <p:ext uri="{BB962C8B-B14F-4D97-AF65-F5344CB8AC3E}">
        <p14:creationId xmlns:p14="http://schemas.microsoft.com/office/powerpoint/2010/main" val="4117555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6"/>
          <p:cNvSpPr>
            <a:spLocks noGrp="1" noChangeArrowheads="1"/>
          </p:cNvSpPr>
          <p:nvPr>
            <p:ph type="title"/>
          </p:nvPr>
        </p:nvSpPr>
        <p:spPr>
          <a:xfrm>
            <a:off x="548640" y="731520"/>
            <a:ext cx="8229600" cy="1139825"/>
          </a:xfrm>
        </p:spPr>
        <p:txBody>
          <a:bodyPr/>
          <a:lstStyle/>
          <a:p>
            <a:r>
              <a:rPr lang="en-US" dirty="0">
                <a:ea typeface="ＭＳ Ｐゴシック" charset="0"/>
              </a:rPr>
              <a:t>Thinking ahead to analysis: </a:t>
            </a:r>
            <a:br>
              <a:rPr lang="en-US" dirty="0">
                <a:ea typeface="ＭＳ Ｐゴシック" charset="0"/>
              </a:rPr>
            </a:br>
            <a:r>
              <a:rPr lang="en-US" dirty="0">
                <a:solidFill>
                  <a:srgbClr val="7E9632"/>
                </a:solidFill>
                <a:ea typeface="ＭＳ Ｐゴシック" charset="0"/>
              </a:rPr>
              <a:t>Managing study &amp; study data</a:t>
            </a:r>
          </a:p>
        </p:txBody>
      </p:sp>
      <p:sp>
        <p:nvSpPr>
          <p:cNvPr id="19458" name="Rectangle 1027"/>
          <p:cNvSpPr>
            <a:spLocks noGrp="1" noChangeArrowheads="1"/>
          </p:cNvSpPr>
          <p:nvPr>
            <p:ph type="body" idx="1"/>
          </p:nvPr>
        </p:nvSpPr>
        <p:spPr>
          <a:xfrm>
            <a:off x="622738" y="2358806"/>
            <a:ext cx="7898524" cy="3423388"/>
          </a:xfrm>
        </p:spPr>
        <p:txBody>
          <a:bodyPr/>
          <a:lstStyle/>
          <a:p>
            <a:pPr>
              <a:lnSpc>
                <a:spcPct val="90000"/>
              </a:lnSpc>
            </a:pPr>
            <a:r>
              <a:rPr lang="en-US" dirty="0">
                <a:ea typeface="ＭＳ Ｐゴシック" charset="0"/>
              </a:rPr>
              <a:t>Log / register / notebook of meetings, communications, and decisions</a:t>
            </a:r>
          </a:p>
          <a:p>
            <a:pPr>
              <a:lnSpc>
                <a:spcPct val="90000"/>
              </a:lnSpc>
            </a:pPr>
            <a:r>
              <a:rPr lang="en-US" dirty="0">
                <a:ea typeface="ＭＳ Ｐゴシック" charset="0"/>
              </a:rPr>
              <a:t>Data entry and verification</a:t>
            </a:r>
          </a:p>
          <a:p>
            <a:pPr>
              <a:lnSpc>
                <a:spcPct val="90000"/>
              </a:lnSpc>
            </a:pPr>
            <a:r>
              <a:rPr lang="en-US" dirty="0">
                <a:ea typeface="ＭＳ Ｐゴシック" charset="0"/>
              </a:rPr>
              <a:t>Detailed data dictionary and dataset documentation</a:t>
            </a:r>
          </a:p>
          <a:p>
            <a:pPr>
              <a:lnSpc>
                <a:spcPct val="90000"/>
              </a:lnSpc>
            </a:pPr>
            <a:r>
              <a:rPr lang="en-US" dirty="0">
                <a:ea typeface="ＭＳ Ｐゴシック" charset="0"/>
              </a:rPr>
              <a:t>Back-up copies </a:t>
            </a:r>
            <a:r>
              <a:rPr lang="en-US" dirty="0">
                <a:solidFill>
                  <a:schemeClr val="accent6">
                    <a:lumMod val="75000"/>
                  </a:schemeClr>
                </a:solidFill>
                <a:ea typeface="ＭＳ Ｐゴシック" charset="0"/>
              </a:rPr>
              <a:t>(!!!)</a:t>
            </a:r>
          </a:p>
        </p:txBody>
      </p:sp>
    </p:spTree>
    <p:extLst>
      <p:ext uri="{BB962C8B-B14F-4D97-AF65-F5344CB8AC3E}">
        <p14:creationId xmlns:p14="http://schemas.microsoft.com/office/powerpoint/2010/main" val="25045828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6"/>
          <p:cNvSpPr>
            <a:spLocks noGrp="1" noChangeArrowheads="1"/>
          </p:cNvSpPr>
          <p:nvPr>
            <p:ph type="title"/>
          </p:nvPr>
        </p:nvSpPr>
        <p:spPr/>
        <p:txBody>
          <a:bodyPr/>
          <a:lstStyle/>
          <a:p>
            <a:r>
              <a:rPr lang="en-US" dirty="0">
                <a:ea typeface="ＭＳ Ｐゴシック" charset="0"/>
              </a:rPr>
              <a:t>Data management: </a:t>
            </a:r>
            <a:r>
              <a:rPr lang="en-US" dirty="0">
                <a:solidFill>
                  <a:srgbClr val="2FBFA6"/>
                </a:solidFill>
                <a:ea typeface="ＭＳ Ｐゴシック" charset="0"/>
              </a:rPr>
              <a:t>Study log</a:t>
            </a:r>
          </a:p>
        </p:txBody>
      </p:sp>
      <p:sp>
        <p:nvSpPr>
          <p:cNvPr id="19458" name="Rectangle 1027"/>
          <p:cNvSpPr>
            <a:spLocks noGrp="1" noChangeArrowheads="1"/>
          </p:cNvSpPr>
          <p:nvPr>
            <p:ph type="body" idx="1"/>
          </p:nvPr>
        </p:nvSpPr>
        <p:spPr/>
        <p:txBody>
          <a:bodyPr/>
          <a:lstStyle/>
          <a:p>
            <a:pPr>
              <a:lnSpc>
                <a:spcPct val="90000"/>
              </a:lnSpc>
            </a:pPr>
            <a:r>
              <a:rPr lang="en-US" dirty="0">
                <a:ea typeface="ＭＳ Ｐゴシック" charset="0"/>
              </a:rPr>
              <a:t>Study log is an essential part of good scientific practice</a:t>
            </a:r>
          </a:p>
          <a:p>
            <a:pPr>
              <a:lnSpc>
                <a:spcPct val="90000"/>
              </a:lnSpc>
            </a:pPr>
            <a:r>
              <a:rPr lang="en-US" dirty="0">
                <a:ea typeface="ＭＳ Ｐゴシック" charset="0"/>
              </a:rPr>
              <a:t>Paper or digital</a:t>
            </a:r>
          </a:p>
          <a:p>
            <a:pPr>
              <a:lnSpc>
                <a:spcPct val="90000"/>
              </a:lnSpc>
            </a:pPr>
            <a:r>
              <a:rPr lang="en-US" dirty="0">
                <a:ea typeface="ＭＳ Ｐゴシック" charset="0"/>
              </a:rPr>
              <a:t>Keep a record of communications, analyses and conclusions</a:t>
            </a:r>
          </a:p>
          <a:p>
            <a:pPr>
              <a:lnSpc>
                <a:spcPct val="90000"/>
              </a:lnSpc>
            </a:pPr>
            <a:r>
              <a:rPr lang="en-US" dirty="0">
                <a:ea typeface="ＭＳ Ｐゴシック" charset="0"/>
              </a:rPr>
              <a:t>Keep track of decisions / rules to assure the consistent application throughout study</a:t>
            </a:r>
          </a:p>
          <a:p>
            <a:pPr marL="457200" lvl="1" indent="0">
              <a:buNone/>
            </a:pPr>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3993711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458">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6"/>
          <p:cNvSpPr>
            <a:spLocks noGrp="1" noChangeArrowheads="1"/>
          </p:cNvSpPr>
          <p:nvPr>
            <p:ph type="title"/>
          </p:nvPr>
        </p:nvSpPr>
        <p:spPr/>
        <p:txBody>
          <a:bodyPr/>
          <a:lstStyle/>
          <a:p>
            <a:r>
              <a:rPr lang="en-US" dirty="0">
                <a:ea typeface="ＭＳ Ｐゴシック" charset="0"/>
              </a:rPr>
              <a:t>Data management: </a:t>
            </a:r>
            <a:r>
              <a:rPr lang="en-US" dirty="0">
                <a:solidFill>
                  <a:srgbClr val="2FBFA6"/>
                </a:solidFill>
                <a:ea typeface="ＭＳ Ｐゴシック" charset="0"/>
              </a:rPr>
              <a:t>Data entry</a:t>
            </a:r>
          </a:p>
        </p:txBody>
      </p:sp>
      <p:sp>
        <p:nvSpPr>
          <p:cNvPr id="19458" name="Rectangle 1027"/>
          <p:cNvSpPr>
            <a:spLocks noGrp="1" noChangeArrowheads="1"/>
          </p:cNvSpPr>
          <p:nvPr>
            <p:ph type="body" idx="1"/>
          </p:nvPr>
        </p:nvSpPr>
        <p:spPr/>
        <p:txBody>
          <a:bodyPr/>
          <a:lstStyle/>
          <a:p>
            <a:r>
              <a:rPr lang="en-US" dirty="0">
                <a:ea typeface="ＭＳ Ｐゴシック" charset="0"/>
              </a:rPr>
              <a:t>Double entry is better than single entry.    (Two people enter data into separate databases and compare for discrepancies.  Resolve and record any identified discrepancies.)</a:t>
            </a:r>
          </a:p>
          <a:p>
            <a:r>
              <a:rPr lang="en-US" dirty="0">
                <a:ea typeface="ＭＳ Ｐゴシック" charset="0"/>
              </a:rPr>
              <a:t>Optical scanning</a:t>
            </a:r>
          </a:p>
          <a:p>
            <a:r>
              <a:rPr lang="en-US" dirty="0">
                <a:ea typeface="ＭＳ Ｐゴシック" charset="0"/>
              </a:rPr>
              <a:t>Digital questionnaires provide direct entry</a:t>
            </a:r>
          </a:p>
          <a:p>
            <a:r>
              <a:rPr lang="en-US" dirty="0">
                <a:ea typeface="ＭＳ Ｐゴシック" charset="0"/>
              </a:rPr>
              <a:t>You MUST back up your data and ongoing analysis programs!!!</a:t>
            </a:r>
            <a:endParaRPr lang="en-US" dirty="0">
              <a:latin typeface="Arial" charset="0"/>
              <a:ea typeface="ＭＳ Ｐゴシック" charset="0"/>
              <a:cs typeface="ＭＳ Ｐゴシック" charset="0"/>
            </a:endParaRPr>
          </a:p>
          <a:p>
            <a:pPr marL="457200" lvl="1" indent="0">
              <a:buNone/>
            </a:pPr>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199117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9458">
                                            <p:txEl>
                                              <p:pRg st="3" end="3"/>
                                            </p:txEl>
                                          </p:spTgt>
                                        </p:tgtEl>
                                        <p:attrNameLst>
                                          <p:attrName>style.visibility</p:attrName>
                                        </p:attrNameLst>
                                      </p:cBhvr>
                                      <p:to>
                                        <p:strVal val="visible"/>
                                      </p:to>
                                    </p:set>
                                    <p:anim calcmode="lin" valueType="num">
                                      <p:cBhvr additive="base">
                                        <p:cTn id="7" dur="500"/>
                                        <p:tgtEl>
                                          <p:spTgt spid="19458">
                                            <p:txEl>
                                              <p:pRg st="3" end="3"/>
                                            </p:txEl>
                                          </p:spTgt>
                                        </p:tgtEl>
                                        <p:attrNameLst>
                                          <p:attrName>ppt_y</p:attrName>
                                        </p:attrNameLst>
                                      </p:cBhvr>
                                      <p:tavLst>
                                        <p:tav tm="0">
                                          <p:val>
                                            <p:strVal val="#ppt_y+#ppt_h*1.125000"/>
                                          </p:val>
                                        </p:tav>
                                        <p:tav tm="100000">
                                          <p:val>
                                            <p:strVal val="#ppt_y"/>
                                          </p:val>
                                        </p:tav>
                                      </p:tavLst>
                                    </p:anim>
                                    <p:animEffect transition="in" filter="wipe(up)">
                                      <p:cBhvr>
                                        <p:cTn id="8" dur="500"/>
                                        <p:tgtEl>
                                          <p:spTgt spid="19458">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6"/>
          <p:cNvSpPr>
            <a:spLocks noGrp="1" noChangeArrowheads="1"/>
          </p:cNvSpPr>
          <p:nvPr>
            <p:ph type="title"/>
          </p:nvPr>
        </p:nvSpPr>
        <p:spPr>
          <a:xfrm>
            <a:off x="457200" y="277813"/>
            <a:ext cx="8229600" cy="1139825"/>
          </a:xfrm>
        </p:spPr>
        <p:txBody>
          <a:bodyPr/>
          <a:lstStyle/>
          <a:p>
            <a:r>
              <a:rPr lang="en-US" dirty="0">
                <a:ea typeface="ＭＳ Ｐゴシック" charset="0"/>
              </a:rPr>
              <a:t>Data dictionary</a:t>
            </a:r>
          </a:p>
        </p:txBody>
      </p:sp>
      <p:sp>
        <p:nvSpPr>
          <p:cNvPr id="19458" name="Rectangle 1027"/>
          <p:cNvSpPr>
            <a:spLocks noGrp="1" noChangeArrowheads="1"/>
          </p:cNvSpPr>
          <p:nvPr>
            <p:ph type="body" idx="1"/>
          </p:nvPr>
        </p:nvSpPr>
        <p:spPr>
          <a:xfrm>
            <a:off x="457200" y="1600200"/>
            <a:ext cx="8229600" cy="4114800"/>
          </a:xfrm>
        </p:spPr>
        <p:txBody>
          <a:bodyPr/>
          <a:lstStyle/>
          <a:p>
            <a:pPr>
              <a:lnSpc>
                <a:spcPct val="90000"/>
              </a:lnSpc>
            </a:pPr>
            <a:r>
              <a:rPr lang="en-US" dirty="0">
                <a:ea typeface="ＭＳ Ｐゴシック" charset="0"/>
              </a:rPr>
              <a:t>Variable names </a:t>
            </a:r>
          </a:p>
          <a:p>
            <a:pPr>
              <a:lnSpc>
                <a:spcPct val="90000"/>
              </a:lnSpc>
            </a:pPr>
            <a:r>
              <a:rPr lang="en-US" dirty="0">
                <a:ea typeface="ＭＳ Ｐゴシック" charset="0"/>
              </a:rPr>
              <a:t>Variable type: categorical vs. continuous vs. free text</a:t>
            </a:r>
          </a:p>
          <a:p>
            <a:pPr>
              <a:lnSpc>
                <a:spcPct val="90000"/>
              </a:lnSpc>
            </a:pPr>
            <a:r>
              <a:rPr lang="en-US" dirty="0">
                <a:ea typeface="ＭＳ Ｐゴシック" charset="0"/>
              </a:rPr>
              <a:t>Permissible values (e.g., 0-100 for age)</a:t>
            </a:r>
          </a:p>
          <a:p>
            <a:pPr>
              <a:lnSpc>
                <a:spcPct val="90000"/>
              </a:lnSpc>
            </a:pPr>
            <a:r>
              <a:rPr lang="en-US" dirty="0">
                <a:ea typeface="ＭＳ Ｐゴシック" charset="0"/>
              </a:rPr>
              <a:t>Logic checks</a:t>
            </a:r>
          </a:p>
          <a:p>
            <a:pPr>
              <a:lnSpc>
                <a:spcPct val="90000"/>
              </a:lnSpc>
            </a:pPr>
            <a:r>
              <a:rPr lang="en-US" dirty="0">
                <a:ea typeface="ＭＳ Ｐゴシック" charset="0"/>
              </a:rPr>
              <a:t>Some programs generate dictionary automatically (e.g., Epi Info); otherwise use separate file (e.g., Excel or Word)</a:t>
            </a:r>
          </a:p>
          <a:p>
            <a:pPr marL="457200" lvl="1" indent="0">
              <a:buNone/>
            </a:pPr>
            <a:endParaRPr lang="en-US" dirty="0">
              <a:latin typeface="Arial" charset="0"/>
              <a:ea typeface="ＭＳ Ｐゴシック" charset="0"/>
              <a:cs typeface="ＭＳ Ｐゴシック" charset="0"/>
            </a:endParaRPr>
          </a:p>
          <a:p>
            <a:pPr marL="457200" lvl="1" indent="0">
              <a:buNone/>
            </a:pPr>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37270163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1026"/>
          <p:cNvSpPr>
            <a:spLocks noGrp="1" noChangeArrowheads="1"/>
          </p:cNvSpPr>
          <p:nvPr>
            <p:ph type="title"/>
          </p:nvPr>
        </p:nvSpPr>
        <p:spPr/>
        <p:txBody>
          <a:bodyPr/>
          <a:lstStyle/>
          <a:p>
            <a:r>
              <a:rPr lang="en-US" dirty="0"/>
              <a:t>Data dictionary </a:t>
            </a:r>
            <a:r>
              <a:rPr lang="en-US" sz="3000" dirty="0"/>
              <a:t>(2)</a:t>
            </a:r>
            <a:endParaRPr lang="en-US" sz="3000" dirty="0">
              <a:latin typeface="Arial" charset="0"/>
              <a:ea typeface="ＭＳ Ｐゴシック" charset="0"/>
              <a:cs typeface="ＭＳ Ｐゴシック" charset="0"/>
            </a:endParaRPr>
          </a:p>
        </p:txBody>
      </p:sp>
      <p:sp>
        <p:nvSpPr>
          <p:cNvPr id="20482" name="Rectangle 1027"/>
          <p:cNvSpPr>
            <a:spLocks noGrp="1" noChangeArrowheads="1"/>
          </p:cNvSpPr>
          <p:nvPr>
            <p:ph type="body" idx="1"/>
          </p:nvPr>
        </p:nvSpPr>
        <p:spPr>
          <a:xfrm>
            <a:off x="457200" y="1417638"/>
            <a:ext cx="8229600" cy="4713287"/>
          </a:xfrm>
        </p:spPr>
        <p:txBody>
          <a:bodyPr/>
          <a:lstStyle/>
          <a:p>
            <a:pPr marL="0" indent="0" eaLnBrk="1" hangingPunct="1">
              <a:lnSpc>
                <a:spcPct val="90000"/>
              </a:lnSpc>
              <a:buNone/>
            </a:pPr>
            <a:endParaRPr lang="en-US" sz="2800" dirty="0">
              <a:latin typeface="Arial" charset="0"/>
              <a:ea typeface="ＭＳ Ｐゴシック" charset="0"/>
              <a:cs typeface="Arial" charset="0"/>
            </a:endParaRPr>
          </a:p>
        </p:txBody>
      </p:sp>
      <p:graphicFrame>
        <p:nvGraphicFramePr>
          <p:cNvPr id="2" name="Table 1"/>
          <p:cNvGraphicFramePr>
            <a:graphicFrameLocks noGrp="1"/>
          </p:cNvGraphicFramePr>
          <p:nvPr>
            <p:extLst>
              <p:ext uri="{D42A27DB-BD31-4B8C-83A1-F6EECF244321}">
                <p14:modId xmlns:p14="http://schemas.microsoft.com/office/powerpoint/2010/main" val="1563509154"/>
              </p:ext>
            </p:extLst>
          </p:nvPr>
        </p:nvGraphicFramePr>
        <p:xfrm>
          <a:off x="457200" y="1500426"/>
          <a:ext cx="8376320" cy="5083623"/>
        </p:xfrm>
        <a:graphic>
          <a:graphicData uri="http://schemas.openxmlformats.org/drawingml/2006/table">
            <a:tbl>
              <a:tblPr firstRow="1" bandRow="1">
                <a:tableStyleId>{5C22544A-7EE6-4342-B048-85BDC9FD1C3A}</a:tableStyleId>
              </a:tblPr>
              <a:tblGrid>
                <a:gridCol w="1746511">
                  <a:extLst>
                    <a:ext uri="{9D8B030D-6E8A-4147-A177-3AD203B41FA5}">
                      <a16:colId xmlns:a16="http://schemas.microsoft.com/office/drawing/2014/main" val="20000"/>
                    </a:ext>
                  </a:extLst>
                </a:gridCol>
                <a:gridCol w="1736823">
                  <a:extLst>
                    <a:ext uri="{9D8B030D-6E8A-4147-A177-3AD203B41FA5}">
                      <a16:colId xmlns:a16="http://schemas.microsoft.com/office/drawing/2014/main" val="20001"/>
                    </a:ext>
                  </a:extLst>
                </a:gridCol>
                <a:gridCol w="1542458">
                  <a:extLst>
                    <a:ext uri="{9D8B030D-6E8A-4147-A177-3AD203B41FA5}">
                      <a16:colId xmlns:a16="http://schemas.microsoft.com/office/drawing/2014/main" val="20002"/>
                    </a:ext>
                  </a:extLst>
                </a:gridCol>
                <a:gridCol w="1893837">
                  <a:extLst>
                    <a:ext uri="{9D8B030D-6E8A-4147-A177-3AD203B41FA5}">
                      <a16:colId xmlns:a16="http://schemas.microsoft.com/office/drawing/2014/main" val="20003"/>
                    </a:ext>
                  </a:extLst>
                </a:gridCol>
                <a:gridCol w="1456691">
                  <a:extLst>
                    <a:ext uri="{9D8B030D-6E8A-4147-A177-3AD203B41FA5}">
                      <a16:colId xmlns:a16="http://schemas.microsoft.com/office/drawing/2014/main" val="20004"/>
                    </a:ext>
                  </a:extLst>
                </a:gridCol>
              </a:tblGrid>
              <a:tr h="772723">
                <a:tc>
                  <a:txBody>
                    <a:bodyPr/>
                    <a:lstStyle/>
                    <a:p>
                      <a:r>
                        <a:rPr lang="en-US" dirty="0"/>
                        <a:t>Question</a:t>
                      </a:r>
                    </a:p>
                  </a:txBody>
                  <a:tcPr/>
                </a:tc>
                <a:tc>
                  <a:txBody>
                    <a:bodyPr/>
                    <a:lstStyle/>
                    <a:p>
                      <a:r>
                        <a:rPr lang="en-US" dirty="0"/>
                        <a:t>Variable name</a:t>
                      </a:r>
                    </a:p>
                    <a:p>
                      <a:r>
                        <a:rPr lang="en-US" dirty="0"/>
                        <a:t>(label)</a:t>
                      </a:r>
                    </a:p>
                  </a:txBody>
                  <a:tcPr/>
                </a:tc>
                <a:tc>
                  <a:txBody>
                    <a:bodyPr/>
                    <a:lstStyle/>
                    <a:p>
                      <a:r>
                        <a:rPr lang="en-US" dirty="0"/>
                        <a:t>Type</a:t>
                      </a:r>
                    </a:p>
                  </a:txBody>
                  <a:tcPr/>
                </a:tc>
                <a:tc>
                  <a:txBody>
                    <a:bodyPr/>
                    <a:lstStyle/>
                    <a:p>
                      <a:r>
                        <a:rPr lang="en-US" dirty="0"/>
                        <a:t>Permissible</a:t>
                      </a:r>
                      <a:r>
                        <a:rPr lang="en-US" baseline="0" dirty="0"/>
                        <a:t> values and codes</a:t>
                      </a:r>
                      <a:endParaRPr lang="en-US" dirty="0"/>
                    </a:p>
                  </a:txBody>
                  <a:tcPr/>
                </a:tc>
                <a:tc>
                  <a:txBody>
                    <a:bodyPr/>
                    <a:lstStyle/>
                    <a:p>
                      <a:r>
                        <a:rPr lang="en-US" dirty="0"/>
                        <a:t>Logic checks</a:t>
                      </a:r>
                    </a:p>
                  </a:txBody>
                  <a:tcPr/>
                </a:tc>
                <a:extLst>
                  <a:ext uri="{0D108BD9-81ED-4DB2-BD59-A6C34878D82A}">
                    <a16:rowId xmlns:a16="http://schemas.microsoft.com/office/drawing/2014/main" val="10000"/>
                  </a:ext>
                </a:extLst>
              </a:tr>
              <a:tr h="772723">
                <a:tc>
                  <a:txBody>
                    <a:bodyPr/>
                    <a:lstStyle/>
                    <a:p>
                      <a:r>
                        <a:rPr lang="en-US" dirty="0"/>
                        <a:t>1. How old are you?</a:t>
                      </a:r>
                    </a:p>
                  </a:txBody>
                  <a:tcPr/>
                </a:tc>
                <a:tc>
                  <a:txBody>
                    <a:bodyPr/>
                    <a:lstStyle/>
                    <a:p>
                      <a:r>
                        <a:rPr lang="en-US" dirty="0"/>
                        <a:t>AGE</a:t>
                      </a:r>
                    </a:p>
                    <a:p>
                      <a:r>
                        <a:rPr lang="en-US" dirty="0"/>
                        <a:t>(Age)</a:t>
                      </a:r>
                    </a:p>
                  </a:txBody>
                  <a:tcPr/>
                </a:tc>
                <a:tc>
                  <a:txBody>
                    <a:bodyPr/>
                    <a:lstStyle/>
                    <a:p>
                      <a:r>
                        <a:rPr lang="en-US" dirty="0"/>
                        <a:t>Continuous</a:t>
                      </a:r>
                    </a:p>
                  </a:txBody>
                  <a:tcPr/>
                </a:tc>
                <a:tc>
                  <a:txBody>
                    <a:bodyPr/>
                    <a:lstStyle/>
                    <a:p>
                      <a:r>
                        <a:rPr lang="en-US" dirty="0"/>
                        <a:t>0-100 y</a:t>
                      </a:r>
                    </a:p>
                    <a:p>
                      <a:r>
                        <a:rPr lang="en-US" dirty="0"/>
                        <a:t>Missing=blank</a:t>
                      </a:r>
                    </a:p>
                  </a:txBody>
                  <a:tcPr/>
                </a:tc>
                <a:tc>
                  <a:txBody>
                    <a:bodyPr/>
                    <a:lstStyle/>
                    <a:p>
                      <a:r>
                        <a:rPr lang="en-US" dirty="0"/>
                        <a:t>None</a:t>
                      </a:r>
                    </a:p>
                  </a:txBody>
                  <a:tcPr/>
                </a:tc>
                <a:extLst>
                  <a:ext uri="{0D108BD9-81ED-4DB2-BD59-A6C34878D82A}">
                    <a16:rowId xmlns:a16="http://schemas.microsoft.com/office/drawing/2014/main" val="10001"/>
                  </a:ext>
                </a:extLst>
              </a:tr>
              <a:tr h="1103890">
                <a:tc>
                  <a:txBody>
                    <a:bodyPr/>
                    <a:lstStyle/>
                    <a:p>
                      <a:r>
                        <a:rPr lang="en-US" dirty="0"/>
                        <a:t>2. Have you ever smoked?</a:t>
                      </a:r>
                    </a:p>
                  </a:txBody>
                  <a:tcPr/>
                </a:tc>
                <a:tc>
                  <a:txBody>
                    <a:bodyPr/>
                    <a:lstStyle/>
                    <a:p>
                      <a:r>
                        <a:rPr lang="en-US" dirty="0"/>
                        <a:t>EVERSMOKE</a:t>
                      </a:r>
                    </a:p>
                    <a:p>
                      <a:r>
                        <a:rPr lang="en-US" dirty="0"/>
                        <a:t>(Ever-smoking)</a:t>
                      </a:r>
                    </a:p>
                  </a:txBody>
                  <a:tcPr/>
                </a:tc>
                <a:tc>
                  <a:txBody>
                    <a:bodyPr/>
                    <a:lstStyle/>
                    <a:p>
                      <a:r>
                        <a:rPr lang="en-US" dirty="0"/>
                        <a:t>Categorical</a:t>
                      </a:r>
                    </a:p>
                  </a:txBody>
                  <a:tcPr/>
                </a:tc>
                <a:tc>
                  <a:txBody>
                    <a:bodyPr/>
                    <a:lstStyle/>
                    <a:p>
                      <a:r>
                        <a:rPr lang="en-US" dirty="0"/>
                        <a:t>0=NO</a:t>
                      </a:r>
                    </a:p>
                    <a:p>
                      <a:r>
                        <a:rPr lang="en-US" dirty="0"/>
                        <a:t>1=YES</a:t>
                      </a:r>
                    </a:p>
                    <a:p>
                      <a:r>
                        <a:rPr lang="en-US" dirty="0"/>
                        <a:t>Missing=9</a:t>
                      </a:r>
                    </a:p>
                  </a:txBody>
                  <a:tcPr/>
                </a:tc>
                <a:tc>
                  <a:txBody>
                    <a:bodyPr/>
                    <a:lstStyle/>
                    <a:p>
                      <a:r>
                        <a:rPr lang="en-US" dirty="0"/>
                        <a:t>None</a:t>
                      </a:r>
                    </a:p>
                  </a:txBody>
                  <a:tcPr/>
                </a:tc>
                <a:extLst>
                  <a:ext uri="{0D108BD9-81ED-4DB2-BD59-A6C34878D82A}">
                    <a16:rowId xmlns:a16="http://schemas.microsoft.com/office/drawing/2014/main" val="10002"/>
                  </a:ext>
                </a:extLst>
              </a:tr>
              <a:tr h="1103890">
                <a:tc>
                  <a:txBody>
                    <a:bodyPr/>
                    <a:lstStyle/>
                    <a:p>
                      <a:r>
                        <a:rPr lang="en-US" dirty="0"/>
                        <a:t>3. Do you currently smoke?</a:t>
                      </a:r>
                    </a:p>
                  </a:txBody>
                  <a:tcPr/>
                </a:tc>
                <a:tc>
                  <a:txBody>
                    <a:bodyPr/>
                    <a:lstStyle/>
                    <a:p>
                      <a:r>
                        <a:rPr lang="en-US" dirty="0"/>
                        <a:t>CURRSMOKE</a:t>
                      </a:r>
                    </a:p>
                    <a:p>
                      <a:r>
                        <a:rPr lang="en-US" dirty="0"/>
                        <a:t>(Current smoking)</a:t>
                      </a:r>
                    </a:p>
                  </a:txBody>
                  <a:tcPr/>
                </a:tc>
                <a:tc>
                  <a:txBody>
                    <a:bodyPr/>
                    <a:lstStyle/>
                    <a:p>
                      <a:r>
                        <a:rPr lang="en-US" dirty="0"/>
                        <a:t>Categorical</a:t>
                      </a:r>
                    </a:p>
                  </a:txBody>
                  <a:tcPr/>
                </a:tc>
                <a:tc>
                  <a:txBody>
                    <a:bodyPr/>
                    <a:lstStyle/>
                    <a:p>
                      <a:r>
                        <a:rPr lang="en-US" dirty="0"/>
                        <a:t>0=NO</a:t>
                      </a:r>
                    </a:p>
                    <a:p>
                      <a:r>
                        <a:rPr lang="en-US" dirty="0"/>
                        <a:t>1=YES</a:t>
                      </a:r>
                    </a:p>
                    <a:p>
                      <a:r>
                        <a:rPr lang="en-US" dirty="0"/>
                        <a:t>Missing=9</a:t>
                      </a:r>
                    </a:p>
                  </a:txBody>
                  <a:tcPr/>
                </a:tc>
                <a:tc>
                  <a:txBody>
                    <a:bodyPr/>
                    <a:lstStyle/>
                    <a:p>
                      <a:r>
                        <a:rPr lang="en-US" dirty="0"/>
                        <a:t>If</a:t>
                      </a:r>
                      <a:r>
                        <a:rPr lang="en-US" baseline="0" dirty="0"/>
                        <a:t> YES, EVERSMOKE must be YES</a:t>
                      </a:r>
                      <a:endParaRPr lang="en-US" dirty="0"/>
                    </a:p>
                  </a:txBody>
                  <a:tcPr/>
                </a:tc>
                <a:extLst>
                  <a:ext uri="{0D108BD9-81ED-4DB2-BD59-A6C34878D82A}">
                    <a16:rowId xmlns:a16="http://schemas.microsoft.com/office/drawing/2014/main" val="10003"/>
                  </a:ext>
                </a:extLst>
              </a:tr>
              <a:tr h="1103890">
                <a:tc>
                  <a:txBody>
                    <a:bodyPr/>
                    <a:lstStyle/>
                    <a:p>
                      <a:r>
                        <a:rPr lang="en-US" dirty="0"/>
                        <a:t>4. What</a:t>
                      </a:r>
                      <a:r>
                        <a:rPr lang="en-US" baseline="0" dirty="0"/>
                        <a:t> c</a:t>
                      </a:r>
                      <a:r>
                        <a:rPr lang="en-US" dirty="0"/>
                        <a:t>ity</a:t>
                      </a:r>
                      <a:r>
                        <a:rPr lang="en-US" baseline="0" dirty="0"/>
                        <a:t> were you born in?</a:t>
                      </a:r>
                      <a:endParaRPr lang="en-US" dirty="0"/>
                    </a:p>
                  </a:txBody>
                  <a:tcPr/>
                </a:tc>
                <a:tc>
                  <a:txBody>
                    <a:bodyPr/>
                    <a:lstStyle/>
                    <a:p>
                      <a:r>
                        <a:rPr lang="en-US" dirty="0"/>
                        <a:t>BIRTHCITY</a:t>
                      </a:r>
                    </a:p>
                    <a:p>
                      <a:r>
                        <a:rPr lang="en-US" dirty="0"/>
                        <a:t>(City</a:t>
                      </a:r>
                      <a:r>
                        <a:rPr lang="en-US" baseline="0" dirty="0"/>
                        <a:t> of birth)</a:t>
                      </a:r>
                      <a:endParaRPr lang="en-US" dirty="0"/>
                    </a:p>
                  </a:txBody>
                  <a:tcPr/>
                </a:tc>
                <a:tc>
                  <a:txBody>
                    <a:bodyPr/>
                    <a:lstStyle/>
                    <a:p>
                      <a:r>
                        <a:rPr lang="en-US" dirty="0"/>
                        <a:t>Free text</a:t>
                      </a:r>
                    </a:p>
                  </a:txBody>
                  <a:tcPr/>
                </a:tc>
                <a:tc>
                  <a:txBody>
                    <a:bodyPr/>
                    <a:lstStyle/>
                    <a:p>
                      <a:r>
                        <a:rPr lang="en-US" dirty="0"/>
                        <a:t>Any city name</a:t>
                      </a:r>
                    </a:p>
                  </a:txBody>
                  <a:tcPr/>
                </a:tc>
                <a:tc>
                  <a:txBody>
                    <a:bodyPr/>
                    <a:lstStyle/>
                    <a:p>
                      <a:r>
                        <a:rPr lang="en-US" dirty="0"/>
                        <a:t>None</a:t>
                      </a: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557151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026"/>
          <p:cNvSpPr>
            <a:spLocks noGrp="1" noChangeArrowheads="1"/>
          </p:cNvSpPr>
          <p:nvPr>
            <p:ph type="title"/>
          </p:nvPr>
        </p:nvSpPr>
        <p:spPr/>
        <p:txBody>
          <a:bodyPr/>
          <a:lstStyle/>
          <a:p>
            <a:r>
              <a:rPr lang="en-US" dirty="0">
                <a:ea typeface="ＭＳ Ｐゴシック" charset="0"/>
              </a:rPr>
              <a:t>Analysis Plan: </a:t>
            </a:r>
            <a:r>
              <a:rPr lang="en-US" dirty="0">
                <a:solidFill>
                  <a:schemeClr val="accent6">
                    <a:lumMod val="75000"/>
                  </a:schemeClr>
                </a:solidFill>
                <a:ea typeface="ＭＳ Ｐゴシック" charset="0"/>
              </a:rPr>
              <a:t>Step by Step</a:t>
            </a:r>
          </a:p>
        </p:txBody>
      </p:sp>
      <p:sp>
        <p:nvSpPr>
          <p:cNvPr id="19458" name="Rectangle 1027"/>
          <p:cNvSpPr>
            <a:spLocks noGrp="1" noChangeArrowheads="1"/>
          </p:cNvSpPr>
          <p:nvPr>
            <p:ph type="body" idx="1"/>
          </p:nvPr>
        </p:nvSpPr>
        <p:spPr>
          <a:xfrm>
            <a:off x="693683" y="1954925"/>
            <a:ext cx="7740870" cy="3309212"/>
          </a:xfrm>
          <a:solidFill>
            <a:schemeClr val="tx1">
              <a:lumMod val="50000"/>
              <a:lumOff val="50000"/>
              <a:alpha val="22000"/>
            </a:schemeClr>
          </a:solidFill>
        </p:spPr>
        <p:txBody>
          <a:bodyPr/>
          <a:lstStyle/>
          <a:p>
            <a:r>
              <a:rPr lang="en-US" dirty="0">
                <a:ea typeface="ＭＳ Ｐゴシック" charset="0"/>
              </a:rPr>
              <a:t>Variable types</a:t>
            </a:r>
          </a:p>
          <a:p>
            <a:r>
              <a:rPr lang="en-US" dirty="0">
                <a:ea typeface="ＭＳ Ｐゴシック" charset="0"/>
              </a:rPr>
              <a:t>One-way analysis</a:t>
            </a:r>
          </a:p>
          <a:p>
            <a:r>
              <a:rPr lang="en-US" dirty="0">
                <a:ea typeface="ＭＳ Ｐゴシック" charset="0"/>
              </a:rPr>
              <a:t>Two-way analysis</a:t>
            </a:r>
          </a:p>
          <a:p>
            <a:r>
              <a:rPr lang="en-US" dirty="0">
                <a:ea typeface="ＭＳ Ｐゴシック" charset="0"/>
              </a:rPr>
              <a:t>Three-way analysis</a:t>
            </a:r>
          </a:p>
          <a:p>
            <a:r>
              <a:rPr lang="en-US" dirty="0">
                <a:ea typeface="ＭＳ Ｐゴシック" charset="0"/>
              </a:rPr>
              <a:t>Multivariable analysis</a:t>
            </a:r>
          </a:p>
          <a:p>
            <a:pPr lvl="1"/>
            <a:endParaRPr lang="en-US" dirty="0">
              <a:latin typeface="Arial" charset="0"/>
              <a:ea typeface="ＭＳ Ｐゴシック" charset="0"/>
              <a:cs typeface="ＭＳ Ｐゴシック" charset="0"/>
            </a:endParaRPr>
          </a:p>
        </p:txBody>
      </p:sp>
    </p:spTree>
    <p:extLst>
      <p:ext uri="{BB962C8B-B14F-4D97-AF65-F5344CB8AC3E}">
        <p14:creationId xmlns:p14="http://schemas.microsoft.com/office/powerpoint/2010/main" val="5005288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9458">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9458">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45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458">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45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618233" y="3960520"/>
            <a:ext cx="7218288" cy="522166"/>
          </a:xfrm>
          <a:prstGeom prst="rect">
            <a:avLst/>
          </a:prstGeom>
          <a:solidFill>
            <a:schemeClr val="bg1">
              <a:lumMod val="85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 name="Rectangle 3"/>
          <p:cNvSpPr/>
          <p:nvPr/>
        </p:nvSpPr>
        <p:spPr bwMode="auto">
          <a:xfrm>
            <a:off x="618233" y="1600200"/>
            <a:ext cx="3091165" cy="522166"/>
          </a:xfrm>
          <a:prstGeom prst="rect">
            <a:avLst/>
          </a:prstGeom>
          <a:solidFill>
            <a:schemeClr val="bg1">
              <a:lumMod val="85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2" name="Title 1"/>
          <p:cNvSpPr>
            <a:spLocks noGrp="1"/>
          </p:cNvSpPr>
          <p:nvPr>
            <p:ph type="title"/>
          </p:nvPr>
        </p:nvSpPr>
        <p:spPr>
          <a:xfrm>
            <a:off x="457200" y="277813"/>
            <a:ext cx="8229600" cy="1139825"/>
          </a:xfrm>
        </p:spPr>
        <p:txBody>
          <a:bodyPr/>
          <a:lstStyle/>
          <a:p>
            <a:r>
              <a:rPr lang="en-US" dirty="0"/>
              <a:t>Variable types</a:t>
            </a:r>
          </a:p>
        </p:txBody>
      </p:sp>
      <p:sp>
        <p:nvSpPr>
          <p:cNvPr id="3" name="Content Placeholder 2"/>
          <p:cNvSpPr>
            <a:spLocks noGrp="1"/>
          </p:cNvSpPr>
          <p:nvPr>
            <p:ph idx="1"/>
          </p:nvPr>
        </p:nvSpPr>
        <p:spPr>
          <a:xfrm>
            <a:off x="740978" y="1600200"/>
            <a:ext cx="7945821" cy="4847897"/>
          </a:xfrm>
        </p:spPr>
        <p:txBody>
          <a:bodyPr/>
          <a:lstStyle/>
          <a:p>
            <a:pPr>
              <a:lnSpc>
                <a:spcPct val="90000"/>
              </a:lnSpc>
              <a:spcBef>
                <a:spcPts val="0"/>
              </a:spcBef>
              <a:spcAft>
                <a:spcPts val="600"/>
              </a:spcAft>
            </a:pPr>
            <a:r>
              <a:rPr lang="en-US" dirty="0">
                <a:solidFill>
                  <a:srgbClr val="7E9632"/>
                </a:solidFill>
              </a:rPr>
              <a:t>Categorical</a:t>
            </a:r>
          </a:p>
          <a:p>
            <a:pPr lvl="1">
              <a:lnSpc>
                <a:spcPct val="90000"/>
              </a:lnSpc>
              <a:spcBef>
                <a:spcPts val="0"/>
              </a:spcBef>
              <a:spcAft>
                <a:spcPts val="600"/>
              </a:spcAft>
            </a:pPr>
            <a:r>
              <a:rPr lang="en-US" dirty="0"/>
              <a:t>Binary</a:t>
            </a:r>
          </a:p>
          <a:p>
            <a:pPr lvl="1">
              <a:lnSpc>
                <a:spcPct val="90000"/>
              </a:lnSpc>
              <a:spcBef>
                <a:spcPts val="0"/>
              </a:spcBef>
              <a:spcAft>
                <a:spcPts val="600"/>
              </a:spcAft>
            </a:pPr>
            <a:r>
              <a:rPr lang="en-US" dirty="0"/>
              <a:t>Nominal</a:t>
            </a:r>
          </a:p>
          <a:p>
            <a:pPr lvl="1">
              <a:lnSpc>
                <a:spcPct val="90000"/>
              </a:lnSpc>
              <a:spcBef>
                <a:spcPts val="0"/>
              </a:spcBef>
              <a:spcAft>
                <a:spcPts val="600"/>
              </a:spcAft>
            </a:pPr>
            <a:r>
              <a:rPr lang="en-US" dirty="0"/>
              <a:t>Ordinal</a:t>
            </a:r>
          </a:p>
          <a:p>
            <a:pPr lvl="1">
              <a:lnSpc>
                <a:spcPct val="90000"/>
              </a:lnSpc>
              <a:spcBef>
                <a:spcPts val="0"/>
              </a:spcBef>
              <a:spcAft>
                <a:spcPts val="600"/>
              </a:spcAft>
            </a:pPr>
            <a:r>
              <a:rPr lang="en-US" dirty="0"/>
              <a:t>Free text</a:t>
            </a:r>
          </a:p>
          <a:p>
            <a:pPr>
              <a:lnSpc>
                <a:spcPct val="90000"/>
              </a:lnSpc>
              <a:spcBef>
                <a:spcPts val="0"/>
              </a:spcBef>
              <a:spcAft>
                <a:spcPts val="600"/>
              </a:spcAft>
            </a:pPr>
            <a:r>
              <a:rPr lang="en-US" dirty="0">
                <a:solidFill>
                  <a:srgbClr val="7E9632"/>
                </a:solidFill>
              </a:rPr>
              <a:t>Continuous (numerical)</a:t>
            </a:r>
          </a:p>
          <a:p>
            <a:pPr lvl="1">
              <a:lnSpc>
                <a:spcPct val="90000"/>
              </a:lnSpc>
              <a:spcBef>
                <a:spcPts val="0"/>
              </a:spcBef>
              <a:spcAft>
                <a:spcPts val="600"/>
              </a:spcAft>
            </a:pPr>
            <a:r>
              <a:rPr lang="en-US" dirty="0"/>
              <a:t>Discrete</a:t>
            </a:r>
          </a:p>
          <a:p>
            <a:pPr lvl="1">
              <a:lnSpc>
                <a:spcPct val="90000"/>
              </a:lnSpc>
              <a:spcBef>
                <a:spcPts val="0"/>
              </a:spcBef>
              <a:spcAft>
                <a:spcPts val="600"/>
              </a:spcAft>
            </a:pPr>
            <a:r>
              <a:rPr lang="en-US" dirty="0"/>
              <a:t>Continuous</a:t>
            </a:r>
          </a:p>
          <a:p>
            <a:pPr lvl="1">
              <a:lnSpc>
                <a:spcPct val="90000"/>
              </a:lnSpc>
              <a:spcBef>
                <a:spcPts val="0"/>
              </a:spcBef>
              <a:spcAft>
                <a:spcPts val="600"/>
              </a:spcAft>
            </a:pPr>
            <a:r>
              <a:rPr lang="en-US" dirty="0"/>
              <a:t>Date or date/time</a:t>
            </a:r>
          </a:p>
        </p:txBody>
      </p:sp>
    </p:spTree>
    <p:extLst>
      <p:ext uri="{BB962C8B-B14F-4D97-AF65-F5344CB8AC3E}">
        <p14:creationId xmlns:p14="http://schemas.microsoft.com/office/powerpoint/2010/main" val="2715938600"/>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8126</TotalTime>
  <Words>2192</Words>
  <Application>Microsoft Office PowerPoint</Application>
  <PresentationFormat>On-screen Show (4:3)</PresentationFormat>
  <Paragraphs>263</Paragraphs>
  <Slides>29</Slides>
  <Notes>29</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29</vt:i4>
      </vt:variant>
    </vt:vector>
  </HeadingPairs>
  <TitlesOfParts>
    <vt:vector size="42" baseType="lpstr">
      <vt:lpstr>ＭＳ Ｐゴシック</vt:lpstr>
      <vt:lpstr>ＭＳ Ｐゴシック</vt:lpstr>
      <vt:lpstr>Arial</vt:lpstr>
      <vt:lpstr>Avenir Book</vt:lpstr>
      <vt:lpstr>Calibri</vt:lpstr>
      <vt:lpstr>Calibri (Body)</vt:lpstr>
      <vt:lpstr>Courier New</vt:lpstr>
      <vt:lpstr>Garamond</vt:lpstr>
      <vt:lpstr>Times New Roman</vt:lpstr>
      <vt:lpstr>Verdana</vt:lpstr>
      <vt:lpstr>Wingdings</vt:lpstr>
      <vt:lpstr>CDC OR Style options 1 and 2</vt:lpstr>
      <vt:lpstr>Custom Design</vt:lpstr>
      <vt:lpstr>Analysis Plan</vt:lpstr>
      <vt:lpstr>Our conversation today</vt:lpstr>
      <vt:lpstr>Thinking ahead to analysis:  Managing study &amp; study data</vt:lpstr>
      <vt:lpstr>Data management: Study log</vt:lpstr>
      <vt:lpstr>Data management: Data entry</vt:lpstr>
      <vt:lpstr>Data dictionary</vt:lpstr>
      <vt:lpstr>Data dictionary (2)</vt:lpstr>
      <vt:lpstr>Analysis Plan: Step by Step</vt:lpstr>
      <vt:lpstr>Variable types</vt:lpstr>
      <vt:lpstr>One-way analysis</vt:lpstr>
      <vt:lpstr>One-way analysis (continuous)</vt:lpstr>
      <vt:lpstr> Histogram of age</vt:lpstr>
      <vt:lpstr>One-way analysis (continuous)</vt:lpstr>
      <vt:lpstr>One-way analysis  (categorical)</vt:lpstr>
      <vt:lpstr>One-way analysis</vt:lpstr>
      <vt:lpstr>Two-way analysis</vt:lpstr>
      <vt:lpstr>Two-way analysis  (categorical)</vt:lpstr>
      <vt:lpstr>Two-way analysis  (categorical) (2)</vt:lpstr>
      <vt:lpstr>Two-way analysis  (categorical x continuous)</vt:lpstr>
      <vt:lpstr>Two-way analysis  (2 continuous variables)</vt:lpstr>
      <vt:lpstr>Two-way analysis (summary)</vt:lpstr>
      <vt:lpstr>Two-way analysis prepares for three-way (stratified) analysis</vt:lpstr>
      <vt:lpstr>Three-way (stratified) analysis</vt:lpstr>
      <vt:lpstr>PowerPoint Presentation</vt:lpstr>
      <vt:lpstr>Multivariable regression analysis</vt:lpstr>
      <vt:lpstr>Multivariable logistic regression</vt:lpstr>
      <vt:lpstr>Logistic regression results</vt:lpstr>
      <vt:lpstr>Survival analysis (Cox proportional hazards analysis</vt:lpstr>
      <vt:lpstr>   Questions?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258</cp:revision>
  <dcterms:created xsi:type="dcterms:W3CDTF">2016-12-10T01:14:11Z</dcterms:created>
  <dcterms:modified xsi:type="dcterms:W3CDTF">2019-01-18T17:36:24Z</dcterms:modified>
</cp:coreProperties>
</file>