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5" r:id="rId2"/>
  </p:sldMasterIdLst>
  <p:notesMasterIdLst>
    <p:notesMasterId r:id="rId25"/>
  </p:notesMasterIdLst>
  <p:sldIdLst>
    <p:sldId id="256" r:id="rId3"/>
    <p:sldId id="276" r:id="rId4"/>
    <p:sldId id="277" r:id="rId5"/>
    <p:sldId id="262" r:id="rId6"/>
    <p:sldId id="281" r:id="rId7"/>
    <p:sldId id="283" r:id="rId8"/>
    <p:sldId id="263" r:id="rId9"/>
    <p:sldId id="261" r:id="rId10"/>
    <p:sldId id="264" r:id="rId11"/>
    <p:sldId id="279" r:id="rId12"/>
    <p:sldId id="282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egielski, Peter (CDC/CGH/DGHT)" initials="CP(" lastIdx="6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3D07"/>
    <a:srgbClr val="2FBFA6"/>
    <a:srgbClr val="FF8B16"/>
    <a:srgbClr val="A3CD08"/>
    <a:srgbClr val="AECD0B"/>
    <a:srgbClr val="F1CD29"/>
    <a:srgbClr val="CDC3B4"/>
    <a:srgbClr val="CDB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15" autoAdjust="0"/>
    <p:restoredTop sz="68335" autoAdjust="0"/>
  </p:normalViewPr>
  <p:slideViewPr>
    <p:cSldViewPr snapToGrid="0" snapToObjects="1">
      <p:cViewPr varScale="1">
        <p:scale>
          <a:sx n="54" d="100"/>
          <a:sy n="54" d="100"/>
        </p:scale>
        <p:origin x="84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406A68CA-EEA2-4B52-AD37-81AFB2FF1966}"/>
    <pc:docChg chg="modSld">
      <pc:chgData name="" userId="" providerId="" clId="Web-{406A68CA-EEA2-4B52-AD37-81AFB2FF1966}" dt="2018-12-18T18:23:33.501" v="2"/>
      <pc:docMkLst>
        <pc:docMk/>
      </pc:docMkLst>
      <pc:sldChg chg="modNotes">
        <pc:chgData name="" userId="" providerId="" clId="Web-{406A68CA-EEA2-4B52-AD37-81AFB2FF1966}" dt="2018-12-18T18:23:33.501" v="2"/>
        <pc:sldMkLst>
          <pc:docMk/>
          <pc:sldMk cId="3157440564" sldId="26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EDAEF-72DB-C744-B5A5-593299A77FD0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3D35E-2143-4448-BE2B-2320F89EEC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7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>
                <a:solidFill>
                  <a:schemeClr val="tx1"/>
                </a:solidFill>
                <a:latin typeface="Calibri (Body)"/>
                <a:ea typeface="+mn-ea"/>
                <a:cs typeface="+mn-cs"/>
              </a:rPr>
              <a:t>Title: W1L1 Course Overview and Expectations</a:t>
            </a:r>
            <a:endParaRPr lang="en-US" sz="1200" kern="1200" dirty="0">
              <a:solidFill>
                <a:schemeClr val="tx1"/>
              </a:solidFill>
              <a:latin typeface="Calibri (Body)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Calibri (Body)"/>
                <a:ea typeface="+mn-ea"/>
                <a:cs typeface="+mn-cs"/>
              </a:rPr>
              <a:t>Time: 60 minutes (30 min slides + 30 min ice breaker activity); </a:t>
            </a:r>
            <a:r>
              <a:rPr lang="en-US" sz="1200" i="1" kern="1200" dirty="0">
                <a:solidFill>
                  <a:schemeClr val="tx1"/>
                </a:solidFill>
                <a:latin typeface="Calibri (Body)"/>
                <a:ea typeface="+mn-ea"/>
                <a:cs typeface="+mn-cs"/>
              </a:rPr>
              <a:t>time may vary based on class size; </a:t>
            </a:r>
            <a:r>
              <a:rPr lang="en-US" sz="1200" b="1" i="0" kern="1200" dirty="0">
                <a:solidFill>
                  <a:schemeClr val="tx1"/>
                </a:solidFill>
                <a:latin typeface="Calibri (Body)"/>
                <a:ea typeface="+mn-ea"/>
                <a:cs typeface="+mn-cs"/>
              </a:rPr>
              <a:t>(22 slides)</a:t>
            </a:r>
            <a:endParaRPr lang="en-US" sz="1200" kern="1200" dirty="0">
              <a:solidFill>
                <a:schemeClr val="tx1"/>
              </a:solidFill>
              <a:latin typeface="Calibri (Body)"/>
              <a:ea typeface="+mn-ea"/>
              <a:cs typeface="+mn-cs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Calibri (Body)"/>
                <a:ea typeface="+mn-ea"/>
                <a:cs typeface="+mn-cs"/>
              </a:rPr>
              <a:t>Reading: None</a:t>
            </a:r>
            <a:endParaRPr lang="en-US" b="1" dirty="0">
              <a:solidFill>
                <a:schemeClr val="tx1"/>
              </a:solidFill>
              <a:latin typeface="Calibri (Body)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195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28284" indent="-27930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0206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69189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172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50638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83103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15569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748034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66050FB-CDEA-E841-A26A-49184043DF26}" type="slidenum">
              <a:rPr lang="en-US" sz="1100"/>
              <a:pPr/>
              <a:t>10</a:t>
            </a:fld>
            <a:endParaRPr lang="en-US" sz="110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i="1" dirty="0">
                <a:latin typeface="+mn-lt"/>
              </a:rPr>
              <a:t>[Review</a:t>
            </a:r>
            <a:r>
              <a:rPr lang="en-US" i="1" baseline="0" dirty="0">
                <a:latin typeface="+mn-lt"/>
              </a:rPr>
              <a:t> slide content]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28284" indent="-27930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0206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69189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172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50638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83103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15569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748034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66050FB-CDEA-E841-A26A-49184043DF26}" type="slidenum">
              <a:rPr lang="en-US" sz="1100"/>
              <a:pPr/>
              <a:t>11</a:t>
            </a:fld>
            <a:endParaRPr lang="en-US" sz="110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i="1" dirty="0">
                <a:latin typeface="+mn-lt"/>
              </a:rPr>
              <a:t>[Review</a:t>
            </a:r>
            <a:r>
              <a:rPr lang="en-US" i="1" baseline="0" dirty="0">
                <a:latin typeface="+mn-lt"/>
              </a:rPr>
              <a:t> slide content]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7118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Next set of slides show 9-slide template</a:t>
            </a:r>
            <a:r>
              <a:rPr lang="en-US" i="1" baseline="0" dirty="0"/>
              <a:t> learners will be using to develop their final presentation at the end of the week.  </a:t>
            </a:r>
            <a:r>
              <a:rPr lang="en-US" i="1" u="none" baseline="0" dirty="0"/>
              <a:t>Review </a:t>
            </a:r>
            <a:r>
              <a:rPr lang="en-US" i="1" u="sng" baseline="0" dirty="0"/>
              <a:t>quickly</a:t>
            </a:r>
            <a:r>
              <a:rPr lang="en-US" i="1" u="none" baseline="0" dirty="0"/>
              <a:t> now </a:t>
            </a:r>
            <a:r>
              <a:rPr lang="en-US" i="1" baseline="0" dirty="0"/>
              <a:t>(more time will be spent during small group work during the week).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585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Example</a:t>
            </a:r>
            <a:r>
              <a:rPr lang="en-US" i="1" baseline="0" dirty="0"/>
              <a:t> of slide template for end of course presentation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7565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/>
              <a:t>Example</a:t>
            </a:r>
            <a:r>
              <a:rPr lang="en-US" i="1" baseline="0" dirty="0"/>
              <a:t> of slide template for end of course presentation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20777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/>
              <a:t>Example</a:t>
            </a:r>
            <a:r>
              <a:rPr lang="en-US" i="1" baseline="0" dirty="0"/>
              <a:t> of slide template for end of course presentation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19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/>
              <a:t>Example</a:t>
            </a:r>
            <a:r>
              <a:rPr lang="en-US" i="1" baseline="0" dirty="0"/>
              <a:t> of slide template for end of course presentation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0999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/>
              <a:t>Example</a:t>
            </a:r>
            <a:r>
              <a:rPr lang="en-US" i="1" baseline="0" dirty="0"/>
              <a:t> of slide template for end of course presentation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79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/>
              <a:t>Example</a:t>
            </a:r>
            <a:r>
              <a:rPr lang="en-US" i="1" baseline="0" dirty="0"/>
              <a:t> of slide template for end of course presentation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4115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/>
              <a:t>Example</a:t>
            </a:r>
            <a:r>
              <a:rPr lang="en-US" i="1" baseline="0" dirty="0"/>
              <a:t> of slide template for end of course presentation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0446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TO DO: Add</a:t>
            </a:r>
            <a:r>
              <a:rPr lang="en-US" i="1" baseline="0" dirty="0"/>
              <a:t> information based on course organization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908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/>
              <a:t>Example</a:t>
            </a:r>
            <a:r>
              <a:rPr lang="en-US" i="1" baseline="0" dirty="0"/>
              <a:t> of slide template for end of course presentation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8511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/>
              <a:t>Example</a:t>
            </a:r>
            <a:r>
              <a:rPr lang="en-US" i="1" baseline="0" dirty="0"/>
              <a:t> of slide template for end of course presentation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5674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Allow time for overarching questions on course expectations.</a:t>
            </a:r>
          </a:p>
          <a:p>
            <a:pPr marL="171450" indent="-171450">
              <a:buFont typeface="Arial"/>
              <a:buChar char="•"/>
            </a:pPr>
            <a:r>
              <a:rPr lang="en-US" i="1"/>
              <a:t>[END]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858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b="0" i="1" dirty="0">
                <a:latin typeface="+mn-lt"/>
              </a:rPr>
              <a:t>[Review</a:t>
            </a:r>
            <a:r>
              <a:rPr lang="en-US" b="0" i="1" baseline="0" dirty="0">
                <a:latin typeface="+mn-lt"/>
              </a:rPr>
              <a:t> slide content]</a:t>
            </a:r>
            <a:endParaRPr lang="en-US" b="0" i="1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5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28284" indent="-27930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0206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69189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172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50638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83103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15569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748034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936FBBE-34F1-E947-A9B0-077B726C1400}" type="slidenum">
              <a:rPr lang="en-US" sz="1100"/>
              <a:pPr/>
              <a:t>4</a:t>
            </a:fld>
            <a:endParaRPr lang="en-US" sz="11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b="0" i="1" dirty="0">
                <a:latin typeface="+mn-lt"/>
              </a:rPr>
              <a:t>[Review</a:t>
            </a:r>
            <a:r>
              <a:rPr lang="en-US" b="0" i="1" baseline="0" dirty="0">
                <a:latin typeface="+mn-lt"/>
              </a:rPr>
              <a:t> slide content]</a:t>
            </a:r>
            <a:endParaRPr lang="en-US" b="0" i="1" dirty="0">
              <a:latin typeface="+mn-lt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28284" indent="-27930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0206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69189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172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50638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83103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15569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748034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936FBBE-34F1-E947-A9B0-077B726C1400}" type="slidenum">
              <a:rPr lang="en-US" sz="1100"/>
              <a:pPr/>
              <a:t>5</a:t>
            </a:fld>
            <a:endParaRPr lang="en-US" sz="11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b="0" i="1" dirty="0">
                <a:latin typeface="+mn-lt"/>
              </a:rPr>
              <a:t>[Review</a:t>
            </a:r>
            <a:r>
              <a:rPr lang="en-US" b="0" i="1" baseline="0" dirty="0">
                <a:latin typeface="+mn-lt"/>
              </a:rPr>
              <a:t> slide content]</a:t>
            </a:r>
            <a:endParaRPr lang="en-US" b="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916410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i="1" dirty="0"/>
              <a:t>This is only a suggested ice-breaker – can adapt to meet your teaching style and the size/type</a:t>
            </a:r>
            <a:r>
              <a:rPr lang="en-US" i="1" baseline="0" dirty="0"/>
              <a:t> of learner group.</a:t>
            </a:r>
          </a:p>
          <a:p>
            <a:pPr marL="171450" indent="-171450">
              <a:buFont typeface="Arial"/>
              <a:buChar char="•"/>
            </a:pPr>
            <a:r>
              <a:rPr lang="en-US" i="1" baseline="0" dirty="0"/>
              <a:t>[Time estimate: 3 min. instructions/pairing + 5 min. allow pairs to discuss above + 2 min introductions per person.  Example: for 10 students: 3 + 5 + (2 x 10) =28 minutes needed for activity]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AD3D35E-2143-4448-BE2B-2320F89EEC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94165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28284" indent="-27930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0206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69189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172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50638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83103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15569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748034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099E8141-70E5-C142-8C89-3E1E1ABA69DE}" type="slidenum">
              <a:rPr lang="en-US" sz="1100"/>
              <a:pPr/>
              <a:t>7</a:t>
            </a:fld>
            <a:endParaRPr lang="en-US" sz="1100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>
              <a:buFont typeface="Arial" pitchFamily="34" charset="0"/>
              <a:buChar char="•"/>
            </a:pPr>
            <a:r>
              <a:rPr lang="en-US" i="1" dirty="0"/>
              <a:t>[Review slide content]</a:t>
            </a:r>
            <a:endParaRPr lang="en-US" dirty="0"/>
          </a:p>
          <a:p>
            <a:pPr marL="171450" indent="-171450">
              <a:buFont typeface="Arial" pitchFamily="34" charset="0"/>
              <a:buChar char="•"/>
            </a:pPr>
            <a:r>
              <a:rPr lang="en-US" sz="1200" kern="1200" dirty="0">
                <a:latin typeface="+mn-lt"/>
                <a:ea typeface="+mn-ea"/>
                <a:cs typeface="+mn-cs"/>
              </a:rPr>
              <a:t>Emphasis is on producing useful program information that leads to improvements.</a:t>
            </a:r>
            <a:endParaRPr lang="en-US" b="0">
              <a:latin typeface="Times New Roman" charset="0"/>
              <a:cs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28284" indent="-27930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0206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69189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172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50638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83103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15569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748034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80FEF95-94AE-E141-9E2B-3DA4AD7C4886}" type="slidenum">
              <a:rPr lang="en-US" sz="1100"/>
              <a:pPr/>
              <a:t>8</a:t>
            </a:fld>
            <a:endParaRPr lang="en-US" sz="110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b="0" i="1" dirty="0">
                <a:latin typeface="+mn-lt"/>
              </a:rPr>
              <a:t>[Review slide content]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28284" indent="-27930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0206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69189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172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50638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83103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15569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748034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666050FB-CDEA-E841-A26A-49184043DF26}" type="slidenum">
              <a:rPr lang="en-US" sz="1100"/>
              <a:pPr/>
              <a:t>9</a:t>
            </a:fld>
            <a:endParaRPr lang="en-US" sz="110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173736" marR="0" indent="-173736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lang="en-US" i="1" dirty="0">
                <a:latin typeface="+mn-lt"/>
              </a:rPr>
              <a:t>[Review</a:t>
            </a:r>
            <a:r>
              <a:rPr lang="en-US" i="1" baseline="0" dirty="0">
                <a:latin typeface="+mn-lt"/>
              </a:rPr>
              <a:t> slide content]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</p:grpSp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2295" y="5753300"/>
            <a:ext cx="1236905" cy="9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9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6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D76F7-B0DE-8C48-9AB5-4FAEE43C43CB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FB53B-BF9D-174B-B310-31F1ADA7A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5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72813-939F-004E-9BDD-034604A11110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E7D3-0185-1645-A396-4B7D82F66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32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50BA-C8E3-4B40-AF76-075C86712E99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17A1F-C497-E04B-A08A-462DDD99AD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18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7B449-4CCB-5847-8183-34A38CF095DC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FA504-80AA-9F40-BAE5-FCA96A6D7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82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3D93-0872-4B49-B149-C10A337C1B8A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A60D9-0C4A-AB4A-BFC6-8EA771F4A3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19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16DF7-06BE-A94C-832E-1DF11E380545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F234-1D05-4247-B552-DC1EFDB41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59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43F69-0D54-034B-B052-690CEA2FA318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7EA12-8778-4542-B5EE-975C3CD69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06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C05B1-9509-8F47-9163-3776BD0CE122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CA7E8-E584-8445-9A1B-3CFEC3528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26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6AE72-3E91-DA4F-9E24-78F4B7928589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C34F6-5283-354F-B60D-7910E5EF4F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685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BD12-AD3D-FF46-A8B7-910E6153C6B8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5A1D6-5677-424D-91F5-2341B2A0F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03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942FB-F36C-BF4E-BDB6-2724EA38A16B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EEBF-D8CA-A24F-A338-55402DCCB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09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1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93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66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1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5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76200"/>
            <a:ext cx="484188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8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fld id="{E7775EEB-55FE-2246-A534-988E126E9557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CDE4999-8175-CB4A-B813-24FF5168A6B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>
              <a:lumMod val="75000"/>
            </a:schemeClr>
          </a:solidFill>
          <a:latin typeface="Avenir Book"/>
          <a:ea typeface="MS PGothic" pitchFamily="34" charset="-128"/>
          <a:cs typeface="Avenir Boo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SzPct val="100000"/>
        <a:buFont typeface="Wingdings" charset="2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SzPct val="120000"/>
        <a:buFont typeface="Arial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Tx/>
        <a:buSzPct val="120000"/>
        <a:buFont typeface="Courier New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57350" indent="-285750" algn="l" rtl="0" eaLnBrk="1" fontAlgn="base" hangingPunct="1">
        <a:spcBef>
          <a:spcPct val="20000"/>
        </a:spcBef>
        <a:spcAft>
          <a:spcPct val="0"/>
        </a:spcAft>
        <a:buClrTx/>
        <a:buFont typeface="Arial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FE9ED3-31C6-1247-88DB-78C128AFB6D2}" type="datetimeFigureOut">
              <a:rPr lang="en-US"/>
              <a:pPr>
                <a:defRPr/>
              </a:pPr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7DFC60D-88C1-7F4E-9E49-97E9C7C7DB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798"/>
            <a:ext cx="7772400" cy="2130552"/>
          </a:xfrm>
        </p:spPr>
        <p:txBody>
          <a:bodyPr>
            <a:normAutofit/>
          </a:bodyPr>
          <a:lstStyle/>
          <a:p>
            <a:r>
              <a:rPr lang="en-US" sz="6600" dirty="0"/>
              <a:t>Welcome!</a:t>
            </a:r>
            <a:br>
              <a:rPr lang="en-US" sz="6600" dirty="0"/>
            </a:br>
            <a:r>
              <a:rPr lang="en-US" sz="4400" dirty="0"/>
              <a:t>Course Overview &amp; Expectations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3691"/>
            <a:ext cx="6400800" cy="1828800"/>
          </a:xfrm>
        </p:spPr>
        <p:txBody>
          <a:bodyPr>
            <a:normAutofit/>
          </a:bodyPr>
          <a:lstStyle/>
          <a:p>
            <a:r>
              <a:rPr lang="en-US" dirty="0"/>
              <a:t>CDC Operations Research Course</a:t>
            </a:r>
          </a:p>
          <a:p>
            <a:r>
              <a:rPr lang="en-US" dirty="0"/>
              <a:t>Add place and date</a:t>
            </a:r>
          </a:p>
          <a:p>
            <a:r>
              <a:rPr lang="en-US" dirty="0"/>
              <a:t>Add presenter name &amp; affiliation</a:t>
            </a:r>
          </a:p>
        </p:txBody>
      </p:sp>
    </p:spTree>
    <p:extLst>
      <p:ext uri="{BB962C8B-B14F-4D97-AF65-F5344CB8AC3E}">
        <p14:creationId xmlns:p14="http://schemas.microsoft.com/office/powerpoint/2010/main" val="1746828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02920" y="201168"/>
            <a:ext cx="8229600" cy="914400"/>
          </a:xfrm>
        </p:spPr>
        <p:txBody>
          <a:bodyPr/>
          <a:lstStyle/>
          <a:p>
            <a:r>
              <a:rPr lang="en-US" dirty="0">
                <a:solidFill>
                  <a:srgbClr val="FF6600"/>
                </a:solidFill>
              </a:rPr>
              <a:t>Level 1: </a:t>
            </a:r>
            <a:r>
              <a:rPr lang="en-US" dirty="0"/>
              <a:t>Homework &amp; presentations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67692"/>
            <a:ext cx="8595360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Daily homework and reading assignments – the week will be busy!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Share progress with group for feedback (starting today with the short four-slide presentation of your ideas for research questions)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dirty="0">
                <a:solidFill>
                  <a:srgbClr val="FF6600"/>
                </a:solidFill>
              </a:rPr>
              <a:t>Brief final presentation at end of the week </a:t>
            </a:r>
            <a:r>
              <a:rPr lang="en-US" dirty="0"/>
              <a:t>of your research question and study design</a:t>
            </a:r>
          </a:p>
        </p:txBody>
      </p:sp>
    </p:spTree>
    <p:extLst>
      <p:ext uri="{BB962C8B-B14F-4D97-AF65-F5344CB8AC3E}">
        <p14:creationId xmlns:p14="http://schemas.microsoft.com/office/powerpoint/2010/main" val="41064000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02920" y="201168"/>
            <a:ext cx="8229600" cy="914400"/>
          </a:xfrm>
        </p:spPr>
        <p:txBody>
          <a:bodyPr/>
          <a:lstStyle/>
          <a:p>
            <a:r>
              <a:rPr lang="en-US" dirty="0">
                <a:solidFill>
                  <a:srgbClr val="FF6600"/>
                </a:solidFill>
              </a:rPr>
              <a:t>Level 1: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</a:rPr>
              <a:t>Evaluation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71600"/>
            <a:ext cx="8155270" cy="331321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Daily written evaluation of that day’s lectures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Daily observer evaluation of each lecture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Daily faculty evaluations of their own lectures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Daily faculty end-of-day debrief</a:t>
            </a:r>
          </a:p>
          <a:p>
            <a:pPr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Final course evaluation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8355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725399" y="2184728"/>
            <a:ext cx="7772400" cy="2498783"/>
          </a:xfrm>
          <a:solidFill>
            <a:srgbClr val="2FBFA6">
              <a:alpha val="38000"/>
            </a:srgbClr>
          </a:solidFill>
        </p:spPr>
        <p:txBody>
          <a:bodyPr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4800" dirty="0">
                <a:solidFill>
                  <a:srgbClr val="660066"/>
                </a:solidFill>
              </a:rPr>
              <a:t>Presentation</a:t>
            </a:r>
            <a:r>
              <a:rPr lang="en-US" sz="4800" dirty="0">
                <a:solidFill>
                  <a:srgbClr val="FF8B16"/>
                </a:solidFill>
              </a:rPr>
              <a:t> at </a:t>
            </a:r>
            <a:r>
              <a:rPr lang="en-US" sz="4800" b="1" dirty="0">
                <a:solidFill>
                  <a:srgbClr val="CDB515"/>
                </a:solidFill>
              </a:rPr>
              <a:t>the end </a:t>
            </a:r>
            <a:r>
              <a:rPr lang="en-US" sz="4800" dirty="0">
                <a:solidFill>
                  <a:srgbClr val="FF8B16"/>
                </a:solidFill>
              </a:rPr>
              <a:t>of this week (template slides)</a:t>
            </a:r>
          </a:p>
        </p:txBody>
      </p:sp>
    </p:spTree>
    <p:extLst>
      <p:ext uri="{BB962C8B-B14F-4D97-AF65-F5344CB8AC3E}">
        <p14:creationId xmlns:p14="http://schemas.microsoft.com/office/powerpoint/2010/main" val="26511266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752602"/>
            <a:ext cx="7772400" cy="90463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Title</a:t>
            </a:r>
            <a:r>
              <a:rPr lang="en-US" altLang="ja-JP" dirty="0">
                <a:latin typeface="Arial" panose="020B0604020202020204" pitchFamily="34" charset="0"/>
                <a:cs typeface="Arial" panose="020B0604020202020204" pitchFamily="34" charset="0"/>
              </a:rPr>
              <a:t> of your OR Project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/>
          <a:p>
            <a:r>
              <a:rPr lang="en-US" sz="3200" dirty="0"/>
              <a:t>Name</a:t>
            </a:r>
          </a:p>
          <a:p>
            <a:r>
              <a:rPr lang="en-US" altLang="ja-JP" sz="3200" dirty="0"/>
              <a:t>Organization where you work</a:t>
            </a:r>
            <a:endParaRPr lang="en-US" sz="3200" dirty="0"/>
          </a:p>
          <a:p>
            <a:r>
              <a:rPr lang="en-US" sz="3200" dirty="0"/>
              <a:t>Country</a:t>
            </a:r>
          </a:p>
        </p:txBody>
      </p:sp>
    </p:spTree>
    <p:extLst>
      <p:ext uri="{BB962C8B-B14F-4D97-AF65-F5344CB8AC3E}">
        <p14:creationId xmlns:p14="http://schemas.microsoft.com/office/powerpoint/2010/main" val="2363720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Background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Describe the problem</a:t>
            </a:r>
            <a:r>
              <a:rPr lang="en-US" altLang="ja-JP" dirty="0"/>
              <a:t> in a few bullet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2384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Arial" charset="0"/>
              </a:rPr>
              <a:t>Background</a:t>
            </a:r>
            <a:endParaRPr lang="en-US" dirty="0">
              <a:latin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Refer to scientific evidence to help explain the burden of the problem and rationale for the study</a:t>
            </a:r>
          </a:p>
          <a:p>
            <a:r>
              <a:rPr lang="en-US" dirty="0"/>
              <a:t>Cite a few (~2-3) reports and published research from a literature review</a:t>
            </a:r>
          </a:p>
        </p:txBody>
      </p:sp>
    </p:spTree>
    <p:extLst>
      <p:ext uri="{BB962C8B-B14F-4D97-AF65-F5344CB8AC3E}">
        <p14:creationId xmlns:p14="http://schemas.microsoft.com/office/powerpoint/2010/main" val="3671750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Research Question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Write your research question</a:t>
            </a: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57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</a:rPr>
              <a:t>Methodology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Study design</a:t>
            </a:r>
          </a:p>
          <a:p>
            <a:r>
              <a:rPr lang="en-US" dirty="0"/>
              <a:t>Study population</a:t>
            </a:r>
          </a:p>
          <a:p>
            <a:r>
              <a:rPr lang="en-US" dirty="0"/>
              <a:t>Sources of information</a:t>
            </a:r>
          </a:p>
        </p:txBody>
      </p:sp>
    </p:spTree>
    <p:extLst>
      <p:ext uri="{BB962C8B-B14F-4D97-AF65-F5344CB8AC3E}">
        <p14:creationId xmlns:p14="http://schemas.microsoft.com/office/powerpoint/2010/main" val="36909395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Methodology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Data collection</a:t>
            </a:r>
          </a:p>
          <a:p>
            <a:pPr lvl="1"/>
            <a:r>
              <a:rPr lang="en-US" sz="3200" dirty="0"/>
              <a:t>What data will you collect</a:t>
            </a:r>
          </a:p>
          <a:p>
            <a:pPr lvl="1"/>
            <a:r>
              <a:rPr lang="en-US" sz="3200" dirty="0"/>
              <a:t>How will you collect the data</a:t>
            </a:r>
          </a:p>
          <a:p>
            <a:pPr lvl="1"/>
            <a:r>
              <a:rPr lang="en-US" sz="3200" dirty="0"/>
              <a:t>Who will collect the data</a:t>
            </a:r>
          </a:p>
          <a:p>
            <a:pPr lvl="1"/>
            <a:r>
              <a:rPr lang="en-US" sz="3200" dirty="0"/>
              <a:t>Training</a:t>
            </a:r>
          </a:p>
          <a:p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11628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Analysis Plan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Outcome(s)</a:t>
            </a:r>
          </a:p>
          <a:p>
            <a:r>
              <a:rPr lang="en-US" dirty="0"/>
              <a:t>Exposure(s)</a:t>
            </a:r>
          </a:p>
          <a:p>
            <a:r>
              <a:rPr lang="en-US" dirty="0"/>
              <a:t>Other variables measured and analyzed</a:t>
            </a:r>
          </a:p>
        </p:txBody>
      </p:sp>
    </p:spTree>
    <p:extLst>
      <p:ext uri="{BB962C8B-B14F-4D97-AF65-F5344CB8AC3E}">
        <p14:creationId xmlns:p14="http://schemas.microsoft.com/office/powerpoint/2010/main" val="29003587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thanks to…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420" y="1600200"/>
            <a:ext cx="8145379" cy="4530725"/>
          </a:xfrm>
        </p:spPr>
        <p:txBody>
          <a:bodyPr/>
          <a:lstStyle/>
          <a:p>
            <a:r>
              <a:rPr lang="en-US" dirty="0"/>
              <a:t>[Add partners, organizers, sponsors, logos</a:t>
            </a:r>
            <a:r>
              <a:rPr lang="mr-IN" dirty="0"/>
              <a:t>…</a:t>
            </a:r>
            <a:r>
              <a:rPr lang="en-US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7653449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charset="0"/>
              </a:rPr>
              <a:t>Ethical Issues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What ethical issues do you have to take into consideration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03894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dirty="0">
                <a:latin typeface="Arial" charset="0"/>
              </a:rPr>
              <a:t>Dissemination and action plan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Describe </a:t>
            </a:r>
            <a:r>
              <a:rPr lang="en-US" altLang="ja-JP" dirty="0"/>
              <a:t>how you are planning to share your results or</a:t>
            </a:r>
            <a:r>
              <a:rPr lang="en-US" dirty="0"/>
              <a:t> what you </a:t>
            </a:r>
            <a:r>
              <a:rPr lang="en-US" altLang="ja-JP" dirty="0"/>
              <a:t>are planning to </a:t>
            </a:r>
            <a:r>
              <a:rPr lang="en-US" dirty="0"/>
              <a:t>do with the findings </a:t>
            </a:r>
          </a:p>
        </p:txBody>
      </p:sp>
    </p:spTree>
    <p:extLst>
      <p:ext uri="{BB962C8B-B14F-4D97-AF65-F5344CB8AC3E}">
        <p14:creationId xmlns:p14="http://schemas.microsoft.com/office/powerpoint/2010/main" val="41925161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18305"/>
          <a:stretch/>
        </p:blipFill>
        <p:spPr>
          <a:xfrm>
            <a:off x="210098" y="518872"/>
            <a:ext cx="8933902" cy="4105429"/>
          </a:xfrm>
          <a:prstGeom prst="rect">
            <a:avLst/>
          </a:prstGeom>
        </p:spPr>
      </p:pic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85520" y="894372"/>
            <a:ext cx="8128000" cy="1351801"/>
          </a:xfrm>
          <a:solidFill>
            <a:srgbClr val="AECD0B">
              <a:alpha val="51000"/>
            </a:srgbClr>
          </a:solidFill>
        </p:spPr>
        <p:txBody>
          <a:bodyPr anchor="ctr"/>
          <a:lstStyle/>
          <a:p>
            <a:pPr algn="ctr"/>
            <a:r>
              <a:rPr lang="en-US" sz="5400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117555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9077" y="1707662"/>
            <a:ext cx="3874478" cy="5010101"/>
          </a:xfrm>
          <a:prstGeom prst="rect">
            <a:avLst/>
          </a:prstGeom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320"/>
            <a:ext cx="8229600" cy="1143000"/>
          </a:xfrm>
        </p:spPr>
        <p:txBody>
          <a:bodyPr/>
          <a:lstStyle/>
          <a:p>
            <a:r>
              <a:rPr lang="en-US" dirty="0"/>
              <a:t>Goals of the training course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711200" y="1752600"/>
            <a:ext cx="8060267" cy="35814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dirty="0"/>
              <a:t>Provide training in principles and methods of epidemiological research</a:t>
            </a: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dirty="0"/>
              <a:t>Provide tools of epidemiological research and develop skill in using them</a:t>
            </a: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dirty="0"/>
              <a:t>Foster development of original research</a:t>
            </a: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dirty="0"/>
              <a:t>Support dissemination of findings</a:t>
            </a:r>
          </a:p>
          <a:p>
            <a:pPr>
              <a:lnSpc>
                <a:spcPct val="9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172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11939"/>
            <a:ext cx="8601930" cy="3389923"/>
          </a:xfrm>
          <a:prstGeom prst="rect">
            <a:avLst/>
          </a:prstGeom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organization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639608" y="1677359"/>
            <a:ext cx="8078502" cy="3595077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sz="3600" dirty="0"/>
              <a:t>Divided into 3 one-week sessions: </a:t>
            </a:r>
          </a:p>
          <a:p>
            <a:pPr marL="398463" indent="-398463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tabLst>
                <a:tab pos="1770063" algn="l"/>
              </a:tabLst>
            </a:pPr>
            <a:r>
              <a:rPr lang="en-US" sz="3000" dirty="0">
                <a:solidFill>
                  <a:srgbClr val="FF6600"/>
                </a:solidFill>
              </a:rPr>
              <a:t>Week 1: </a:t>
            </a:r>
            <a:r>
              <a:rPr lang="en-US" sz="3000" b="1" dirty="0"/>
              <a:t>Fundamentals, study design, protocol, 	data collection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000" dirty="0">
                <a:solidFill>
                  <a:srgbClr val="FF6600"/>
                </a:solidFill>
              </a:rPr>
              <a:t>Week 2: </a:t>
            </a:r>
            <a:r>
              <a:rPr lang="en-US" sz="3000" dirty="0"/>
              <a:t>Data analysis 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3000" dirty="0">
                <a:solidFill>
                  <a:srgbClr val="FF6600"/>
                </a:solidFill>
              </a:rPr>
              <a:t>Week 3: </a:t>
            </a:r>
            <a:r>
              <a:rPr lang="en-US" sz="3000" dirty="0"/>
              <a:t>Communicating the study to others</a:t>
            </a:r>
          </a:p>
        </p:txBody>
      </p:sp>
    </p:spTree>
    <p:extLst>
      <p:ext uri="{BB962C8B-B14F-4D97-AF65-F5344CB8AC3E}">
        <p14:creationId xmlns:p14="http://schemas.microsoft.com/office/powerpoint/2010/main" val="2435977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11939"/>
            <a:ext cx="8601930" cy="3389923"/>
          </a:xfrm>
          <a:prstGeom prst="rect">
            <a:avLst/>
          </a:prstGeom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 philosophy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625231" y="1778000"/>
            <a:ext cx="8078502" cy="3595077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dirty="0"/>
              <a:t>Active learning: Learn by doing, learn from each other, learn from mentors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Lectures, small groups, exercises, homework 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Class presentations and discussion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</a:pPr>
            <a:r>
              <a:rPr lang="en-US" dirty="0"/>
              <a:t>Evaluation</a:t>
            </a:r>
          </a:p>
        </p:txBody>
      </p:sp>
    </p:spTree>
    <p:extLst>
      <p:ext uri="{BB962C8B-B14F-4D97-AF65-F5344CB8AC3E}">
        <p14:creationId xmlns:p14="http://schemas.microsoft.com/office/powerpoint/2010/main" val="38046372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 dirty="0"/>
              <a:t>Getting to know each other…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9872" y="1600200"/>
            <a:ext cx="8126928" cy="4530725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FF8B16"/>
                </a:solidFill>
              </a:rPr>
              <a:t>Pair up with someone you don’t know:</a:t>
            </a:r>
          </a:p>
          <a:p>
            <a:r>
              <a:rPr lang="en-US" sz="2800" dirty="0"/>
              <a:t>You have 5 minutes to interview your partner:  Who are they?  What do they want us to know about themselves? </a:t>
            </a:r>
          </a:p>
          <a:p>
            <a:r>
              <a:rPr lang="en-US" sz="2800" dirty="0"/>
              <a:t>After 5 minutes, we will switch, the second person interviews the first.  </a:t>
            </a:r>
          </a:p>
          <a:p>
            <a:r>
              <a:rPr lang="en-US" sz="2800" i="1" dirty="0">
                <a:solidFill>
                  <a:schemeClr val="accent6">
                    <a:lumMod val="50000"/>
                  </a:schemeClr>
                </a:solidFill>
              </a:rPr>
              <a:t>After we have each interviewed our partner, we will go around the room, and you will introduce each other (2 minutes each)</a:t>
            </a:r>
          </a:p>
          <a:p>
            <a:pPr marL="1254125" lvl="2" indent="-339725"/>
            <a:r>
              <a:rPr lang="en-US" i="1" dirty="0">
                <a:solidFill>
                  <a:schemeClr val="accent6">
                    <a:lumMod val="50000"/>
                  </a:schemeClr>
                </a:solidFill>
              </a:rPr>
              <a:t>Hint: take notes</a:t>
            </a:r>
          </a:p>
        </p:txBody>
      </p:sp>
    </p:spTree>
    <p:extLst>
      <p:ext uri="{BB962C8B-B14F-4D97-AF65-F5344CB8AC3E}">
        <p14:creationId xmlns:p14="http://schemas.microsoft.com/office/powerpoint/2010/main" val="2901460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dirty="0"/>
              <a:t>Expectations after course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72533" y="1600200"/>
            <a:ext cx="8331200" cy="2872153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Present findings and recommendations from your OR project to the National TB Program (NTP) and/or local TB program</a:t>
            </a:r>
          </a:p>
          <a:p>
            <a:pPr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</a:pPr>
            <a:r>
              <a:rPr lang="en-US" dirty="0"/>
              <a:t>Develop findings into abstract and manuscript for publication in scientific peer-reviewed journals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457200" y="4956627"/>
            <a:ext cx="8331200" cy="730726"/>
          </a:xfrm>
          <a:prstGeom prst="rect">
            <a:avLst/>
          </a:prstGeom>
          <a:solidFill>
            <a:srgbClr val="A3CD08">
              <a:alpha val="46000"/>
            </a:srgbClr>
          </a:solidFill>
          <a:ln>
            <a:noFill/>
          </a:ln>
          <a:extLs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>
                  <a:lumMod val="65000"/>
                  <a:lumOff val="35000"/>
                </a:schemeClr>
              </a:buClr>
              <a:buSzPct val="100000"/>
              <a:buFont typeface="Wingdings" charset="2"/>
              <a:buChar char="§"/>
              <a:defRPr sz="32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Pct val="120000"/>
              <a:buFont typeface="Arial" charset="0"/>
              <a:buChar char="•"/>
              <a:defRPr sz="28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SzPct val="120000"/>
              <a:buFont typeface="Courier New" charset="0"/>
              <a:buChar char="­"/>
              <a:defRPr sz="2400"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3pPr>
            <a:lvl4pPr marL="16573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ClrTx/>
              <a:buFont typeface="Arial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80000"/>
              <a:buFont typeface="Arial" charset="0"/>
              <a:buChar char="•"/>
              <a:defRPr>
                <a:solidFill>
                  <a:srgbClr val="585C56"/>
                </a:solidFill>
                <a:latin typeface="Calibri"/>
                <a:ea typeface="MS PGothic" pitchFamily="34" charset="-128"/>
                <a:cs typeface="Calibri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itchFamily="2" charset="2"/>
              <a:buChar char="§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860425" lvl="1" indent="-860425">
              <a:spcBef>
                <a:spcPts val="600"/>
              </a:spcBef>
              <a:spcAft>
                <a:spcPts val="600"/>
              </a:spcAft>
              <a:buFont typeface="Arial" charset="0"/>
              <a:buNone/>
              <a:tabLst>
                <a:tab pos="684213" algn="l"/>
              </a:tabLst>
            </a:pPr>
            <a:r>
              <a:rPr lang="en-US" sz="3200" b="1" dirty="0">
                <a:solidFill>
                  <a:srgbClr val="660066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r>
              <a:rPr lang="en-US" sz="3200" b="1" dirty="0">
                <a:solidFill>
                  <a:srgbClr val="FF0000"/>
                </a:solidFill>
                <a:latin typeface="Wingdings"/>
                <a:ea typeface="Wingdings"/>
                <a:cs typeface="Wingdings"/>
                <a:sym typeface="Wingdings"/>
              </a:rPr>
              <a:t> </a:t>
            </a:r>
            <a:r>
              <a:rPr lang="en-US" sz="3600" dirty="0">
                <a:solidFill>
                  <a:srgbClr val="FF6600"/>
                </a:solidFill>
              </a:rPr>
              <a:t>Use data </a:t>
            </a:r>
            <a:r>
              <a:rPr lang="en-US" sz="3600" dirty="0"/>
              <a:t>to improve your program</a:t>
            </a:r>
          </a:p>
        </p:txBody>
      </p:sp>
    </p:spTree>
    <p:extLst>
      <p:ext uri="{BB962C8B-B14F-4D97-AF65-F5344CB8AC3E}">
        <p14:creationId xmlns:p14="http://schemas.microsoft.com/office/powerpoint/2010/main" val="3157440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en-US" dirty="0"/>
              <a:t>Expectations for the course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548640" y="1600200"/>
            <a:ext cx="8314267" cy="4768516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3600" dirty="0"/>
              <a:t>Complete an original operations research (OR) project</a:t>
            </a:r>
          </a:p>
          <a:p>
            <a:pPr marL="857250" lvl="1" indent="-457200">
              <a:lnSpc>
                <a:spcPct val="90000"/>
              </a:lnSpc>
              <a:buFont typeface="Arial"/>
              <a:buChar char="•"/>
            </a:pPr>
            <a:r>
              <a:rPr lang="en-US" sz="3200" dirty="0"/>
              <a:t>Design a study, write a protocol (</a:t>
            </a:r>
            <a:r>
              <a:rPr lang="en-US" sz="3200" i="1" dirty="0"/>
              <a:t>Week 1</a:t>
            </a:r>
            <a:r>
              <a:rPr lang="en-US" sz="3200" dirty="0"/>
              <a:t>)</a:t>
            </a:r>
          </a:p>
          <a:p>
            <a:pPr marL="857250" lvl="1" indent="-457200">
              <a:lnSpc>
                <a:spcPct val="90000"/>
              </a:lnSpc>
              <a:buFont typeface="Arial"/>
              <a:buChar char="•"/>
            </a:pPr>
            <a:r>
              <a:rPr lang="en-US" sz="3200" dirty="0"/>
              <a:t>Submit protocol for approval (</a:t>
            </a:r>
            <a:r>
              <a:rPr lang="en-US" sz="3200" i="1" dirty="0"/>
              <a:t>after Week 1</a:t>
            </a:r>
            <a:r>
              <a:rPr lang="en-US" sz="3200" dirty="0"/>
              <a:t>) </a:t>
            </a:r>
          </a:p>
          <a:p>
            <a:pPr marL="857250" lvl="1" indent="-457200">
              <a:lnSpc>
                <a:spcPct val="90000"/>
              </a:lnSpc>
              <a:buFont typeface="Arial"/>
              <a:buChar char="•"/>
            </a:pPr>
            <a:r>
              <a:rPr lang="en-US" sz="3200" dirty="0"/>
              <a:t>Execute study &amp; collect data (</a:t>
            </a:r>
            <a:r>
              <a:rPr lang="en-US" sz="3200" i="1" dirty="0"/>
              <a:t>after Week 1</a:t>
            </a:r>
            <a:r>
              <a:rPr lang="en-US" sz="3200" dirty="0"/>
              <a:t>)</a:t>
            </a:r>
          </a:p>
          <a:p>
            <a:pPr marL="857250" lvl="1" indent="-457200">
              <a:lnSpc>
                <a:spcPct val="90000"/>
              </a:lnSpc>
              <a:buFont typeface="Arial"/>
              <a:buChar char="•"/>
            </a:pPr>
            <a:r>
              <a:rPr lang="en-US" sz="3200" dirty="0"/>
              <a:t>Analyze data (</a:t>
            </a:r>
            <a:r>
              <a:rPr lang="en-US" sz="3200" i="1" dirty="0"/>
              <a:t>Week 2</a:t>
            </a:r>
            <a:r>
              <a:rPr lang="en-US" sz="3200" dirty="0"/>
              <a:t>)</a:t>
            </a:r>
          </a:p>
          <a:p>
            <a:pPr marL="857250" lvl="1" indent="-457200">
              <a:lnSpc>
                <a:spcPct val="90000"/>
              </a:lnSpc>
              <a:buFont typeface="Arial"/>
              <a:buChar char="•"/>
            </a:pPr>
            <a:r>
              <a:rPr lang="en-US" sz="3200" dirty="0"/>
              <a:t>Report results (</a:t>
            </a:r>
            <a:r>
              <a:rPr lang="en-US" sz="3200" i="1" dirty="0"/>
              <a:t>Week 3</a:t>
            </a:r>
            <a:r>
              <a:rPr lang="en-US" sz="3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574813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502708" y="196850"/>
            <a:ext cx="8229600" cy="914400"/>
          </a:xfrm>
        </p:spPr>
        <p:txBody>
          <a:bodyPr/>
          <a:lstStyle/>
          <a:p>
            <a:r>
              <a:rPr lang="en-US" dirty="0">
                <a:solidFill>
                  <a:srgbClr val="FF6600"/>
                </a:solidFill>
              </a:rPr>
              <a:t>Level 1: </a:t>
            </a:r>
            <a:r>
              <a:rPr lang="en-US" dirty="0"/>
              <a:t>Overview of this week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67692"/>
            <a:ext cx="8229600" cy="509091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What is Operations Research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Learn epidemiologic methods &amp; apply them to design your study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Develop a </a:t>
            </a:r>
            <a:r>
              <a:rPr lang="en-US" dirty="0"/>
              <a:t>protocol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 dirty="0">
                <a:solidFill>
                  <a:srgbClr val="595959"/>
                </a:solidFill>
              </a:rPr>
              <a:t>Identify a problem, specify a research </a:t>
            </a:r>
            <a:r>
              <a:rPr lang="en-US" sz="3200" dirty="0"/>
              <a:t>question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 dirty="0"/>
              <a:t>Design a study 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 dirty="0"/>
              <a:t>Plan data collection and analysis</a:t>
            </a:r>
          </a:p>
          <a:p>
            <a:pPr lvl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3200" dirty="0"/>
              <a:t>Determine how you will use the results</a:t>
            </a:r>
            <a:endParaRPr lang="en-US" sz="3200" b="1" dirty="0"/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Create your database for the study</a:t>
            </a:r>
          </a:p>
          <a:p>
            <a:endParaRPr lang="en-US" sz="27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994151"/>
      </p:ext>
    </p:extLst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647</TotalTime>
  <Words>904</Words>
  <Application>Microsoft Office PowerPoint</Application>
  <PresentationFormat>On-screen Show (4:3)</PresentationFormat>
  <Paragraphs>137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35" baseType="lpstr">
      <vt:lpstr>ＭＳ Ｐゴシック</vt:lpstr>
      <vt:lpstr>ＭＳ Ｐゴシック</vt:lpstr>
      <vt:lpstr>Arial</vt:lpstr>
      <vt:lpstr>Avenir Book</vt:lpstr>
      <vt:lpstr>Calibri</vt:lpstr>
      <vt:lpstr>Calibri (Body)</vt:lpstr>
      <vt:lpstr>Courier New</vt:lpstr>
      <vt:lpstr>Garamond</vt:lpstr>
      <vt:lpstr>Times New Roman</vt:lpstr>
      <vt:lpstr>Verdana</vt:lpstr>
      <vt:lpstr>Wingdings</vt:lpstr>
      <vt:lpstr>CDC OR Style options 1 and 2</vt:lpstr>
      <vt:lpstr>Custom Design</vt:lpstr>
      <vt:lpstr>Welcome! Course Overview &amp; Expectations</vt:lpstr>
      <vt:lpstr>Special thanks to…</vt:lpstr>
      <vt:lpstr>Goals of the training course</vt:lpstr>
      <vt:lpstr>Course organization</vt:lpstr>
      <vt:lpstr>Teaching philosophy</vt:lpstr>
      <vt:lpstr>Getting to know each other…</vt:lpstr>
      <vt:lpstr>Expectations after course </vt:lpstr>
      <vt:lpstr>Expectations for the course</vt:lpstr>
      <vt:lpstr>Level 1: Overview of this week</vt:lpstr>
      <vt:lpstr>Level 1: Homework &amp; presentations</vt:lpstr>
      <vt:lpstr>Level 1: Evaluation</vt:lpstr>
      <vt:lpstr>Presentation at the end of this week (template slides)</vt:lpstr>
      <vt:lpstr>Title of your OR Project</vt:lpstr>
      <vt:lpstr>Background</vt:lpstr>
      <vt:lpstr>Background</vt:lpstr>
      <vt:lpstr>Research Question</vt:lpstr>
      <vt:lpstr>Methodology</vt:lpstr>
      <vt:lpstr>Methodology</vt:lpstr>
      <vt:lpstr>Analysis Plan</vt:lpstr>
      <vt:lpstr>Ethical Issues</vt:lpstr>
      <vt:lpstr>Dissemination and action plan</vt:lpstr>
      <vt:lpstr>Questions?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Amelia Alonis</cp:lastModifiedBy>
  <cp:revision>91</cp:revision>
  <dcterms:created xsi:type="dcterms:W3CDTF">2016-12-10T01:14:11Z</dcterms:created>
  <dcterms:modified xsi:type="dcterms:W3CDTF">2019-01-14T22:37:34Z</dcterms:modified>
</cp:coreProperties>
</file>