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53"/>
  </p:notesMasterIdLst>
  <p:sldIdLst>
    <p:sldId id="285" r:id="rId3"/>
    <p:sldId id="326" r:id="rId4"/>
    <p:sldId id="336" r:id="rId5"/>
    <p:sldId id="395" r:id="rId6"/>
    <p:sldId id="331" r:id="rId7"/>
    <p:sldId id="330" r:id="rId8"/>
    <p:sldId id="332" r:id="rId9"/>
    <p:sldId id="333" r:id="rId10"/>
    <p:sldId id="334" r:id="rId11"/>
    <p:sldId id="335" r:id="rId12"/>
    <p:sldId id="340" r:id="rId13"/>
    <p:sldId id="341" r:id="rId14"/>
    <p:sldId id="342" r:id="rId15"/>
    <p:sldId id="399" r:id="rId16"/>
    <p:sldId id="396" r:id="rId17"/>
    <p:sldId id="296" r:id="rId18"/>
    <p:sldId id="344" r:id="rId19"/>
    <p:sldId id="345" r:id="rId20"/>
    <p:sldId id="346" r:id="rId21"/>
    <p:sldId id="397" r:id="rId22"/>
    <p:sldId id="359" r:id="rId23"/>
    <p:sldId id="360" r:id="rId24"/>
    <p:sldId id="361" r:id="rId25"/>
    <p:sldId id="362" r:id="rId26"/>
    <p:sldId id="363" r:id="rId27"/>
    <p:sldId id="365" r:id="rId28"/>
    <p:sldId id="367" r:id="rId29"/>
    <p:sldId id="368" r:id="rId30"/>
    <p:sldId id="370" r:id="rId31"/>
    <p:sldId id="371" r:id="rId32"/>
    <p:sldId id="372" r:id="rId33"/>
    <p:sldId id="373" r:id="rId34"/>
    <p:sldId id="374" r:id="rId35"/>
    <p:sldId id="375" r:id="rId36"/>
    <p:sldId id="388" r:id="rId37"/>
    <p:sldId id="390" r:id="rId38"/>
    <p:sldId id="391" r:id="rId39"/>
    <p:sldId id="387" r:id="rId40"/>
    <p:sldId id="376" r:id="rId41"/>
    <p:sldId id="377" r:id="rId42"/>
    <p:sldId id="379" r:id="rId43"/>
    <p:sldId id="385" r:id="rId44"/>
    <p:sldId id="380" r:id="rId45"/>
    <p:sldId id="381" r:id="rId46"/>
    <p:sldId id="382" r:id="rId47"/>
    <p:sldId id="383" r:id="rId48"/>
    <p:sldId id="384" r:id="rId49"/>
    <p:sldId id="392" r:id="rId50"/>
    <p:sldId id="393" r:id="rId51"/>
    <p:sldId id="394" r:id="rId52"/>
  </p:sldIdLst>
  <p:sldSz cx="9144000" cy="6858000" type="screen4x3"/>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223">
          <p15:clr>
            <a:srgbClr val="A4A3A4"/>
          </p15:clr>
        </p15:guide>
        <p15:guide id="4" pos="215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pewell MD, Philip" initials="PH"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3D07"/>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254" autoAdjust="0"/>
    <p:restoredTop sz="42338" autoAdjust="0"/>
  </p:normalViewPr>
  <p:slideViewPr>
    <p:cSldViewPr snapToGrid="0" snapToObjects="1">
      <p:cViewPr varScale="1">
        <p:scale>
          <a:sx n="40" d="100"/>
          <a:sy n="40" d="100"/>
        </p:scale>
        <p:origin x="276" y="42"/>
      </p:cViewPr>
      <p:guideLst>
        <p:guide orient="horz" pos="2160"/>
        <p:guide pos="2880"/>
        <p:guide orient="horz" pos="2223"/>
        <p:guide pos="2150"/>
      </p:guideLst>
    </p:cSldViewPr>
  </p:slideViewPr>
  <p:notesTextViewPr>
    <p:cViewPr>
      <p:scale>
        <a:sx n="100" d="100"/>
        <a:sy n="100" d="100"/>
      </p:scale>
      <p:origin x="0" y="0"/>
    </p:cViewPr>
  </p:notesTextViewPr>
  <p:sorterViewPr>
    <p:cViewPr>
      <p:scale>
        <a:sx n="100" d="100"/>
        <a:sy n="100" d="100"/>
      </p:scale>
      <p:origin x="0" y="1006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microsoft.com/office/2016/11/relationships/changesInfo" Target="changesInfos/changesInfo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FDE5C70B-14C1-41CF-A52D-365952221262}"/>
    <pc:docChg chg="modSld">
      <pc:chgData name="" userId="" providerId="" clId="Web-{FDE5C70B-14C1-41CF-A52D-365952221262}" dt="2018-12-18T20:25:42.946" v="206"/>
      <pc:docMkLst>
        <pc:docMk/>
      </pc:docMkLst>
      <pc:sldChg chg="modNotes">
        <pc:chgData name="" userId="" providerId="" clId="Web-{FDE5C70B-14C1-41CF-A52D-365952221262}" dt="2018-12-18T19:48:36.605" v="62"/>
        <pc:sldMkLst>
          <pc:docMk/>
          <pc:sldMk cId="844553295" sldId="296"/>
        </pc:sldMkLst>
      </pc:sldChg>
      <pc:sldChg chg="modNotes">
        <pc:chgData name="" userId="" providerId="" clId="Web-{FDE5C70B-14C1-41CF-A52D-365952221262}" dt="2018-12-18T19:39:00.490" v="2"/>
        <pc:sldMkLst>
          <pc:docMk/>
          <pc:sldMk cId="647640617" sldId="326"/>
        </pc:sldMkLst>
      </pc:sldChg>
      <pc:sldChg chg="modSp modNotes">
        <pc:chgData name="" userId="" providerId="" clId="Web-{FDE5C70B-14C1-41CF-A52D-365952221262}" dt="2018-12-18T19:42:13.211" v="21"/>
        <pc:sldMkLst>
          <pc:docMk/>
          <pc:sldMk cId="1099297613" sldId="331"/>
        </pc:sldMkLst>
        <pc:spChg chg="mod">
          <ac:chgData name="" userId="" providerId="" clId="Web-{FDE5C70B-14C1-41CF-A52D-365952221262}" dt="2018-12-18T19:41:40.570" v="18" actId="20577"/>
          <ac:spMkLst>
            <pc:docMk/>
            <pc:sldMk cId="1099297613" sldId="331"/>
            <ac:spMk id="2" creationId="{00000000-0000-0000-0000-000000000000}"/>
          </ac:spMkLst>
        </pc:spChg>
      </pc:sldChg>
      <pc:sldChg chg="modSp">
        <pc:chgData name="" userId="" providerId="" clId="Web-{FDE5C70B-14C1-41CF-A52D-365952221262}" dt="2018-12-18T19:42:58.368" v="24" actId="20577"/>
        <pc:sldMkLst>
          <pc:docMk/>
          <pc:sldMk cId="985270157" sldId="332"/>
        </pc:sldMkLst>
        <pc:spChg chg="mod">
          <ac:chgData name="" userId="" providerId="" clId="Web-{FDE5C70B-14C1-41CF-A52D-365952221262}" dt="2018-12-18T19:42:58.368" v="24" actId="20577"/>
          <ac:spMkLst>
            <pc:docMk/>
            <pc:sldMk cId="985270157" sldId="332"/>
            <ac:spMk id="2" creationId="{00000000-0000-0000-0000-000000000000}"/>
          </ac:spMkLst>
        </pc:spChg>
      </pc:sldChg>
      <pc:sldChg chg="modNotes">
        <pc:chgData name="" userId="" providerId="" clId="Web-{FDE5C70B-14C1-41CF-A52D-365952221262}" dt="2018-12-18T19:44:59.587" v="33"/>
        <pc:sldMkLst>
          <pc:docMk/>
          <pc:sldMk cId="932481559" sldId="335"/>
        </pc:sldMkLst>
      </pc:sldChg>
      <pc:sldChg chg="modNotes">
        <pc:chgData name="" userId="" providerId="" clId="Web-{FDE5C70B-14C1-41CF-A52D-365952221262}" dt="2018-12-18T19:39:40.037" v="13"/>
        <pc:sldMkLst>
          <pc:docMk/>
          <pc:sldMk cId="1031939935" sldId="336"/>
        </pc:sldMkLst>
      </pc:sldChg>
      <pc:sldChg chg="modNotes">
        <pc:chgData name="" userId="" providerId="" clId="Web-{FDE5C70B-14C1-41CF-A52D-365952221262}" dt="2018-12-18T19:45:42.822" v="36"/>
        <pc:sldMkLst>
          <pc:docMk/>
          <pc:sldMk cId="145318320" sldId="340"/>
        </pc:sldMkLst>
      </pc:sldChg>
      <pc:sldChg chg="modNotes">
        <pc:chgData name="" userId="" providerId="" clId="Web-{FDE5C70B-14C1-41CF-A52D-365952221262}" dt="2018-12-18T19:49:16.231" v="70"/>
        <pc:sldMkLst>
          <pc:docMk/>
          <pc:sldMk cId="315457467" sldId="344"/>
        </pc:sldMkLst>
      </pc:sldChg>
      <pc:sldChg chg="modNotes">
        <pc:chgData name="" userId="" providerId="" clId="Web-{FDE5C70B-14C1-41CF-A52D-365952221262}" dt="2018-12-18T19:50:06.669" v="72"/>
        <pc:sldMkLst>
          <pc:docMk/>
          <pc:sldMk cId="1643274195" sldId="346"/>
        </pc:sldMkLst>
      </pc:sldChg>
      <pc:sldChg chg="modSp">
        <pc:chgData name="" userId="" providerId="" clId="Web-{FDE5C70B-14C1-41CF-A52D-365952221262}" dt="2018-12-18T19:51:57.716" v="75" actId="20577"/>
        <pc:sldMkLst>
          <pc:docMk/>
          <pc:sldMk cId="1418677548" sldId="362"/>
        </pc:sldMkLst>
        <pc:spChg chg="mod">
          <ac:chgData name="" userId="" providerId="" clId="Web-{FDE5C70B-14C1-41CF-A52D-365952221262}" dt="2018-12-18T19:51:57.716" v="75" actId="20577"/>
          <ac:spMkLst>
            <pc:docMk/>
            <pc:sldMk cId="1418677548" sldId="362"/>
            <ac:spMk id="2" creationId="{00000000-0000-0000-0000-000000000000}"/>
          </ac:spMkLst>
        </pc:spChg>
      </pc:sldChg>
      <pc:sldChg chg="modSp">
        <pc:chgData name="" userId="" providerId="" clId="Web-{FDE5C70B-14C1-41CF-A52D-365952221262}" dt="2018-12-18T19:52:15.029" v="80" actId="20577"/>
        <pc:sldMkLst>
          <pc:docMk/>
          <pc:sldMk cId="202616595" sldId="363"/>
        </pc:sldMkLst>
        <pc:spChg chg="mod">
          <ac:chgData name="" userId="" providerId="" clId="Web-{FDE5C70B-14C1-41CF-A52D-365952221262}" dt="2018-12-18T19:52:15.029" v="80" actId="20577"/>
          <ac:spMkLst>
            <pc:docMk/>
            <pc:sldMk cId="202616595" sldId="363"/>
            <ac:spMk id="2" creationId="{00000000-0000-0000-0000-000000000000}"/>
          </ac:spMkLst>
        </pc:spChg>
      </pc:sldChg>
      <pc:sldChg chg="modSp">
        <pc:chgData name="" userId="" providerId="" clId="Web-{FDE5C70B-14C1-41CF-A52D-365952221262}" dt="2018-12-18T19:52:30.623" v="84" actId="20577"/>
        <pc:sldMkLst>
          <pc:docMk/>
          <pc:sldMk cId="2065218965" sldId="365"/>
        </pc:sldMkLst>
        <pc:spChg chg="mod">
          <ac:chgData name="" userId="" providerId="" clId="Web-{FDE5C70B-14C1-41CF-A52D-365952221262}" dt="2018-12-18T19:52:30.623" v="84" actId="20577"/>
          <ac:spMkLst>
            <pc:docMk/>
            <pc:sldMk cId="2065218965" sldId="365"/>
            <ac:spMk id="2" creationId="{00000000-0000-0000-0000-000000000000}"/>
          </ac:spMkLst>
        </pc:spChg>
      </pc:sldChg>
      <pc:sldChg chg="modSp">
        <pc:chgData name="" userId="" providerId="" clId="Web-{FDE5C70B-14C1-41CF-A52D-365952221262}" dt="2018-12-18T19:55:00.593" v="90" actId="20577"/>
        <pc:sldMkLst>
          <pc:docMk/>
          <pc:sldMk cId="1609947693" sldId="367"/>
        </pc:sldMkLst>
        <pc:spChg chg="mod">
          <ac:chgData name="" userId="" providerId="" clId="Web-{FDE5C70B-14C1-41CF-A52D-365952221262}" dt="2018-12-18T19:55:00.593" v="90" actId="20577"/>
          <ac:spMkLst>
            <pc:docMk/>
            <pc:sldMk cId="1609947693" sldId="367"/>
            <ac:spMk id="7" creationId="{00000000-0000-0000-0000-000000000000}"/>
          </ac:spMkLst>
        </pc:spChg>
      </pc:sldChg>
      <pc:sldChg chg="addSp modSp">
        <pc:chgData name="" userId="" providerId="" clId="Web-{FDE5C70B-14C1-41CF-A52D-365952221262}" dt="2018-12-18T20:15:16.173" v="173" actId="1076"/>
        <pc:sldMkLst>
          <pc:docMk/>
          <pc:sldMk cId="1249369926" sldId="368"/>
        </pc:sldMkLst>
        <pc:spChg chg="mod">
          <ac:chgData name="" userId="" providerId="" clId="Web-{FDE5C70B-14C1-41CF-A52D-365952221262}" dt="2018-12-18T19:55:40.312" v="100" actId="1076"/>
          <ac:spMkLst>
            <pc:docMk/>
            <pc:sldMk cId="1249369926" sldId="368"/>
            <ac:spMk id="2" creationId="{00000000-0000-0000-0000-000000000000}"/>
          </ac:spMkLst>
        </pc:spChg>
        <pc:spChg chg="mod">
          <ac:chgData name="" userId="" providerId="" clId="Web-{FDE5C70B-14C1-41CF-A52D-365952221262}" dt="2018-12-18T19:55:43.374" v="101" actId="1076"/>
          <ac:spMkLst>
            <pc:docMk/>
            <pc:sldMk cId="1249369926" sldId="368"/>
            <ac:spMk id="3" creationId="{00000000-0000-0000-0000-000000000000}"/>
          </ac:spMkLst>
        </pc:spChg>
        <pc:picChg chg="add mod">
          <ac:chgData name="" userId="" providerId="" clId="Web-{FDE5C70B-14C1-41CF-A52D-365952221262}" dt="2018-12-18T20:15:16.173" v="173" actId="1076"/>
          <ac:picMkLst>
            <pc:docMk/>
            <pc:sldMk cId="1249369926" sldId="368"/>
            <ac:picMk id="4" creationId="{24E2AD45-2FB9-47C9-9686-A143E43092C1}"/>
          </ac:picMkLst>
        </pc:picChg>
      </pc:sldChg>
      <pc:sldChg chg="addSp modSp">
        <pc:chgData name="" userId="" providerId="" clId="Web-{FDE5C70B-14C1-41CF-A52D-365952221262}" dt="2018-12-18T20:15:49.345" v="177" actId="1076"/>
        <pc:sldMkLst>
          <pc:docMk/>
          <pc:sldMk cId="2040573449" sldId="370"/>
        </pc:sldMkLst>
        <pc:spChg chg="mod">
          <ac:chgData name="" userId="" providerId="" clId="Web-{FDE5C70B-14C1-41CF-A52D-365952221262}" dt="2018-12-18T19:56:31.797" v="113" actId="1076"/>
          <ac:spMkLst>
            <pc:docMk/>
            <pc:sldMk cId="2040573449" sldId="370"/>
            <ac:spMk id="2" creationId="{00000000-0000-0000-0000-000000000000}"/>
          </ac:spMkLst>
        </pc:spChg>
        <pc:spChg chg="mod">
          <ac:chgData name="" userId="" providerId="" clId="Web-{FDE5C70B-14C1-41CF-A52D-365952221262}" dt="2018-12-18T19:55:50.609" v="102" actId="1076"/>
          <ac:spMkLst>
            <pc:docMk/>
            <pc:sldMk cId="2040573449" sldId="370"/>
            <ac:spMk id="3" creationId="{00000000-0000-0000-0000-000000000000}"/>
          </ac:spMkLst>
        </pc:spChg>
        <pc:picChg chg="add mod">
          <ac:chgData name="" userId="" providerId="" clId="Web-{FDE5C70B-14C1-41CF-A52D-365952221262}" dt="2018-12-18T20:15:49.345" v="177" actId="1076"/>
          <ac:picMkLst>
            <pc:docMk/>
            <pc:sldMk cId="2040573449" sldId="370"/>
            <ac:picMk id="4" creationId="{2233B8A7-639B-4A7C-9B21-E02D74126552}"/>
          </ac:picMkLst>
        </pc:picChg>
      </pc:sldChg>
      <pc:sldChg chg="modSp">
        <pc:chgData name="" userId="" providerId="" clId="Web-{FDE5C70B-14C1-41CF-A52D-365952221262}" dt="2018-12-18T19:59:01.851" v="123" actId="14100"/>
        <pc:sldMkLst>
          <pc:docMk/>
          <pc:sldMk cId="1674254726" sldId="373"/>
        </pc:sldMkLst>
        <pc:spChg chg="mod">
          <ac:chgData name="" userId="" providerId="" clId="Web-{FDE5C70B-14C1-41CF-A52D-365952221262}" dt="2018-12-18T19:59:01.851" v="123" actId="14100"/>
          <ac:spMkLst>
            <pc:docMk/>
            <pc:sldMk cId="1674254726" sldId="373"/>
            <ac:spMk id="2" creationId="{00000000-0000-0000-0000-000000000000}"/>
          </ac:spMkLst>
        </pc:spChg>
      </pc:sldChg>
      <pc:sldChg chg="modSp">
        <pc:chgData name="" userId="" providerId="" clId="Web-{FDE5C70B-14C1-41CF-A52D-365952221262}" dt="2018-12-18T19:59:26.273" v="129" actId="1076"/>
        <pc:sldMkLst>
          <pc:docMk/>
          <pc:sldMk cId="958385113" sldId="374"/>
        </pc:sldMkLst>
        <pc:spChg chg="mod">
          <ac:chgData name="" userId="" providerId="" clId="Web-{FDE5C70B-14C1-41CF-A52D-365952221262}" dt="2018-12-18T19:59:26.273" v="129" actId="1076"/>
          <ac:spMkLst>
            <pc:docMk/>
            <pc:sldMk cId="958385113" sldId="374"/>
            <ac:spMk id="2" creationId="{00000000-0000-0000-0000-000000000000}"/>
          </ac:spMkLst>
        </pc:spChg>
      </pc:sldChg>
      <pc:sldChg chg="modSp">
        <pc:chgData name="" userId="" providerId="" clId="Web-{FDE5C70B-14C1-41CF-A52D-365952221262}" dt="2018-12-18T20:01:01.227" v="136" actId="1076"/>
        <pc:sldMkLst>
          <pc:docMk/>
          <pc:sldMk cId="2047321658" sldId="375"/>
        </pc:sldMkLst>
        <pc:spChg chg="mod">
          <ac:chgData name="" userId="" providerId="" clId="Web-{FDE5C70B-14C1-41CF-A52D-365952221262}" dt="2018-12-18T20:01:01.227" v="136" actId="1076"/>
          <ac:spMkLst>
            <pc:docMk/>
            <pc:sldMk cId="2047321658" sldId="375"/>
            <ac:spMk id="2" creationId="{00000000-0000-0000-0000-000000000000}"/>
          </ac:spMkLst>
        </pc:spChg>
      </pc:sldChg>
      <pc:sldChg chg="addSp modSp">
        <pc:chgData name="" userId="" providerId="" clId="Web-{FDE5C70B-14C1-41CF-A52D-365952221262}" dt="2018-12-18T20:14:18.298" v="167" actId="1076"/>
        <pc:sldMkLst>
          <pc:docMk/>
          <pc:sldMk cId="685925823" sldId="376"/>
        </pc:sldMkLst>
        <pc:spChg chg="mod">
          <ac:chgData name="" userId="" providerId="" clId="Web-{FDE5C70B-14C1-41CF-A52D-365952221262}" dt="2018-12-18T20:08:17.200" v="156" actId="1076"/>
          <ac:spMkLst>
            <pc:docMk/>
            <pc:sldMk cId="685925823" sldId="376"/>
            <ac:spMk id="2" creationId="{00000000-0000-0000-0000-000000000000}"/>
          </ac:spMkLst>
        </pc:spChg>
        <pc:spChg chg="mod">
          <ac:chgData name="" userId="" providerId="" clId="Web-{FDE5C70B-14C1-41CF-A52D-365952221262}" dt="2018-12-18T20:08:14.075" v="155" actId="1076"/>
          <ac:spMkLst>
            <pc:docMk/>
            <pc:sldMk cId="685925823" sldId="376"/>
            <ac:spMk id="3" creationId="{00000000-0000-0000-0000-000000000000}"/>
          </ac:spMkLst>
        </pc:spChg>
        <pc:picChg chg="add mod">
          <ac:chgData name="" userId="" providerId="" clId="Web-{FDE5C70B-14C1-41CF-A52D-365952221262}" dt="2018-12-18T20:14:18.298" v="167" actId="1076"/>
          <ac:picMkLst>
            <pc:docMk/>
            <pc:sldMk cId="685925823" sldId="376"/>
            <ac:picMk id="4" creationId="{BDC5A70C-0BFF-404E-AB13-DBFE3EB73800}"/>
          </ac:picMkLst>
        </pc:picChg>
      </pc:sldChg>
      <pc:sldChg chg="addSp modSp">
        <pc:chgData name="" userId="" providerId="" clId="Web-{FDE5C70B-14C1-41CF-A52D-365952221262}" dt="2018-12-18T20:13:59.047" v="165" actId="1076"/>
        <pc:sldMkLst>
          <pc:docMk/>
          <pc:sldMk cId="1026529674" sldId="377"/>
        </pc:sldMkLst>
        <pc:spChg chg="mod">
          <ac:chgData name="" userId="" providerId="" clId="Web-{FDE5C70B-14C1-41CF-A52D-365952221262}" dt="2018-12-18T20:08:04.512" v="153" actId="14100"/>
          <ac:spMkLst>
            <pc:docMk/>
            <pc:sldMk cId="1026529674" sldId="377"/>
            <ac:spMk id="2" creationId="{00000000-0000-0000-0000-000000000000}"/>
          </ac:spMkLst>
        </pc:spChg>
        <pc:spChg chg="mod">
          <ac:chgData name="" userId="" providerId="" clId="Web-{FDE5C70B-14C1-41CF-A52D-365952221262}" dt="2018-12-18T20:08:07.809" v="154" actId="1076"/>
          <ac:spMkLst>
            <pc:docMk/>
            <pc:sldMk cId="1026529674" sldId="377"/>
            <ac:spMk id="3" creationId="{00000000-0000-0000-0000-000000000000}"/>
          </ac:spMkLst>
        </pc:spChg>
        <pc:picChg chg="add mod">
          <ac:chgData name="" userId="" providerId="" clId="Web-{FDE5C70B-14C1-41CF-A52D-365952221262}" dt="2018-12-18T20:13:59.047" v="165" actId="1076"/>
          <ac:picMkLst>
            <pc:docMk/>
            <pc:sldMk cId="1026529674" sldId="377"/>
            <ac:picMk id="4" creationId="{1892BEBE-128D-4266-B25D-CBBD99B31ED1}"/>
          </ac:picMkLst>
        </pc:picChg>
      </pc:sldChg>
      <pc:sldChg chg="modSp">
        <pc:chgData name="" userId="" providerId="" clId="Web-{FDE5C70B-14C1-41CF-A52D-365952221262}" dt="2018-12-18T20:21:50.850" v="180" actId="20577"/>
        <pc:sldMkLst>
          <pc:docMk/>
          <pc:sldMk cId="1351505201" sldId="380"/>
        </pc:sldMkLst>
        <pc:spChg chg="mod">
          <ac:chgData name="" userId="" providerId="" clId="Web-{FDE5C70B-14C1-41CF-A52D-365952221262}" dt="2018-12-18T20:21:28.661" v="179" actId="1076"/>
          <ac:spMkLst>
            <pc:docMk/>
            <pc:sldMk cId="1351505201" sldId="380"/>
            <ac:spMk id="2" creationId="{00000000-0000-0000-0000-000000000000}"/>
          </ac:spMkLst>
        </pc:spChg>
        <pc:spChg chg="mod">
          <ac:chgData name="" userId="" providerId="" clId="Web-{FDE5C70B-14C1-41CF-A52D-365952221262}" dt="2018-12-18T20:21:50.850" v="180" actId="20577"/>
          <ac:spMkLst>
            <pc:docMk/>
            <pc:sldMk cId="1351505201" sldId="380"/>
            <ac:spMk id="3" creationId="{00000000-0000-0000-0000-000000000000}"/>
          </ac:spMkLst>
        </pc:spChg>
      </pc:sldChg>
      <pc:sldChg chg="modNotes">
        <pc:chgData name="" userId="" providerId="" clId="Web-{FDE5C70B-14C1-41CF-A52D-365952221262}" dt="2018-12-18T20:23:16.319" v="191"/>
        <pc:sldMkLst>
          <pc:docMk/>
          <pc:sldMk cId="1167014188" sldId="382"/>
        </pc:sldMkLst>
      </pc:sldChg>
      <pc:sldChg chg="modSp">
        <pc:chgData name="" userId="" providerId="" clId="Web-{FDE5C70B-14C1-41CF-A52D-365952221262}" dt="2018-12-18T20:23:38.554" v="192" actId="1076"/>
        <pc:sldMkLst>
          <pc:docMk/>
          <pc:sldMk cId="360253156" sldId="383"/>
        </pc:sldMkLst>
        <pc:spChg chg="mod">
          <ac:chgData name="" userId="" providerId="" clId="Web-{FDE5C70B-14C1-41CF-A52D-365952221262}" dt="2018-12-18T20:23:38.554" v="192" actId="1076"/>
          <ac:spMkLst>
            <pc:docMk/>
            <pc:sldMk cId="360253156" sldId="383"/>
            <ac:spMk id="2" creationId="{00000000-0000-0000-0000-000000000000}"/>
          </ac:spMkLst>
        </pc:spChg>
      </pc:sldChg>
      <pc:sldChg chg="modNotes">
        <pc:chgData name="" userId="" providerId="" clId="Web-{FDE5C70B-14C1-41CF-A52D-365952221262}" dt="2018-12-18T20:24:49.086" v="195"/>
        <pc:sldMkLst>
          <pc:docMk/>
          <pc:sldMk cId="1153931705" sldId="384"/>
        </pc:sldMkLst>
      </pc:sldChg>
      <pc:sldChg chg="modNotes">
        <pc:chgData name="" userId="" providerId="" clId="Web-{FDE5C70B-14C1-41CF-A52D-365952221262}" dt="2018-12-18T20:04:16.681" v="138"/>
        <pc:sldMkLst>
          <pc:docMk/>
          <pc:sldMk cId="1510511469" sldId="390"/>
        </pc:sldMkLst>
      </pc:sldChg>
      <pc:sldChg chg="modNotes">
        <pc:chgData name="" userId="" providerId="" clId="Web-{FDE5C70B-14C1-41CF-A52D-365952221262}" dt="2018-12-18T20:04:55.182" v="144"/>
        <pc:sldMkLst>
          <pc:docMk/>
          <pc:sldMk cId="1383586553" sldId="391"/>
        </pc:sldMkLst>
      </pc:sldChg>
      <pc:sldChg chg="modSp modNotes">
        <pc:chgData name="" userId="" providerId="" clId="Web-{FDE5C70B-14C1-41CF-A52D-365952221262}" dt="2018-12-18T20:25:11.289" v="199"/>
        <pc:sldMkLst>
          <pc:docMk/>
          <pc:sldMk cId="1675903449" sldId="392"/>
        </pc:sldMkLst>
        <pc:spChg chg="mod">
          <ac:chgData name="" userId="" providerId="" clId="Web-{FDE5C70B-14C1-41CF-A52D-365952221262}" dt="2018-12-18T20:24:57.445" v="196" actId="1076"/>
          <ac:spMkLst>
            <pc:docMk/>
            <pc:sldMk cId="1675903449" sldId="392"/>
            <ac:spMk id="3" creationId="{00000000-0000-0000-0000-000000000000}"/>
          </ac:spMkLst>
        </pc:spChg>
      </pc:sldChg>
      <pc:sldChg chg="modNotes">
        <pc:chgData name="" userId="" providerId="" clId="Web-{FDE5C70B-14C1-41CF-A52D-365952221262}" dt="2018-12-18T20:25:19.039" v="202"/>
        <pc:sldMkLst>
          <pc:docMk/>
          <pc:sldMk cId="1179854222" sldId="393"/>
        </pc:sldMkLst>
      </pc:sldChg>
      <pc:sldChg chg="modSp modNotes">
        <pc:chgData name="" userId="" providerId="" clId="Web-{FDE5C70B-14C1-41CF-A52D-365952221262}" dt="2018-12-18T20:25:42.946" v="206"/>
        <pc:sldMkLst>
          <pc:docMk/>
          <pc:sldMk cId="2093396403" sldId="394"/>
        </pc:sldMkLst>
        <pc:spChg chg="mod">
          <ac:chgData name="" userId="" providerId="" clId="Web-{FDE5C70B-14C1-41CF-A52D-365952221262}" dt="2018-12-18T20:25:25.274" v="203" actId="1076"/>
          <ac:spMkLst>
            <pc:docMk/>
            <pc:sldMk cId="2093396403" sldId="394"/>
            <ac:spMk id="3" creationId="{00000000-0000-0000-0000-000000000000}"/>
          </ac:spMkLst>
        </pc:spChg>
      </pc:sldChg>
      <pc:sldChg chg="modNotes">
        <pc:chgData name="" userId="" providerId="" clId="Web-{FDE5C70B-14C1-41CF-A52D-365952221262}" dt="2018-12-18T19:48:03.589" v="55"/>
        <pc:sldMkLst>
          <pc:docMk/>
          <pc:sldMk cId="3943108659" sldId="396"/>
        </pc:sldMkLst>
      </pc:sldChg>
      <pc:sldChg chg="modNotes">
        <pc:chgData name="" userId="" providerId="" clId="Web-{FDE5C70B-14C1-41CF-A52D-365952221262}" dt="2018-12-18T19:47:18.760" v="39"/>
        <pc:sldMkLst>
          <pc:docMk/>
          <pc:sldMk cId="2887807302" sldId="399"/>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503CB62-290E-7448-A5A0-D28EF3B3919B}" type="doc">
      <dgm:prSet loTypeId="urn:microsoft.com/office/officeart/2005/8/layout/orgChart1" loCatId="" qsTypeId="urn:microsoft.com/office/officeart/2005/8/quickstyle/simple1" qsCatId="simple" csTypeId="urn:microsoft.com/office/officeart/2005/8/colors/colorful1#1" csCatId="colorful" phldr="1"/>
      <dgm:spPr/>
      <dgm:t>
        <a:bodyPr/>
        <a:lstStyle/>
        <a:p>
          <a:endParaRPr lang="en-US"/>
        </a:p>
      </dgm:t>
    </dgm:pt>
    <dgm:pt modelId="{C3E316B3-13EC-FB4E-A192-2B1FF6215C35}">
      <dgm:prSet phldrT="[Text]" custT="1"/>
      <dgm:spPr/>
      <dgm:t>
        <a:bodyPr/>
        <a:lstStyle/>
        <a:p>
          <a:r>
            <a:rPr lang="en-US" sz="1400" dirty="0"/>
            <a:t>Quantitative research</a:t>
          </a:r>
        </a:p>
      </dgm:t>
    </dgm:pt>
    <dgm:pt modelId="{D5173435-79A9-4045-BE2A-B8E3F0718159}" type="parTrans" cxnId="{7C21892E-6E36-3C49-8615-FE2F8675430C}">
      <dgm:prSet/>
      <dgm:spPr/>
      <dgm:t>
        <a:bodyPr/>
        <a:lstStyle/>
        <a:p>
          <a:endParaRPr lang="en-US" sz="1400"/>
        </a:p>
      </dgm:t>
    </dgm:pt>
    <dgm:pt modelId="{9C409E49-1302-0E4A-95A1-9CCA1A51A800}" type="sibTrans" cxnId="{7C21892E-6E36-3C49-8615-FE2F8675430C}">
      <dgm:prSet/>
      <dgm:spPr/>
      <dgm:t>
        <a:bodyPr/>
        <a:lstStyle/>
        <a:p>
          <a:endParaRPr lang="en-US" sz="1400"/>
        </a:p>
      </dgm:t>
    </dgm:pt>
    <dgm:pt modelId="{7FBBA201-909C-E44A-A054-742EC92E9CDA}" type="asst">
      <dgm:prSet phldrT="[Text]" custT="1"/>
      <dgm:spPr/>
      <dgm:t>
        <a:bodyPr/>
        <a:lstStyle/>
        <a:p>
          <a:r>
            <a:rPr lang="en-US" sz="1400" dirty="0"/>
            <a:t>Descriptive</a:t>
          </a:r>
        </a:p>
      </dgm:t>
    </dgm:pt>
    <dgm:pt modelId="{3FE44FD3-B1FC-AA40-984E-E13FA6986C24}" type="parTrans" cxnId="{430706BB-F014-7849-BAD5-D8A3522B228A}">
      <dgm:prSet/>
      <dgm:spPr/>
      <dgm:t>
        <a:bodyPr/>
        <a:lstStyle/>
        <a:p>
          <a:endParaRPr lang="en-US" sz="1400"/>
        </a:p>
      </dgm:t>
    </dgm:pt>
    <dgm:pt modelId="{4C650B64-39F6-ED43-8559-F5527608D820}" type="sibTrans" cxnId="{430706BB-F014-7849-BAD5-D8A3522B228A}">
      <dgm:prSet/>
      <dgm:spPr/>
      <dgm:t>
        <a:bodyPr/>
        <a:lstStyle/>
        <a:p>
          <a:endParaRPr lang="en-US" sz="1400"/>
        </a:p>
      </dgm:t>
    </dgm:pt>
    <dgm:pt modelId="{449E213F-DF57-5D4E-B099-42329067886A}" type="asst">
      <dgm:prSet custT="1"/>
      <dgm:spPr/>
      <dgm:t>
        <a:bodyPr/>
        <a:lstStyle/>
        <a:p>
          <a:r>
            <a:rPr lang="en-US" sz="1400" dirty="0"/>
            <a:t>Analytic</a:t>
          </a:r>
        </a:p>
      </dgm:t>
    </dgm:pt>
    <dgm:pt modelId="{FAE5DD1F-1838-8947-BDA9-9DB0D7B12030}" type="parTrans" cxnId="{567F986D-FB16-174D-B9F9-1386ABD9D0A8}">
      <dgm:prSet/>
      <dgm:spPr/>
      <dgm:t>
        <a:bodyPr/>
        <a:lstStyle/>
        <a:p>
          <a:endParaRPr lang="en-US" sz="1400"/>
        </a:p>
      </dgm:t>
    </dgm:pt>
    <dgm:pt modelId="{339A20AD-E2CB-5D41-8558-233EC153F45C}" type="sibTrans" cxnId="{567F986D-FB16-174D-B9F9-1386ABD9D0A8}">
      <dgm:prSet/>
      <dgm:spPr/>
      <dgm:t>
        <a:bodyPr/>
        <a:lstStyle/>
        <a:p>
          <a:endParaRPr lang="en-US" sz="1400"/>
        </a:p>
      </dgm:t>
    </dgm:pt>
    <dgm:pt modelId="{1F5A73BF-238B-8043-B04E-BCBD0696BF2E}" type="asst">
      <dgm:prSet custT="1"/>
      <dgm:spPr/>
      <dgm:t>
        <a:bodyPr/>
        <a:lstStyle/>
        <a:p>
          <a:r>
            <a:rPr lang="en-US" sz="1400" dirty="0"/>
            <a:t>Case report</a:t>
          </a:r>
        </a:p>
      </dgm:t>
    </dgm:pt>
    <dgm:pt modelId="{31E843C6-D704-1442-A7AC-FA3099FFDFEB}" type="parTrans" cxnId="{EB771699-752F-BA45-9CC3-DE4ABE7BA450}">
      <dgm:prSet/>
      <dgm:spPr/>
      <dgm:t>
        <a:bodyPr/>
        <a:lstStyle/>
        <a:p>
          <a:endParaRPr lang="en-US" sz="1400"/>
        </a:p>
      </dgm:t>
    </dgm:pt>
    <dgm:pt modelId="{AD2B9E3F-FFFB-1F44-82B4-2EE0219BDF6A}" type="sibTrans" cxnId="{EB771699-752F-BA45-9CC3-DE4ABE7BA450}">
      <dgm:prSet/>
      <dgm:spPr/>
      <dgm:t>
        <a:bodyPr/>
        <a:lstStyle/>
        <a:p>
          <a:endParaRPr lang="en-US" sz="1400"/>
        </a:p>
      </dgm:t>
    </dgm:pt>
    <dgm:pt modelId="{84A33B52-5BFB-AC42-881C-B1C8ED24071E}" type="asst">
      <dgm:prSet custT="1"/>
      <dgm:spPr/>
      <dgm:t>
        <a:bodyPr/>
        <a:lstStyle/>
        <a:p>
          <a:r>
            <a:rPr lang="en-US" sz="1400" dirty="0"/>
            <a:t>Case series</a:t>
          </a:r>
        </a:p>
      </dgm:t>
    </dgm:pt>
    <dgm:pt modelId="{F8A6A5B2-7B22-F84A-85BA-3CFA896ED17C}" type="parTrans" cxnId="{DB07D223-3F19-0040-9797-A0AA404E60A0}">
      <dgm:prSet/>
      <dgm:spPr/>
      <dgm:t>
        <a:bodyPr/>
        <a:lstStyle/>
        <a:p>
          <a:endParaRPr lang="en-US" sz="1400"/>
        </a:p>
      </dgm:t>
    </dgm:pt>
    <dgm:pt modelId="{F3729181-6495-EC4D-B6A2-A4D15EB1D85C}" type="sibTrans" cxnId="{DB07D223-3F19-0040-9797-A0AA404E60A0}">
      <dgm:prSet/>
      <dgm:spPr/>
      <dgm:t>
        <a:bodyPr/>
        <a:lstStyle/>
        <a:p>
          <a:endParaRPr lang="en-US" sz="1400"/>
        </a:p>
      </dgm:t>
    </dgm:pt>
    <dgm:pt modelId="{75607E23-BE0E-CF4A-AF52-72F422A8AEA8}" type="asst">
      <dgm:prSet custT="1"/>
      <dgm:spPr/>
      <dgm:t>
        <a:bodyPr/>
        <a:lstStyle/>
        <a:p>
          <a:r>
            <a:rPr lang="en-US" sz="1400"/>
            <a:t>Cross-sectional survey</a:t>
          </a:r>
          <a:endParaRPr lang="en-US" sz="1400" dirty="0"/>
        </a:p>
      </dgm:t>
    </dgm:pt>
    <dgm:pt modelId="{71149877-F043-D94C-9182-CE55C575D694}" type="parTrans" cxnId="{CE3D0C9F-7D9B-E04C-9257-249B5177CA11}">
      <dgm:prSet/>
      <dgm:spPr/>
      <dgm:t>
        <a:bodyPr/>
        <a:lstStyle/>
        <a:p>
          <a:endParaRPr lang="en-US" sz="1400"/>
        </a:p>
      </dgm:t>
    </dgm:pt>
    <dgm:pt modelId="{CF6DED05-51BF-A647-9981-8B31BDEE5EA5}" type="sibTrans" cxnId="{CE3D0C9F-7D9B-E04C-9257-249B5177CA11}">
      <dgm:prSet/>
      <dgm:spPr/>
      <dgm:t>
        <a:bodyPr/>
        <a:lstStyle/>
        <a:p>
          <a:endParaRPr lang="en-US" sz="1400"/>
        </a:p>
      </dgm:t>
    </dgm:pt>
    <dgm:pt modelId="{E93759C4-B027-3C4B-BBEA-383BD3ADA1D1}" type="asst">
      <dgm:prSet custT="1"/>
      <dgm:spPr/>
      <dgm:t>
        <a:bodyPr/>
        <a:lstStyle/>
        <a:p>
          <a:r>
            <a:rPr lang="en-US" sz="1400" dirty="0"/>
            <a:t>Observational</a:t>
          </a:r>
        </a:p>
      </dgm:t>
    </dgm:pt>
    <dgm:pt modelId="{6C4A2369-142C-6E47-9BCB-C3475E777846}" type="parTrans" cxnId="{3FECA164-4194-A447-8C7C-4AEC156B0C46}">
      <dgm:prSet/>
      <dgm:spPr/>
      <dgm:t>
        <a:bodyPr/>
        <a:lstStyle/>
        <a:p>
          <a:endParaRPr lang="en-US" sz="1400"/>
        </a:p>
      </dgm:t>
    </dgm:pt>
    <dgm:pt modelId="{CE56D44C-DC58-2B4C-A31D-6FDEA009153A}" type="sibTrans" cxnId="{3FECA164-4194-A447-8C7C-4AEC156B0C46}">
      <dgm:prSet/>
      <dgm:spPr/>
      <dgm:t>
        <a:bodyPr/>
        <a:lstStyle/>
        <a:p>
          <a:endParaRPr lang="en-US" sz="1400"/>
        </a:p>
      </dgm:t>
    </dgm:pt>
    <dgm:pt modelId="{E9C45D20-B9F2-434E-ACF1-C6F4130E4655}" type="asst">
      <dgm:prSet custT="1"/>
      <dgm:spPr/>
      <dgm:t>
        <a:bodyPr/>
        <a:lstStyle/>
        <a:p>
          <a:r>
            <a:rPr lang="en-US" sz="1400" dirty="0"/>
            <a:t>Experimental</a:t>
          </a:r>
        </a:p>
      </dgm:t>
    </dgm:pt>
    <dgm:pt modelId="{3836AFD1-5277-7E45-A1B4-A2A37E919847}" type="parTrans" cxnId="{9E02812D-020D-AB40-8FE4-8B06BE362698}">
      <dgm:prSet/>
      <dgm:spPr/>
      <dgm:t>
        <a:bodyPr/>
        <a:lstStyle/>
        <a:p>
          <a:endParaRPr lang="en-US" sz="1400"/>
        </a:p>
      </dgm:t>
    </dgm:pt>
    <dgm:pt modelId="{022F3657-1082-DC43-8B22-AD44D0B471E3}" type="sibTrans" cxnId="{9E02812D-020D-AB40-8FE4-8B06BE362698}">
      <dgm:prSet/>
      <dgm:spPr/>
      <dgm:t>
        <a:bodyPr/>
        <a:lstStyle/>
        <a:p>
          <a:endParaRPr lang="en-US" sz="1400"/>
        </a:p>
      </dgm:t>
    </dgm:pt>
    <dgm:pt modelId="{7C095944-7A19-EB4A-A064-A07BAA63C78C}" type="asst">
      <dgm:prSet custT="1"/>
      <dgm:spPr/>
      <dgm:t>
        <a:bodyPr/>
        <a:lstStyle/>
        <a:p>
          <a:r>
            <a:rPr lang="en-US" sz="1400" dirty="0"/>
            <a:t>Cross-sectional</a:t>
          </a:r>
        </a:p>
      </dgm:t>
    </dgm:pt>
    <dgm:pt modelId="{247032BD-D08F-D243-A619-0CA6D1C1BF06}" type="parTrans" cxnId="{94739425-5BE3-A349-B297-2E59686E50F5}">
      <dgm:prSet/>
      <dgm:spPr/>
      <dgm:t>
        <a:bodyPr/>
        <a:lstStyle/>
        <a:p>
          <a:endParaRPr lang="en-US" sz="1400"/>
        </a:p>
      </dgm:t>
    </dgm:pt>
    <dgm:pt modelId="{A33167F6-BE93-9843-8E03-79C2F2622624}" type="sibTrans" cxnId="{94739425-5BE3-A349-B297-2E59686E50F5}">
      <dgm:prSet/>
      <dgm:spPr/>
      <dgm:t>
        <a:bodyPr/>
        <a:lstStyle/>
        <a:p>
          <a:endParaRPr lang="en-US" sz="1400"/>
        </a:p>
      </dgm:t>
    </dgm:pt>
    <dgm:pt modelId="{E9B4C394-8B5C-8E4F-BB7D-440438DF522D}" type="asst">
      <dgm:prSet custT="1"/>
      <dgm:spPr/>
      <dgm:t>
        <a:bodyPr/>
        <a:lstStyle/>
        <a:p>
          <a:r>
            <a:rPr lang="en-US" sz="1400" dirty="0"/>
            <a:t>Cohort</a:t>
          </a:r>
        </a:p>
      </dgm:t>
    </dgm:pt>
    <dgm:pt modelId="{D3584FFD-6FE7-FB4B-84A5-EEFDE2D45B07}" type="parTrans" cxnId="{B6A03242-786B-824D-BBC1-D65E1B625DA3}">
      <dgm:prSet/>
      <dgm:spPr/>
      <dgm:t>
        <a:bodyPr/>
        <a:lstStyle/>
        <a:p>
          <a:endParaRPr lang="en-US" sz="1400"/>
        </a:p>
      </dgm:t>
    </dgm:pt>
    <dgm:pt modelId="{2E9A87F4-B5EF-4542-8971-A81314E661F2}" type="sibTrans" cxnId="{B6A03242-786B-824D-BBC1-D65E1B625DA3}">
      <dgm:prSet/>
      <dgm:spPr/>
      <dgm:t>
        <a:bodyPr/>
        <a:lstStyle/>
        <a:p>
          <a:endParaRPr lang="en-US" sz="1400"/>
        </a:p>
      </dgm:t>
    </dgm:pt>
    <dgm:pt modelId="{01523EF0-7DC9-9945-8A6D-CA55D392E131}" type="asst">
      <dgm:prSet custT="1"/>
      <dgm:spPr/>
      <dgm:t>
        <a:bodyPr/>
        <a:lstStyle/>
        <a:p>
          <a:r>
            <a:rPr lang="en-US" sz="1400" dirty="0"/>
            <a:t>Case-control</a:t>
          </a:r>
        </a:p>
      </dgm:t>
    </dgm:pt>
    <dgm:pt modelId="{FBE69ACF-432A-DF44-A327-D90C59DFC935}" type="parTrans" cxnId="{6F3C6786-6A4A-C64D-8C91-8CADA79C529D}">
      <dgm:prSet/>
      <dgm:spPr/>
      <dgm:t>
        <a:bodyPr/>
        <a:lstStyle/>
        <a:p>
          <a:endParaRPr lang="en-US" sz="1400"/>
        </a:p>
      </dgm:t>
    </dgm:pt>
    <dgm:pt modelId="{70332B43-4BE8-E44C-AA73-7C0BA03E3722}" type="sibTrans" cxnId="{6F3C6786-6A4A-C64D-8C91-8CADA79C529D}">
      <dgm:prSet/>
      <dgm:spPr/>
      <dgm:t>
        <a:bodyPr/>
        <a:lstStyle/>
        <a:p>
          <a:endParaRPr lang="en-US" sz="1400"/>
        </a:p>
      </dgm:t>
    </dgm:pt>
    <dgm:pt modelId="{1ED5D003-09E8-654B-8CC7-A4EBA9A01EC8}" type="asst">
      <dgm:prSet custT="1"/>
      <dgm:spPr/>
      <dgm:t>
        <a:bodyPr/>
        <a:lstStyle/>
        <a:p>
          <a:r>
            <a:rPr lang="en-US" sz="1400" dirty="0"/>
            <a:t>Randomized controlled trials</a:t>
          </a:r>
        </a:p>
      </dgm:t>
    </dgm:pt>
    <dgm:pt modelId="{60286864-6DF8-8749-9456-760AA12FAC3F}" type="parTrans" cxnId="{5308DA81-7564-9E4A-9956-C5F6BE7A21BA}">
      <dgm:prSet/>
      <dgm:spPr/>
      <dgm:t>
        <a:bodyPr/>
        <a:lstStyle/>
        <a:p>
          <a:endParaRPr lang="en-US" sz="1400"/>
        </a:p>
      </dgm:t>
    </dgm:pt>
    <dgm:pt modelId="{AED36E66-DEF5-9648-9495-9233545040AE}" type="sibTrans" cxnId="{5308DA81-7564-9E4A-9956-C5F6BE7A21BA}">
      <dgm:prSet/>
      <dgm:spPr/>
      <dgm:t>
        <a:bodyPr/>
        <a:lstStyle/>
        <a:p>
          <a:endParaRPr lang="en-US" sz="1400"/>
        </a:p>
      </dgm:t>
    </dgm:pt>
    <dgm:pt modelId="{8A19A88D-FA49-9944-AF95-4BE21936A489}" type="asst">
      <dgm:prSet custT="1"/>
      <dgm:spPr/>
      <dgm:t>
        <a:bodyPr/>
        <a:lstStyle/>
        <a:p>
          <a:r>
            <a:rPr lang="en-US" sz="1400" dirty="0"/>
            <a:t>Non-randomized controlled trials</a:t>
          </a:r>
        </a:p>
      </dgm:t>
    </dgm:pt>
    <dgm:pt modelId="{CEDB9A48-39E4-044B-A42D-18475EFE02AF}" type="parTrans" cxnId="{AC71E680-912A-6E47-8400-BDB37EF45481}">
      <dgm:prSet/>
      <dgm:spPr/>
      <dgm:t>
        <a:bodyPr/>
        <a:lstStyle/>
        <a:p>
          <a:endParaRPr lang="en-US" sz="1400"/>
        </a:p>
      </dgm:t>
    </dgm:pt>
    <dgm:pt modelId="{F1E873A8-7915-C143-9DAD-1C515FED7098}" type="sibTrans" cxnId="{AC71E680-912A-6E47-8400-BDB37EF45481}">
      <dgm:prSet/>
      <dgm:spPr/>
      <dgm:t>
        <a:bodyPr/>
        <a:lstStyle/>
        <a:p>
          <a:endParaRPr lang="en-US" sz="1400"/>
        </a:p>
      </dgm:t>
    </dgm:pt>
    <dgm:pt modelId="{EA8CC601-CC7B-674B-8D49-FFBB03B5C993}" type="pres">
      <dgm:prSet presAssocID="{B503CB62-290E-7448-A5A0-D28EF3B3919B}" presName="hierChild1" presStyleCnt="0">
        <dgm:presLayoutVars>
          <dgm:orgChart val="1"/>
          <dgm:chPref val="1"/>
          <dgm:dir/>
          <dgm:animOne val="branch"/>
          <dgm:animLvl val="lvl"/>
          <dgm:resizeHandles/>
        </dgm:presLayoutVars>
      </dgm:prSet>
      <dgm:spPr/>
    </dgm:pt>
    <dgm:pt modelId="{965CDD09-1D00-9345-9A87-434FAA2EBA3D}" type="pres">
      <dgm:prSet presAssocID="{C3E316B3-13EC-FB4E-A192-2B1FF6215C35}" presName="hierRoot1" presStyleCnt="0">
        <dgm:presLayoutVars>
          <dgm:hierBranch val="init"/>
        </dgm:presLayoutVars>
      </dgm:prSet>
      <dgm:spPr/>
    </dgm:pt>
    <dgm:pt modelId="{8FD2AB4A-6607-164B-9A39-B202E0428D8D}" type="pres">
      <dgm:prSet presAssocID="{C3E316B3-13EC-FB4E-A192-2B1FF6215C35}" presName="rootComposite1" presStyleCnt="0"/>
      <dgm:spPr/>
    </dgm:pt>
    <dgm:pt modelId="{E55BABD2-9150-3045-A1C7-AE80BF7C0F16}" type="pres">
      <dgm:prSet presAssocID="{C3E316B3-13EC-FB4E-A192-2B1FF6215C35}" presName="rootText1" presStyleLbl="node0" presStyleIdx="0" presStyleCnt="1" custScaleX="111918" custLinFactX="38304" custLinFactNeighborX="100000" custLinFactNeighborY="-83229">
        <dgm:presLayoutVars>
          <dgm:chPref val="3"/>
        </dgm:presLayoutVars>
      </dgm:prSet>
      <dgm:spPr/>
    </dgm:pt>
    <dgm:pt modelId="{AA9CF540-DC54-774C-9754-B10472611129}" type="pres">
      <dgm:prSet presAssocID="{C3E316B3-13EC-FB4E-A192-2B1FF6215C35}" presName="rootConnector1" presStyleLbl="node1" presStyleIdx="0" presStyleCnt="0"/>
      <dgm:spPr/>
    </dgm:pt>
    <dgm:pt modelId="{B76DA91A-75A9-F245-82AB-B422D815A9DC}" type="pres">
      <dgm:prSet presAssocID="{C3E316B3-13EC-FB4E-A192-2B1FF6215C35}" presName="hierChild2" presStyleCnt="0"/>
      <dgm:spPr/>
    </dgm:pt>
    <dgm:pt modelId="{74070539-F94E-DC40-BD38-C0220AF5E8A6}" type="pres">
      <dgm:prSet presAssocID="{C3E316B3-13EC-FB4E-A192-2B1FF6215C35}" presName="hierChild3" presStyleCnt="0"/>
      <dgm:spPr/>
    </dgm:pt>
    <dgm:pt modelId="{3C36E08C-0E4E-D248-AF96-CA844D462297}" type="pres">
      <dgm:prSet presAssocID="{3FE44FD3-B1FC-AA40-984E-E13FA6986C24}" presName="Name111" presStyleLbl="parChTrans1D2" presStyleIdx="0" presStyleCnt="2"/>
      <dgm:spPr/>
    </dgm:pt>
    <dgm:pt modelId="{89925E32-371C-ED4B-B0EE-635E53D1D0DF}" type="pres">
      <dgm:prSet presAssocID="{7FBBA201-909C-E44A-A054-742EC92E9CDA}" presName="hierRoot3" presStyleCnt="0">
        <dgm:presLayoutVars>
          <dgm:hierBranch val="init"/>
        </dgm:presLayoutVars>
      </dgm:prSet>
      <dgm:spPr/>
    </dgm:pt>
    <dgm:pt modelId="{099F8EF6-D57E-4C43-A2BC-02B8D8617614}" type="pres">
      <dgm:prSet presAssocID="{7FBBA201-909C-E44A-A054-742EC92E9CDA}" presName="rootComposite3" presStyleCnt="0"/>
      <dgm:spPr/>
    </dgm:pt>
    <dgm:pt modelId="{D7D96EA3-5F0A-234B-82E8-FB378995CED8}" type="pres">
      <dgm:prSet presAssocID="{7FBBA201-909C-E44A-A054-742EC92E9CDA}" presName="rootText3" presStyleLbl="asst1" presStyleIdx="0" presStyleCnt="12" custLinFactX="35739" custLinFactNeighborX="100000" custLinFactNeighborY="-55484">
        <dgm:presLayoutVars>
          <dgm:chPref val="3"/>
        </dgm:presLayoutVars>
      </dgm:prSet>
      <dgm:spPr/>
    </dgm:pt>
    <dgm:pt modelId="{48AAC0D3-2323-7543-8A22-7926F40BF5CC}" type="pres">
      <dgm:prSet presAssocID="{7FBBA201-909C-E44A-A054-742EC92E9CDA}" presName="rootConnector3" presStyleLbl="asst1" presStyleIdx="0" presStyleCnt="12"/>
      <dgm:spPr/>
    </dgm:pt>
    <dgm:pt modelId="{21DBBC78-46E6-A041-AEF1-2E8311421BA5}" type="pres">
      <dgm:prSet presAssocID="{7FBBA201-909C-E44A-A054-742EC92E9CDA}" presName="hierChild6" presStyleCnt="0"/>
      <dgm:spPr/>
    </dgm:pt>
    <dgm:pt modelId="{F92B9BD6-6CE7-8442-B13F-1F6114437211}" type="pres">
      <dgm:prSet presAssocID="{7FBBA201-909C-E44A-A054-742EC92E9CDA}" presName="hierChild7" presStyleCnt="0"/>
      <dgm:spPr/>
    </dgm:pt>
    <dgm:pt modelId="{2928405E-F2FD-B348-B269-201320FF5E12}" type="pres">
      <dgm:prSet presAssocID="{31E843C6-D704-1442-A7AC-FA3099FFDFEB}" presName="Name111" presStyleLbl="parChTrans1D3" presStyleIdx="0" presStyleCnt="5"/>
      <dgm:spPr/>
    </dgm:pt>
    <dgm:pt modelId="{B1D9BD0A-58BD-CA49-9243-4E2466C73949}" type="pres">
      <dgm:prSet presAssocID="{1F5A73BF-238B-8043-B04E-BCBD0696BF2E}" presName="hierRoot3" presStyleCnt="0">
        <dgm:presLayoutVars>
          <dgm:hierBranch val="init"/>
        </dgm:presLayoutVars>
      </dgm:prSet>
      <dgm:spPr/>
    </dgm:pt>
    <dgm:pt modelId="{D1D5D3DF-DE67-1E41-A68A-A2BE52C9DAE0}" type="pres">
      <dgm:prSet presAssocID="{1F5A73BF-238B-8043-B04E-BCBD0696BF2E}" presName="rootComposite3" presStyleCnt="0"/>
      <dgm:spPr/>
    </dgm:pt>
    <dgm:pt modelId="{18E95309-3240-0941-9BE7-92776CFF29B5}" type="pres">
      <dgm:prSet presAssocID="{1F5A73BF-238B-8043-B04E-BCBD0696BF2E}" presName="rootText3" presStyleLbl="asst1" presStyleIdx="1" presStyleCnt="12" custLinFactNeighborX="96108" custLinFactNeighborY="31711">
        <dgm:presLayoutVars>
          <dgm:chPref val="3"/>
        </dgm:presLayoutVars>
      </dgm:prSet>
      <dgm:spPr/>
    </dgm:pt>
    <dgm:pt modelId="{6322BB17-3054-344D-B0E7-4931452C86C5}" type="pres">
      <dgm:prSet presAssocID="{1F5A73BF-238B-8043-B04E-BCBD0696BF2E}" presName="rootConnector3" presStyleLbl="asst1" presStyleIdx="1" presStyleCnt="12"/>
      <dgm:spPr/>
    </dgm:pt>
    <dgm:pt modelId="{C357CBFF-1E81-B149-8CBE-BFD5F6BE85BA}" type="pres">
      <dgm:prSet presAssocID="{1F5A73BF-238B-8043-B04E-BCBD0696BF2E}" presName="hierChild6" presStyleCnt="0"/>
      <dgm:spPr/>
    </dgm:pt>
    <dgm:pt modelId="{84B65B19-1232-8D40-930E-40E416A69666}" type="pres">
      <dgm:prSet presAssocID="{1F5A73BF-238B-8043-B04E-BCBD0696BF2E}" presName="hierChild7" presStyleCnt="0"/>
      <dgm:spPr/>
    </dgm:pt>
    <dgm:pt modelId="{329F8FDB-62AC-9A44-891B-4E57FA9E99B5}" type="pres">
      <dgm:prSet presAssocID="{F8A6A5B2-7B22-F84A-85BA-3CFA896ED17C}" presName="Name111" presStyleLbl="parChTrans1D3" presStyleIdx="1" presStyleCnt="5"/>
      <dgm:spPr/>
    </dgm:pt>
    <dgm:pt modelId="{E33541E6-80E7-F745-9174-7785A6FA40F2}" type="pres">
      <dgm:prSet presAssocID="{84A33B52-5BFB-AC42-881C-B1C8ED24071E}" presName="hierRoot3" presStyleCnt="0">
        <dgm:presLayoutVars>
          <dgm:hierBranch val="init"/>
        </dgm:presLayoutVars>
      </dgm:prSet>
      <dgm:spPr/>
    </dgm:pt>
    <dgm:pt modelId="{4E98C98E-84DC-6644-BB9B-8F8433A1FF25}" type="pres">
      <dgm:prSet presAssocID="{84A33B52-5BFB-AC42-881C-B1C8ED24071E}" presName="rootComposite3" presStyleCnt="0"/>
      <dgm:spPr/>
    </dgm:pt>
    <dgm:pt modelId="{F16191E9-E274-1D4F-BC84-CD0DE70AFBEB}" type="pres">
      <dgm:prSet presAssocID="{84A33B52-5BFB-AC42-881C-B1C8ED24071E}" presName="rootText3" presStyleLbl="asst1" presStyleIdx="2" presStyleCnt="12" custLinFactY="47816" custLinFactNeighborX="-25736" custLinFactNeighborY="100000">
        <dgm:presLayoutVars>
          <dgm:chPref val="3"/>
        </dgm:presLayoutVars>
      </dgm:prSet>
      <dgm:spPr/>
    </dgm:pt>
    <dgm:pt modelId="{E02978A2-9709-7246-846B-8230807DC63B}" type="pres">
      <dgm:prSet presAssocID="{84A33B52-5BFB-AC42-881C-B1C8ED24071E}" presName="rootConnector3" presStyleLbl="asst1" presStyleIdx="2" presStyleCnt="12"/>
      <dgm:spPr/>
    </dgm:pt>
    <dgm:pt modelId="{40A81854-79EE-1247-BD1F-4098A3CF080C}" type="pres">
      <dgm:prSet presAssocID="{84A33B52-5BFB-AC42-881C-B1C8ED24071E}" presName="hierChild6" presStyleCnt="0"/>
      <dgm:spPr/>
    </dgm:pt>
    <dgm:pt modelId="{D9785C62-40C2-0140-ACC8-EF3EFEF6D411}" type="pres">
      <dgm:prSet presAssocID="{84A33B52-5BFB-AC42-881C-B1C8ED24071E}" presName="hierChild7" presStyleCnt="0"/>
      <dgm:spPr/>
    </dgm:pt>
    <dgm:pt modelId="{8B79497B-13E1-6445-8818-49575CF32F03}" type="pres">
      <dgm:prSet presAssocID="{71149877-F043-D94C-9182-CE55C575D694}" presName="Name111" presStyleLbl="parChTrans1D3" presStyleIdx="2" presStyleCnt="5"/>
      <dgm:spPr/>
    </dgm:pt>
    <dgm:pt modelId="{23FE2EC0-9603-244F-AE28-79F03A1FDE89}" type="pres">
      <dgm:prSet presAssocID="{75607E23-BE0E-CF4A-AF52-72F422A8AEA8}" presName="hierRoot3" presStyleCnt="0">
        <dgm:presLayoutVars>
          <dgm:hierBranch val="init"/>
        </dgm:presLayoutVars>
      </dgm:prSet>
      <dgm:spPr/>
    </dgm:pt>
    <dgm:pt modelId="{F96D7678-C6A7-5543-8B2F-23C58AA907B7}" type="pres">
      <dgm:prSet presAssocID="{75607E23-BE0E-CF4A-AF52-72F422A8AEA8}" presName="rootComposite3" presStyleCnt="0"/>
      <dgm:spPr/>
    </dgm:pt>
    <dgm:pt modelId="{6BDFCF16-1C5C-544F-A23B-34708CEFC923}" type="pres">
      <dgm:prSet presAssocID="{75607E23-BE0E-CF4A-AF52-72F422A8AEA8}" presName="rootText3" presStyleLbl="asst1" presStyleIdx="3" presStyleCnt="12" custScaleY="126528" custLinFactY="22864" custLinFactNeighborX="95116" custLinFactNeighborY="100000">
        <dgm:presLayoutVars>
          <dgm:chPref val="3"/>
        </dgm:presLayoutVars>
      </dgm:prSet>
      <dgm:spPr/>
    </dgm:pt>
    <dgm:pt modelId="{6404B560-C5AF-694B-B21C-B2F1AA1F4023}" type="pres">
      <dgm:prSet presAssocID="{75607E23-BE0E-CF4A-AF52-72F422A8AEA8}" presName="rootConnector3" presStyleLbl="asst1" presStyleIdx="3" presStyleCnt="12"/>
      <dgm:spPr/>
    </dgm:pt>
    <dgm:pt modelId="{A9EEB70E-4187-484C-85D5-07B58FC663A4}" type="pres">
      <dgm:prSet presAssocID="{75607E23-BE0E-CF4A-AF52-72F422A8AEA8}" presName="hierChild6" presStyleCnt="0"/>
      <dgm:spPr/>
    </dgm:pt>
    <dgm:pt modelId="{1B8084D2-0F55-7C46-9A0D-AA7E65A415F7}" type="pres">
      <dgm:prSet presAssocID="{75607E23-BE0E-CF4A-AF52-72F422A8AEA8}" presName="hierChild7" presStyleCnt="0"/>
      <dgm:spPr/>
    </dgm:pt>
    <dgm:pt modelId="{C4020CCE-8A06-094C-BFC6-818DE8AA1E56}" type="pres">
      <dgm:prSet presAssocID="{FAE5DD1F-1838-8947-BDA9-9DB0D7B12030}" presName="Name111" presStyleLbl="parChTrans1D2" presStyleIdx="1" presStyleCnt="2"/>
      <dgm:spPr/>
    </dgm:pt>
    <dgm:pt modelId="{963C1FF9-E0BB-3940-B32A-9C39405AB6A3}" type="pres">
      <dgm:prSet presAssocID="{449E213F-DF57-5D4E-B099-42329067886A}" presName="hierRoot3" presStyleCnt="0">
        <dgm:presLayoutVars>
          <dgm:hierBranch val="init"/>
        </dgm:presLayoutVars>
      </dgm:prSet>
      <dgm:spPr/>
    </dgm:pt>
    <dgm:pt modelId="{2D95E796-477C-3D4A-8B36-499D8A41BDC0}" type="pres">
      <dgm:prSet presAssocID="{449E213F-DF57-5D4E-B099-42329067886A}" presName="rootComposite3" presStyleCnt="0"/>
      <dgm:spPr/>
    </dgm:pt>
    <dgm:pt modelId="{D3B02EA7-575D-B040-9BC8-2CB5161EDE59}" type="pres">
      <dgm:prSet presAssocID="{449E213F-DF57-5D4E-B099-42329067886A}" presName="rootText3" presStyleLbl="asst1" presStyleIdx="4" presStyleCnt="12" custLinFactNeighborX="19816" custLinFactNeighborY="-55484">
        <dgm:presLayoutVars>
          <dgm:chPref val="3"/>
        </dgm:presLayoutVars>
      </dgm:prSet>
      <dgm:spPr/>
    </dgm:pt>
    <dgm:pt modelId="{23C3125D-459A-344D-BDE0-065819D663B5}" type="pres">
      <dgm:prSet presAssocID="{449E213F-DF57-5D4E-B099-42329067886A}" presName="rootConnector3" presStyleLbl="asst1" presStyleIdx="4" presStyleCnt="12"/>
      <dgm:spPr/>
    </dgm:pt>
    <dgm:pt modelId="{6683D690-25F6-EF49-AB28-243B8C97D0BC}" type="pres">
      <dgm:prSet presAssocID="{449E213F-DF57-5D4E-B099-42329067886A}" presName="hierChild6" presStyleCnt="0"/>
      <dgm:spPr/>
    </dgm:pt>
    <dgm:pt modelId="{B7111EF3-B60A-3B43-A323-DF9A69EB9BAF}" type="pres">
      <dgm:prSet presAssocID="{449E213F-DF57-5D4E-B099-42329067886A}" presName="hierChild7" presStyleCnt="0"/>
      <dgm:spPr/>
    </dgm:pt>
    <dgm:pt modelId="{B99CCB0D-7474-C34E-B89E-12D7BB145337}" type="pres">
      <dgm:prSet presAssocID="{6C4A2369-142C-6E47-9BCB-C3475E777846}" presName="Name111" presStyleLbl="parChTrans1D3" presStyleIdx="3" presStyleCnt="5"/>
      <dgm:spPr/>
    </dgm:pt>
    <dgm:pt modelId="{48D0D4DB-EEAF-504C-8A56-1C053174FE77}" type="pres">
      <dgm:prSet presAssocID="{E93759C4-B027-3C4B-BBEA-383BD3ADA1D1}" presName="hierRoot3" presStyleCnt="0">
        <dgm:presLayoutVars>
          <dgm:hierBranch val="init"/>
        </dgm:presLayoutVars>
      </dgm:prSet>
      <dgm:spPr/>
    </dgm:pt>
    <dgm:pt modelId="{8510384C-0F36-0747-A595-938C33B3B100}" type="pres">
      <dgm:prSet presAssocID="{E93759C4-B027-3C4B-BBEA-383BD3ADA1D1}" presName="rootComposite3" presStyleCnt="0"/>
      <dgm:spPr/>
    </dgm:pt>
    <dgm:pt modelId="{4E3E3776-ABD2-FB45-A83D-34F293E9A070}" type="pres">
      <dgm:prSet presAssocID="{E93759C4-B027-3C4B-BBEA-383BD3ADA1D1}" presName="rootText3" presStyleLbl="asst1" presStyleIdx="5" presStyleCnt="12" custScaleX="127382" custLinFactNeighborX="37650" custLinFactNeighborY="-65396">
        <dgm:presLayoutVars>
          <dgm:chPref val="3"/>
        </dgm:presLayoutVars>
      </dgm:prSet>
      <dgm:spPr/>
    </dgm:pt>
    <dgm:pt modelId="{379556BF-3C8A-214D-96ED-DCA372978B53}" type="pres">
      <dgm:prSet presAssocID="{E93759C4-B027-3C4B-BBEA-383BD3ADA1D1}" presName="rootConnector3" presStyleLbl="asst1" presStyleIdx="5" presStyleCnt="12"/>
      <dgm:spPr/>
    </dgm:pt>
    <dgm:pt modelId="{6457CA6C-44F8-324E-82D8-E0D2FB6D679D}" type="pres">
      <dgm:prSet presAssocID="{E93759C4-B027-3C4B-BBEA-383BD3ADA1D1}" presName="hierChild6" presStyleCnt="0"/>
      <dgm:spPr/>
    </dgm:pt>
    <dgm:pt modelId="{B54C2409-AC63-194D-95A1-554B5A420CCB}" type="pres">
      <dgm:prSet presAssocID="{E93759C4-B027-3C4B-BBEA-383BD3ADA1D1}" presName="hierChild7" presStyleCnt="0"/>
      <dgm:spPr/>
    </dgm:pt>
    <dgm:pt modelId="{65ACD825-B965-6541-8962-D44A417222D8}" type="pres">
      <dgm:prSet presAssocID="{247032BD-D08F-D243-A619-0CA6D1C1BF06}" presName="Name111" presStyleLbl="parChTrans1D4" presStyleIdx="0" presStyleCnt="5"/>
      <dgm:spPr/>
    </dgm:pt>
    <dgm:pt modelId="{E291213D-61ED-A84A-B596-288C14399839}" type="pres">
      <dgm:prSet presAssocID="{7C095944-7A19-EB4A-A064-A07BAA63C78C}" presName="hierRoot3" presStyleCnt="0">
        <dgm:presLayoutVars>
          <dgm:hierBranch val="init"/>
        </dgm:presLayoutVars>
      </dgm:prSet>
      <dgm:spPr/>
    </dgm:pt>
    <dgm:pt modelId="{87B82C08-3D28-8740-98DD-2FDA9968627D}" type="pres">
      <dgm:prSet presAssocID="{7C095944-7A19-EB4A-A064-A07BAA63C78C}" presName="rootComposite3" presStyleCnt="0"/>
      <dgm:spPr/>
    </dgm:pt>
    <dgm:pt modelId="{BAA6EFB6-BF98-2F4C-A6BF-C83257109C5D}" type="pres">
      <dgm:prSet presAssocID="{7C095944-7A19-EB4A-A064-A07BAA63C78C}" presName="rootText3" presStyleLbl="asst1" presStyleIdx="6" presStyleCnt="12" custLinFactX="62611" custLinFactNeighborX="100000" custLinFactNeighborY="-57437">
        <dgm:presLayoutVars>
          <dgm:chPref val="3"/>
        </dgm:presLayoutVars>
      </dgm:prSet>
      <dgm:spPr/>
    </dgm:pt>
    <dgm:pt modelId="{4DE422EB-72CF-B14B-A4D8-BCF461A97ABC}" type="pres">
      <dgm:prSet presAssocID="{7C095944-7A19-EB4A-A064-A07BAA63C78C}" presName="rootConnector3" presStyleLbl="asst1" presStyleIdx="6" presStyleCnt="12"/>
      <dgm:spPr/>
    </dgm:pt>
    <dgm:pt modelId="{E388D31E-1F45-6F41-B4A7-CBA228155DFE}" type="pres">
      <dgm:prSet presAssocID="{7C095944-7A19-EB4A-A064-A07BAA63C78C}" presName="hierChild6" presStyleCnt="0"/>
      <dgm:spPr/>
    </dgm:pt>
    <dgm:pt modelId="{559437DB-2D64-A340-8132-D97ED9B4DE35}" type="pres">
      <dgm:prSet presAssocID="{7C095944-7A19-EB4A-A064-A07BAA63C78C}" presName="hierChild7" presStyleCnt="0"/>
      <dgm:spPr/>
    </dgm:pt>
    <dgm:pt modelId="{5F8D1B9C-AA89-AC4B-BD27-5ADB1A94500D}" type="pres">
      <dgm:prSet presAssocID="{D3584FFD-6FE7-FB4B-84A5-EEFDE2D45B07}" presName="Name111" presStyleLbl="parChTrans1D4" presStyleIdx="1" presStyleCnt="5"/>
      <dgm:spPr/>
    </dgm:pt>
    <dgm:pt modelId="{497BFC74-E757-D540-B74A-A7D51AEB41D2}" type="pres">
      <dgm:prSet presAssocID="{E9B4C394-8B5C-8E4F-BB7D-440438DF522D}" presName="hierRoot3" presStyleCnt="0">
        <dgm:presLayoutVars>
          <dgm:hierBranch val="init"/>
        </dgm:presLayoutVars>
      </dgm:prSet>
      <dgm:spPr/>
    </dgm:pt>
    <dgm:pt modelId="{19ED52AA-03C5-DD42-9DB6-106DA46246BD}" type="pres">
      <dgm:prSet presAssocID="{E9B4C394-8B5C-8E4F-BB7D-440438DF522D}" presName="rootComposite3" presStyleCnt="0"/>
      <dgm:spPr/>
    </dgm:pt>
    <dgm:pt modelId="{694C56DB-5A89-2744-9BEF-E6C430492A6A}" type="pres">
      <dgm:prSet presAssocID="{E9B4C394-8B5C-8E4F-BB7D-440438DF522D}" presName="rootText3" presStyleLbl="asst1" presStyleIdx="7" presStyleCnt="12" custLinFactNeighborX="41613" custLinFactNeighborY="53532">
        <dgm:presLayoutVars>
          <dgm:chPref val="3"/>
        </dgm:presLayoutVars>
      </dgm:prSet>
      <dgm:spPr/>
    </dgm:pt>
    <dgm:pt modelId="{25C0D99F-AB05-3542-8253-1D28BB17DD3C}" type="pres">
      <dgm:prSet presAssocID="{E9B4C394-8B5C-8E4F-BB7D-440438DF522D}" presName="rootConnector3" presStyleLbl="asst1" presStyleIdx="7" presStyleCnt="12"/>
      <dgm:spPr/>
    </dgm:pt>
    <dgm:pt modelId="{AD7076EF-305A-1547-9BE3-11904A745D6C}" type="pres">
      <dgm:prSet presAssocID="{E9B4C394-8B5C-8E4F-BB7D-440438DF522D}" presName="hierChild6" presStyleCnt="0"/>
      <dgm:spPr/>
    </dgm:pt>
    <dgm:pt modelId="{5C8D876A-765A-C84E-996B-2179EE7C8BA0}" type="pres">
      <dgm:prSet presAssocID="{E9B4C394-8B5C-8E4F-BB7D-440438DF522D}" presName="hierChild7" presStyleCnt="0"/>
      <dgm:spPr/>
    </dgm:pt>
    <dgm:pt modelId="{A71155FE-A19C-8940-92DB-283A0663C09E}" type="pres">
      <dgm:prSet presAssocID="{FBE69ACF-432A-DF44-A327-D90C59DFC935}" presName="Name111" presStyleLbl="parChTrans1D4" presStyleIdx="2" presStyleCnt="5"/>
      <dgm:spPr/>
    </dgm:pt>
    <dgm:pt modelId="{2499602E-C661-D544-A822-D3F4DAA08416}" type="pres">
      <dgm:prSet presAssocID="{01523EF0-7DC9-9945-8A6D-CA55D392E131}" presName="hierRoot3" presStyleCnt="0">
        <dgm:presLayoutVars>
          <dgm:hierBranch val="init"/>
        </dgm:presLayoutVars>
      </dgm:prSet>
      <dgm:spPr/>
    </dgm:pt>
    <dgm:pt modelId="{246D9132-708B-BC4A-9128-09F41801E98D}" type="pres">
      <dgm:prSet presAssocID="{01523EF0-7DC9-9945-8A6D-CA55D392E131}" presName="rootComposite3" presStyleCnt="0"/>
      <dgm:spPr/>
    </dgm:pt>
    <dgm:pt modelId="{CF293FA8-4F7D-EA45-835A-F01C1618AF72}" type="pres">
      <dgm:prSet presAssocID="{01523EF0-7DC9-9945-8A6D-CA55D392E131}" presName="rootText3" presStyleLbl="asst1" presStyleIdx="8" presStyleCnt="12" custLinFactX="63552" custLinFactNeighborX="100000" custLinFactNeighborY="27201">
        <dgm:presLayoutVars>
          <dgm:chPref val="3"/>
        </dgm:presLayoutVars>
      </dgm:prSet>
      <dgm:spPr/>
    </dgm:pt>
    <dgm:pt modelId="{E267CE6D-E0C4-EB46-B07A-6AE2DAB7DA72}" type="pres">
      <dgm:prSet presAssocID="{01523EF0-7DC9-9945-8A6D-CA55D392E131}" presName="rootConnector3" presStyleLbl="asst1" presStyleIdx="8" presStyleCnt="12"/>
      <dgm:spPr/>
    </dgm:pt>
    <dgm:pt modelId="{0EAD824E-3BD6-DE4D-B129-541AD20679E7}" type="pres">
      <dgm:prSet presAssocID="{01523EF0-7DC9-9945-8A6D-CA55D392E131}" presName="hierChild6" presStyleCnt="0"/>
      <dgm:spPr/>
    </dgm:pt>
    <dgm:pt modelId="{E5000CD3-8DE2-FC4C-A49D-37B5792280A6}" type="pres">
      <dgm:prSet presAssocID="{01523EF0-7DC9-9945-8A6D-CA55D392E131}" presName="hierChild7" presStyleCnt="0"/>
      <dgm:spPr/>
    </dgm:pt>
    <dgm:pt modelId="{56D1A542-63DB-4148-BE93-4D1AEF0EDB6D}" type="pres">
      <dgm:prSet presAssocID="{3836AFD1-5277-7E45-A1B4-A2A37E919847}" presName="Name111" presStyleLbl="parChTrans1D3" presStyleIdx="4" presStyleCnt="5"/>
      <dgm:spPr/>
    </dgm:pt>
    <dgm:pt modelId="{4E7F717B-F961-374E-9214-7B6E38483DF4}" type="pres">
      <dgm:prSet presAssocID="{E9C45D20-B9F2-434E-ACF1-C6F4130E4655}" presName="hierRoot3" presStyleCnt="0">
        <dgm:presLayoutVars>
          <dgm:hierBranch val="init"/>
        </dgm:presLayoutVars>
      </dgm:prSet>
      <dgm:spPr/>
    </dgm:pt>
    <dgm:pt modelId="{EC328FA6-8FAF-C34D-B437-468146D4F016}" type="pres">
      <dgm:prSet presAssocID="{E9C45D20-B9F2-434E-ACF1-C6F4130E4655}" presName="rootComposite3" presStyleCnt="0"/>
      <dgm:spPr/>
    </dgm:pt>
    <dgm:pt modelId="{315438A4-113A-234A-93A3-3A88EFC47600}" type="pres">
      <dgm:prSet presAssocID="{E9C45D20-B9F2-434E-ACF1-C6F4130E4655}" presName="rootText3" presStyleLbl="asst1" presStyleIdx="9" presStyleCnt="12" custScaleX="124471" custLinFactNeighborX="-991" custLinFactNeighborY="-65396">
        <dgm:presLayoutVars>
          <dgm:chPref val="3"/>
        </dgm:presLayoutVars>
      </dgm:prSet>
      <dgm:spPr/>
    </dgm:pt>
    <dgm:pt modelId="{F83B0E4E-2AEF-F54A-A9FD-B30D609A76F7}" type="pres">
      <dgm:prSet presAssocID="{E9C45D20-B9F2-434E-ACF1-C6F4130E4655}" presName="rootConnector3" presStyleLbl="asst1" presStyleIdx="9" presStyleCnt="12"/>
      <dgm:spPr/>
    </dgm:pt>
    <dgm:pt modelId="{486DC771-1A86-4F4B-AEAF-9EAD9334B8F4}" type="pres">
      <dgm:prSet presAssocID="{E9C45D20-B9F2-434E-ACF1-C6F4130E4655}" presName="hierChild6" presStyleCnt="0"/>
      <dgm:spPr/>
    </dgm:pt>
    <dgm:pt modelId="{7D63D075-3343-CB4F-8C2F-E62F24F0D56F}" type="pres">
      <dgm:prSet presAssocID="{E9C45D20-B9F2-434E-ACF1-C6F4130E4655}" presName="hierChild7" presStyleCnt="0"/>
      <dgm:spPr/>
    </dgm:pt>
    <dgm:pt modelId="{41295C99-A46A-DC45-B493-4A1112EDDF3E}" type="pres">
      <dgm:prSet presAssocID="{60286864-6DF8-8749-9456-760AA12FAC3F}" presName="Name111" presStyleLbl="parChTrans1D4" presStyleIdx="3" presStyleCnt="5"/>
      <dgm:spPr/>
    </dgm:pt>
    <dgm:pt modelId="{93451CD1-EFA3-F44A-B8D0-C7BC08A2B00F}" type="pres">
      <dgm:prSet presAssocID="{1ED5D003-09E8-654B-8CC7-A4EBA9A01EC8}" presName="hierRoot3" presStyleCnt="0">
        <dgm:presLayoutVars>
          <dgm:hierBranch val="init"/>
        </dgm:presLayoutVars>
      </dgm:prSet>
      <dgm:spPr/>
    </dgm:pt>
    <dgm:pt modelId="{C5D13D80-0CA0-D242-86F6-FCF7A9C05FBE}" type="pres">
      <dgm:prSet presAssocID="{1ED5D003-09E8-654B-8CC7-A4EBA9A01EC8}" presName="rootComposite3" presStyleCnt="0"/>
      <dgm:spPr/>
    </dgm:pt>
    <dgm:pt modelId="{2E36FEAD-2973-514F-A44A-DA1CCA5EE4EB}" type="pres">
      <dgm:prSet presAssocID="{1ED5D003-09E8-654B-8CC7-A4EBA9A01EC8}" presName="rootText3" presStyleLbl="asst1" presStyleIdx="10" presStyleCnt="12" custScaleY="141718" custLinFactX="17755" custLinFactNeighborX="100000" custLinFactNeighborY="-33687">
        <dgm:presLayoutVars>
          <dgm:chPref val="3"/>
        </dgm:presLayoutVars>
      </dgm:prSet>
      <dgm:spPr/>
    </dgm:pt>
    <dgm:pt modelId="{55D90A17-1026-554A-B3DD-D3355699996B}" type="pres">
      <dgm:prSet presAssocID="{1ED5D003-09E8-654B-8CC7-A4EBA9A01EC8}" presName="rootConnector3" presStyleLbl="asst1" presStyleIdx="10" presStyleCnt="12"/>
      <dgm:spPr/>
    </dgm:pt>
    <dgm:pt modelId="{C517114A-6220-9847-9779-7FB9031607AB}" type="pres">
      <dgm:prSet presAssocID="{1ED5D003-09E8-654B-8CC7-A4EBA9A01EC8}" presName="hierChild6" presStyleCnt="0"/>
      <dgm:spPr/>
    </dgm:pt>
    <dgm:pt modelId="{1591084E-76E3-804E-B872-FC7DEEB46021}" type="pres">
      <dgm:prSet presAssocID="{1ED5D003-09E8-654B-8CC7-A4EBA9A01EC8}" presName="hierChild7" presStyleCnt="0"/>
      <dgm:spPr/>
    </dgm:pt>
    <dgm:pt modelId="{59D9A11B-7A08-AF48-8A77-5341AF449AE8}" type="pres">
      <dgm:prSet presAssocID="{CEDB9A48-39E4-044B-A42D-18475EFE02AF}" presName="Name111" presStyleLbl="parChTrans1D4" presStyleIdx="4" presStyleCnt="5"/>
      <dgm:spPr/>
    </dgm:pt>
    <dgm:pt modelId="{C3D2952A-E34B-4E43-A3FB-04BD9F36D813}" type="pres">
      <dgm:prSet presAssocID="{8A19A88D-FA49-9944-AF95-4BE21936A489}" presName="hierRoot3" presStyleCnt="0">
        <dgm:presLayoutVars>
          <dgm:hierBranch val="init"/>
        </dgm:presLayoutVars>
      </dgm:prSet>
      <dgm:spPr/>
    </dgm:pt>
    <dgm:pt modelId="{3EA06BF4-9424-CB4C-A4A2-5DDE9C01F118}" type="pres">
      <dgm:prSet presAssocID="{8A19A88D-FA49-9944-AF95-4BE21936A489}" presName="rootComposite3" presStyleCnt="0"/>
      <dgm:spPr/>
    </dgm:pt>
    <dgm:pt modelId="{0243154C-098F-4A49-A02C-CAD4336C8950}" type="pres">
      <dgm:prSet presAssocID="{8A19A88D-FA49-9944-AF95-4BE21936A489}" presName="rootText3" presStyleLbl="asst1" presStyleIdx="11" presStyleCnt="12" custScaleY="176654" custLinFactY="25730" custLinFactNeighborX="882" custLinFactNeighborY="100000">
        <dgm:presLayoutVars>
          <dgm:chPref val="3"/>
        </dgm:presLayoutVars>
      </dgm:prSet>
      <dgm:spPr/>
    </dgm:pt>
    <dgm:pt modelId="{430FB3F9-E47A-E54B-854B-C49F6FD14BA4}" type="pres">
      <dgm:prSet presAssocID="{8A19A88D-FA49-9944-AF95-4BE21936A489}" presName="rootConnector3" presStyleLbl="asst1" presStyleIdx="11" presStyleCnt="12"/>
      <dgm:spPr/>
    </dgm:pt>
    <dgm:pt modelId="{11D15D8E-7207-8D4C-87B2-29786233D39A}" type="pres">
      <dgm:prSet presAssocID="{8A19A88D-FA49-9944-AF95-4BE21936A489}" presName="hierChild6" presStyleCnt="0"/>
      <dgm:spPr/>
    </dgm:pt>
    <dgm:pt modelId="{758D0920-A508-7E47-905B-114C167A7784}" type="pres">
      <dgm:prSet presAssocID="{8A19A88D-FA49-9944-AF95-4BE21936A489}" presName="hierChild7" presStyleCnt="0"/>
      <dgm:spPr/>
    </dgm:pt>
  </dgm:ptLst>
  <dgm:cxnLst>
    <dgm:cxn modelId="{12C4B205-74B3-9746-BC4B-470FF2162150}" type="presOf" srcId="{449E213F-DF57-5D4E-B099-42329067886A}" destId="{D3B02EA7-575D-B040-9BC8-2CB5161EDE59}" srcOrd="0" destOrd="0" presId="urn:microsoft.com/office/officeart/2005/8/layout/orgChart1"/>
    <dgm:cxn modelId="{A723A707-F4B9-DB4A-9824-93844E3B79F9}" type="presOf" srcId="{1F5A73BF-238B-8043-B04E-BCBD0696BF2E}" destId="{18E95309-3240-0941-9BE7-92776CFF29B5}" srcOrd="0" destOrd="0" presId="urn:microsoft.com/office/officeart/2005/8/layout/orgChart1"/>
    <dgm:cxn modelId="{1A536412-746F-0548-B1F2-D052B27F1FCA}" type="presOf" srcId="{7C095944-7A19-EB4A-A064-A07BAA63C78C}" destId="{4DE422EB-72CF-B14B-A4D8-BCF461A97ABC}" srcOrd="1" destOrd="0" presId="urn:microsoft.com/office/officeart/2005/8/layout/orgChart1"/>
    <dgm:cxn modelId="{DB07D223-3F19-0040-9797-A0AA404E60A0}" srcId="{7FBBA201-909C-E44A-A054-742EC92E9CDA}" destId="{84A33B52-5BFB-AC42-881C-B1C8ED24071E}" srcOrd="1" destOrd="0" parTransId="{F8A6A5B2-7B22-F84A-85BA-3CFA896ED17C}" sibTransId="{F3729181-6495-EC4D-B6A2-A4D15EB1D85C}"/>
    <dgm:cxn modelId="{32FEED23-141E-3844-9F67-0FEC5D39927C}" type="presOf" srcId="{7C095944-7A19-EB4A-A064-A07BAA63C78C}" destId="{BAA6EFB6-BF98-2F4C-A6BF-C83257109C5D}" srcOrd="0" destOrd="0" presId="urn:microsoft.com/office/officeart/2005/8/layout/orgChart1"/>
    <dgm:cxn modelId="{94739425-5BE3-A349-B297-2E59686E50F5}" srcId="{E93759C4-B027-3C4B-BBEA-383BD3ADA1D1}" destId="{7C095944-7A19-EB4A-A064-A07BAA63C78C}" srcOrd="0" destOrd="0" parTransId="{247032BD-D08F-D243-A619-0CA6D1C1BF06}" sibTransId="{A33167F6-BE93-9843-8E03-79C2F2622624}"/>
    <dgm:cxn modelId="{E90A0529-3139-B148-83EE-1DAD7E727A6A}" type="presOf" srcId="{1F5A73BF-238B-8043-B04E-BCBD0696BF2E}" destId="{6322BB17-3054-344D-B0E7-4931452C86C5}" srcOrd="1" destOrd="0" presId="urn:microsoft.com/office/officeart/2005/8/layout/orgChart1"/>
    <dgm:cxn modelId="{51FCBE2A-2C03-814B-9990-D169E33A4032}" type="presOf" srcId="{1ED5D003-09E8-654B-8CC7-A4EBA9A01EC8}" destId="{2E36FEAD-2973-514F-A44A-DA1CCA5EE4EB}" srcOrd="0" destOrd="0" presId="urn:microsoft.com/office/officeart/2005/8/layout/orgChart1"/>
    <dgm:cxn modelId="{9E02812D-020D-AB40-8FE4-8B06BE362698}" srcId="{449E213F-DF57-5D4E-B099-42329067886A}" destId="{E9C45D20-B9F2-434E-ACF1-C6F4130E4655}" srcOrd="1" destOrd="0" parTransId="{3836AFD1-5277-7E45-A1B4-A2A37E919847}" sibTransId="{022F3657-1082-DC43-8B22-AD44D0B471E3}"/>
    <dgm:cxn modelId="{7C21892E-6E36-3C49-8615-FE2F8675430C}" srcId="{B503CB62-290E-7448-A5A0-D28EF3B3919B}" destId="{C3E316B3-13EC-FB4E-A192-2B1FF6215C35}" srcOrd="0" destOrd="0" parTransId="{D5173435-79A9-4045-BE2A-B8E3F0718159}" sibTransId="{9C409E49-1302-0E4A-95A1-9CCA1A51A800}"/>
    <dgm:cxn modelId="{B75FDA30-1CA3-A748-8666-4897AAE04A05}" type="presOf" srcId="{CEDB9A48-39E4-044B-A42D-18475EFE02AF}" destId="{59D9A11B-7A08-AF48-8A77-5341AF449AE8}" srcOrd="0" destOrd="0" presId="urn:microsoft.com/office/officeart/2005/8/layout/orgChart1"/>
    <dgm:cxn modelId="{66C4D35D-3E40-E049-804F-F55BC6C18743}" type="presOf" srcId="{E93759C4-B027-3C4B-BBEA-383BD3ADA1D1}" destId="{4E3E3776-ABD2-FB45-A83D-34F293E9A070}" srcOrd="0" destOrd="0" presId="urn:microsoft.com/office/officeart/2005/8/layout/orgChart1"/>
    <dgm:cxn modelId="{E255775F-1806-804A-8C94-59B0D0748285}" type="presOf" srcId="{E9C45D20-B9F2-434E-ACF1-C6F4130E4655}" destId="{F83B0E4E-2AEF-F54A-A9FD-B30D609A76F7}" srcOrd="1" destOrd="0" presId="urn:microsoft.com/office/officeart/2005/8/layout/orgChart1"/>
    <dgm:cxn modelId="{B6A03242-786B-824D-BBC1-D65E1B625DA3}" srcId="{E93759C4-B027-3C4B-BBEA-383BD3ADA1D1}" destId="{E9B4C394-8B5C-8E4F-BB7D-440438DF522D}" srcOrd="1" destOrd="0" parTransId="{D3584FFD-6FE7-FB4B-84A5-EEFDE2D45B07}" sibTransId="{2E9A87F4-B5EF-4542-8971-A81314E661F2}"/>
    <dgm:cxn modelId="{FB005C43-0771-D44A-B8EA-6F091899A1FF}" type="presOf" srcId="{01523EF0-7DC9-9945-8A6D-CA55D392E131}" destId="{E267CE6D-E0C4-EB46-B07A-6AE2DAB7DA72}" srcOrd="1" destOrd="0" presId="urn:microsoft.com/office/officeart/2005/8/layout/orgChart1"/>
    <dgm:cxn modelId="{0A872064-0D47-244B-9915-0439247CD031}" type="presOf" srcId="{01523EF0-7DC9-9945-8A6D-CA55D392E131}" destId="{CF293FA8-4F7D-EA45-835A-F01C1618AF72}" srcOrd="0" destOrd="0" presId="urn:microsoft.com/office/officeart/2005/8/layout/orgChart1"/>
    <dgm:cxn modelId="{3FECA164-4194-A447-8C7C-4AEC156B0C46}" srcId="{449E213F-DF57-5D4E-B099-42329067886A}" destId="{E93759C4-B027-3C4B-BBEA-383BD3ADA1D1}" srcOrd="0" destOrd="0" parTransId="{6C4A2369-142C-6E47-9BCB-C3475E777846}" sibTransId="{CE56D44C-DC58-2B4C-A31D-6FDEA009153A}"/>
    <dgm:cxn modelId="{567F986D-FB16-174D-B9F9-1386ABD9D0A8}" srcId="{C3E316B3-13EC-FB4E-A192-2B1FF6215C35}" destId="{449E213F-DF57-5D4E-B099-42329067886A}" srcOrd="1" destOrd="0" parTransId="{FAE5DD1F-1838-8947-BDA9-9DB0D7B12030}" sibTransId="{339A20AD-E2CB-5D41-8558-233EC153F45C}"/>
    <dgm:cxn modelId="{D250A94F-56FC-334A-87DB-F042ABFAF623}" type="presOf" srcId="{FAE5DD1F-1838-8947-BDA9-9DB0D7B12030}" destId="{C4020CCE-8A06-094C-BFC6-818DE8AA1E56}" srcOrd="0" destOrd="0" presId="urn:microsoft.com/office/officeart/2005/8/layout/orgChart1"/>
    <dgm:cxn modelId="{1CC07E50-6768-B047-8EBA-9D42DAAA8B9C}" type="presOf" srcId="{8A19A88D-FA49-9944-AF95-4BE21936A489}" destId="{0243154C-098F-4A49-A02C-CAD4336C8950}" srcOrd="0" destOrd="0" presId="urn:microsoft.com/office/officeart/2005/8/layout/orgChart1"/>
    <dgm:cxn modelId="{BD9CFF52-67AB-F34A-A72B-06F5275C3BB4}" type="presOf" srcId="{449E213F-DF57-5D4E-B099-42329067886A}" destId="{23C3125D-459A-344D-BDE0-065819D663B5}" srcOrd="1" destOrd="0" presId="urn:microsoft.com/office/officeart/2005/8/layout/orgChart1"/>
    <dgm:cxn modelId="{4A058B54-D8F7-9740-A5DD-39F5797E60F9}" type="presOf" srcId="{7FBBA201-909C-E44A-A054-742EC92E9CDA}" destId="{48AAC0D3-2323-7543-8A22-7926F40BF5CC}" srcOrd="1" destOrd="0" presId="urn:microsoft.com/office/officeart/2005/8/layout/orgChart1"/>
    <dgm:cxn modelId="{8D79D278-838E-7549-8F60-C282CEFDD5CA}" type="presOf" srcId="{71149877-F043-D94C-9182-CE55C575D694}" destId="{8B79497B-13E1-6445-8818-49575CF32F03}" srcOrd="0" destOrd="0" presId="urn:microsoft.com/office/officeart/2005/8/layout/orgChart1"/>
    <dgm:cxn modelId="{6C33EF7B-43F6-5F4A-894D-73B94855B474}" type="presOf" srcId="{C3E316B3-13EC-FB4E-A192-2B1FF6215C35}" destId="{E55BABD2-9150-3045-A1C7-AE80BF7C0F16}" srcOrd="0" destOrd="0" presId="urn:microsoft.com/office/officeart/2005/8/layout/orgChart1"/>
    <dgm:cxn modelId="{AC71E680-912A-6E47-8400-BDB37EF45481}" srcId="{E9C45D20-B9F2-434E-ACF1-C6F4130E4655}" destId="{8A19A88D-FA49-9944-AF95-4BE21936A489}" srcOrd="1" destOrd="0" parTransId="{CEDB9A48-39E4-044B-A42D-18475EFE02AF}" sibTransId="{F1E873A8-7915-C143-9DAD-1C515FED7098}"/>
    <dgm:cxn modelId="{5308DA81-7564-9E4A-9956-C5F6BE7A21BA}" srcId="{E9C45D20-B9F2-434E-ACF1-C6F4130E4655}" destId="{1ED5D003-09E8-654B-8CC7-A4EBA9A01EC8}" srcOrd="0" destOrd="0" parTransId="{60286864-6DF8-8749-9456-760AA12FAC3F}" sibTransId="{AED36E66-DEF5-9648-9495-9233545040AE}"/>
    <dgm:cxn modelId="{F90C8683-4FD7-1744-A394-323DD681C2C6}" type="presOf" srcId="{E9B4C394-8B5C-8E4F-BB7D-440438DF522D}" destId="{25C0D99F-AB05-3542-8253-1D28BB17DD3C}" srcOrd="1" destOrd="0" presId="urn:microsoft.com/office/officeart/2005/8/layout/orgChart1"/>
    <dgm:cxn modelId="{6F3C6786-6A4A-C64D-8C91-8CADA79C529D}" srcId="{E93759C4-B027-3C4B-BBEA-383BD3ADA1D1}" destId="{01523EF0-7DC9-9945-8A6D-CA55D392E131}" srcOrd="2" destOrd="0" parTransId="{FBE69ACF-432A-DF44-A327-D90C59DFC935}" sibTransId="{70332B43-4BE8-E44C-AA73-7C0BA03E3722}"/>
    <dgm:cxn modelId="{D7F43888-3E88-4149-A91F-BCF6EF6C755B}" type="presOf" srcId="{60286864-6DF8-8749-9456-760AA12FAC3F}" destId="{41295C99-A46A-DC45-B493-4A1112EDDF3E}" srcOrd="0" destOrd="0" presId="urn:microsoft.com/office/officeart/2005/8/layout/orgChart1"/>
    <dgm:cxn modelId="{8A064A8B-270E-EA46-AD4B-F1882C8212F2}" type="presOf" srcId="{3FE44FD3-B1FC-AA40-984E-E13FA6986C24}" destId="{3C36E08C-0E4E-D248-AF96-CA844D462297}" srcOrd="0" destOrd="0" presId="urn:microsoft.com/office/officeart/2005/8/layout/orgChart1"/>
    <dgm:cxn modelId="{8B090590-D30C-2840-B6BD-9B361FBBB333}" type="presOf" srcId="{75607E23-BE0E-CF4A-AF52-72F422A8AEA8}" destId="{6BDFCF16-1C5C-544F-A23B-34708CEFC923}" srcOrd="0" destOrd="0" presId="urn:microsoft.com/office/officeart/2005/8/layout/orgChart1"/>
    <dgm:cxn modelId="{AAA9AB94-A5D9-C74F-8029-E95155138094}" type="presOf" srcId="{FBE69ACF-432A-DF44-A327-D90C59DFC935}" destId="{A71155FE-A19C-8940-92DB-283A0663C09E}" srcOrd="0" destOrd="0" presId="urn:microsoft.com/office/officeart/2005/8/layout/orgChart1"/>
    <dgm:cxn modelId="{EB771699-752F-BA45-9CC3-DE4ABE7BA450}" srcId="{7FBBA201-909C-E44A-A054-742EC92E9CDA}" destId="{1F5A73BF-238B-8043-B04E-BCBD0696BF2E}" srcOrd="0" destOrd="0" parTransId="{31E843C6-D704-1442-A7AC-FA3099FFDFEB}" sibTransId="{AD2B9E3F-FFFB-1F44-82B4-2EE0219BDF6A}"/>
    <dgm:cxn modelId="{EAC29F99-38A8-294B-B2AC-36D87E2A64AD}" type="presOf" srcId="{1ED5D003-09E8-654B-8CC7-A4EBA9A01EC8}" destId="{55D90A17-1026-554A-B3DD-D3355699996B}" srcOrd="1" destOrd="0" presId="urn:microsoft.com/office/officeart/2005/8/layout/orgChart1"/>
    <dgm:cxn modelId="{CE3D0C9F-7D9B-E04C-9257-249B5177CA11}" srcId="{7FBBA201-909C-E44A-A054-742EC92E9CDA}" destId="{75607E23-BE0E-CF4A-AF52-72F422A8AEA8}" srcOrd="2" destOrd="0" parTransId="{71149877-F043-D94C-9182-CE55C575D694}" sibTransId="{CF6DED05-51BF-A647-9981-8B31BDEE5EA5}"/>
    <dgm:cxn modelId="{4127BFB6-42EE-9A4F-B0DC-02409F03598F}" type="presOf" srcId="{84A33B52-5BFB-AC42-881C-B1C8ED24071E}" destId="{F16191E9-E274-1D4F-BC84-CD0DE70AFBEB}" srcOrd="0" destOrd="0" presId="urn:microsoft.com/office/officeart/2005/8/layout/orgChart1"/>
    <dgm:cxn modelId="{430706BB-F014-7849-BAD5-D8A3522B228A}" srcId="{C3E316B3-13EC-FB4E-A192-2B1FF6215C35}" destId="{7FBBA201-909C-E44A-A054-742EC92E9CDA}" srcOrd="0" destOrd="0" parTransId="{3FE44FD3-B1FC-AA40-984E-E13FA6986C24}" sibTransId="{4C650B64-39F6-ED43-8559-F5527608D820}"/>
    <dgm:cxn modelId="{F9D1C4CA-C1A2-C44C-B33F-EBD70651EE60}" type="presOf" srcId="{7FBBA201-909C-E44A-A054-742EC92E9CDA}" destId="{D7D96EA3-5F0A-234B-82E8-FB378995CED8}" srcOrd="0" destOrd="0" presId="urn:microsoft.com/office/officeart/2005/8/layout/orgChart1"/>
    <dgm:cxn modelId="{760E7DCF-A1AC-354F-8EFF-8B80DCB15D45}" type="presOf" srcId="{E9B4C394-8B5C-8E4F-BB7D-440438DF522D}" destId="{694C56DB-5A89-2744-9BEF-E6C430492A6A}" srcOrd="0" destOrd="0" presId="urn:microsoft.com/office/officeart/2005/8/layout/orgChart1"/>
    <dgm:cxn modelId="{76D6E3DA-2DF2-E14B-832D-452C430A828C}" type="presOf" srcId="{B503CB62-290E-7448-A5A0-D28EF3B3919B}" destId="{EA8CC601-CC7B-674B-8D49-FFBB03B5C993}" srcOrd="0" destOrd="0" presId="urn:microsoft.com/office/officeart/2005/8/layout/orgChart1"/>
    <dgm:cxn modelId="{2C120BDB-2985-1742-BDB7-798F99ED3A38}" type="presOf" srcId="{75607E23-BE0E-CF4A-AF52-72F422A8AEA8}" destId="{6404B560-C5AF-694B-B21C-B2F1AA1F4023}" srcOrd="1" destOrd="0" presId="urn:microsoft.com/office/officeart/2005/8/layout/orgChart1"/>
    <dgm:cxn modelId="{943912DB-E030-514F-BF2C-BDF0008ECD83}" type="presOf" srcId="{8A19A88D-FA49-9944-AF95-4BE21936A489}" destId="{430FB3F9-E47A-E54B-854B-C49F6FD14BA4}" srcOrd="1" destOrd="0" presId="urn:microsoft.com/office/officeart/2005/8/layout/orgChart1"/>
    <dgm:cxn modelId="{C5B542E2-E7A2-8349-9CE6-39B28626A193}" type="presOf" srcId="{247032BD-D08F-D243-A619-0CA6D1C1BF06}" destId="{65ACD825-B965-6541-8962-D44A417222D8}" srcOrd="0" destOrd="0" presId="urn:microsoft.com/office/officeart/2005/8/layout/orgChart1"/>
    <dgm:cxn modelId="{216FC7E5-10DD-DF43-B11E-E8F8E87DACBA}" type="presOf" srcId="{C3E316B3-13EC-FB4E-A192-2B1FF6215C35}" destId="{AA9CF540-DC54-774C-9754-B10472611129}" srcOrd="1" destOrd="0" presId="urn:microsoft.com/office/officeart/2005/8/layout/orgChart1"/>
    <dgm:cxn modelId="{915BB9E9-4B65-CD4B-B85B-7CA79E48CE08}" type="presOf" srcId="{3836AFD1-5277-7E45-A1B4-A2A37E919847}" destId="{56D1A542-63DB-4148-BE93-4D1AEF0EDB6D}" srcOrd="0" destOrd="0" presId="urn:microsoft.com/office/officeart/2005/8/layout/orgChart1"/>
    <dgm:cxn modelId="{FE56A5EB-B1B8-694E-9BCD-24403C9916A0}" type="presOf" srcId="{6C4A2369-142C-6E47-9BCB-C3475E777846}" destId="{B99CCB0D-7474-C34E-B89E-12D7BB145337}" srcOrd="0" destOrd="0" presId="urn:microsoft.com/office/officeart/2005/8/layout/orgChart1"/>
    <dgm:cxn modelId="{AD735BEC-3030-744D-AA08-7952FA753EA9}" type="presOf" srcId="{84A33B52-5BFB-AC42-881C-B1C8ED24071E}" destId="{E02978A2-9709-7246-846B-8230807DC63B}" srcOrd="1" destOrd="0" presId="urn:microsoft.com/office/officeart/2005/8/layout/orgChart1"/>
    <dgm:cxn modelId="{390119F1-2A84-574C-8D97-320BEC92875D}" type="presOf" srcId="{E9C45D20-B9F2-434E-ACF1-C6F4130E4655}" destId="{315438A4-113A-234A-93A3-3A88EFC47600}" srcOrd="0" destOrd="0" presId="urn:microsoft.com/office/officeart/2005/8/layout/orgChart1"/>
    <dgm:cxn modelId="{4AFF4EF2-716C-D94D-BA5A-8D25316CBF3C}" type="presOf" srcId="{31E843C6-D704-1442-A7AC-FA3099FFDFEB}" destId="{2928405E-F2FD-B348-B269-201320FF5E12}" srcOrd="0" destOrd="0" presId="urn:microsoft.com/office/officeart/2005/8/layout/orgChart1"/>
    <dgm:cxn modelId="{3470E2F2-8D77-2C45-B128-ED716D228B5A}" type="presOf" srcId="{E93759C4-B027-3C4B-BBEA-383BD3ADA1D1}" destId="{379556BF-3C8A-214D-96ED-DCA372978B53}" srcOrd="1" destOrd="0" presId="urn:microsoft.com/office/officeart/2005/8/layout/orgChart1"/>
    <dgm:cxn modelId="{7A9D8DF3-F1B0-D044-A42E-6EAF9524159E}" type="presOf" srcId="{F8A6A5B2-7B22-F84A-85BA-3CFA896ED17C}" destId="{329F8FDB-62AC-9A44-891B-4E57FA9E99B5}" srcOrd="0" destOrd="0" presId="urn:microsoft.com/office/officeart/2005/8/layout/orgChart1"/>
    <dgm:cxn modelId="{9FF67DFE-ED5D-8C47-9B89-409B66DB174B}" type="presOf" srcId="{D3584FFD-6FE7-FB4B-84A5-EEFDE2D45B07}" destId="{5F8D1B9C-AA89-AC4B-BD27-5ADB1A94500D}" srcOrd="0" destOrd="0" presId="urn:microsoft.com/office/officeart/2005/8/layout/orgChart1"/>
    <dgm:cxn modelId="{63A04552-06A0-3F40-A2E6-F502BEF6E99E}" type="presParOf" srcId="{EA8CC601-CC7B-674B-8D49-FFBB03B5C993}" destId="{965CDD09-1D00-9345-9A87-434FAA2EBA3D}" srcOrd="0" destOrd="0" presId="urn:microsoft.com/office/officeart/2005/8/layout/orgChart1"/>
    <dgm:cxn modelId="{08472CB4-A1D8-0144-946E-80654AB32215}" type="presParOf" srcId="{965CDD09-1D00-9345-9A87-434FAA2EBA3D}" destId="{8FD2AB4A-6607-164B-9A39-B202E0428D8D}" srcOrd="0" destOrd="0" presId="urn:microsoft.com/office/officeart/2005/8/layout/orgChart1"/>
    <dgm:cxn modelId="{59A0E01C-F26F-5446-BEAB-CAFE2B4E3851}" type="presParOf" srcId="{8FD2AB4A-6607-164B-9A39-B202E0428D8D}" destId="{E55BABD2-9150-3045-A1C7-AE80BF7C0F16}" srcOrd="0" destOrd="0" presId="urn:microsoft.com/office/officeart/2005/8/layout/orgChart1"/>
    <dgm:cxn modelId="{462E1A06-C785-5448-9EC5-D4507E918627}" type="presParOf" srcId="{8FD2AB4A-6607-164B-9A39-B202E0428D8D}" destId="{AA9CF540-DC54-774C-9754-B10472611129}" srcOrd="1" destOrd="0" presId="urn:microsoft.com/office/officeart/2005/8/layout/orgChart1"/>
    <dgm:cxn modelId="{8C47A18F-7020-C146-84B2-5F6E1FEAEC1F}" type="presParOf" srcId="{965CDD09-1D00-9345-9A87-434FAA2EBA3D}" destId="{B76DA91A-75A9-F245-82AB-B422D815A9DC}" srcOrd="1" destOrd="0" presId="urn:microsoft.com/office/officeart/2005/8/layout/orgChart1"/>
    <dgm:cxn modelId="{317F41AC-A8D1-B44F-B7F5-298D4DA84311}" type="presParOf" srcId="{965CDD09-1D00-9345-9A87-434FAA2EBA3D}" destId="{74070539-F94E-DC40-BD38-C0220AF5E8A6}" srcOrd="2" destOrd="0" presId="urn:microsoft.com/office/officeart/2005/8/layout/orgChart1"/>
    <dgm:cxn modelId="{02679902-9359-0A49-AD61-5A1A310E17B1}" type="presParOf" srcId="{74070539-F94E-DC40-BD38-C0220AF5E8A6}" destId="{3C36E08C-0E4E-D248-AF96-CA844D462297}" srcOrd="0" destOrd="0" presId="urn:microsoft.com/office/officeart/2005/8/layout/orgChart1"/>
    <dgm:cxn modelId="{220A5E95-41A3-0A4B-8927-FEB223B104B1}" type="presParOf" srcId="{74070539-F94E-DC40-BD38-C0220AF5E8A6}" destId="{89925E32-371C-ED4B-B0EE-635E53D1D0DF}" srcOrd="1" destOrd="0" presId="urn:microsoft.com/office/officeart/2005/8/layout/orgChart1"/>
    <dgm:cxn modelId="{B1B2DFE7-4133-ED43-A467-338A8B4A245E}" type="presParOf" srcId="{89925E32-371C-ED4B-B0EE-635E53D1D0DF}" destId="{099F8EF6-D57E-4C43-A2BC-02B8D8617614}" srcOrd="0" destOrd="0" presId="urn:microsoft.com/office/officeart/2005/8/layout/orgChart1"/>
    <dgm:cxn modelId="{9AD1EA8D-387B-8F44-8F20-9CAD35291E1E}" type="presParOf" srcId="{099F8EF6-D57E-4C43-A2BC-02B8D8617614}" destId="{D7D96EA3-5F0A-234B-82E8-FB378995CED8}" srcOrd="0" destOrd="0" presId="urn:microsoft.com/office/officeart/2005/8/layout/orgChart1"/>
    <dgm:cxn modelId="{F4F903AE-023E-6041-AFC6-363A05C0A82C}" type="presParOf" srcId="{099F8EF6-D57E-4C43-A2BC-02B8D8617614}" destId="{48AAC0D3-2323-7543-8A22-7926F40BF5CC}" srcOrd="1" destOrd="0" presId="urn:microsoft.com/office/officeart/2005/8/layout/orgChart1"/>
    <dgm:cxn modelId="{F8AEF7EA-9B96-C041-8DEA-6545DD44A6BB}" type="presParOf" srcId="{89925E32-371C-ED4B-B0EE-635E53D1D0DF}" destId="{21DBBC78-46E6-A041-AEF1-2E8311421BA5}" srcOrd="1" destOrd="0" presId="urn:microsoft.com/office/officeart/2005/8/layout/orgChart1"/>
    <dgm:cxn modelId="{F0C22CF7-D769-3A4E-A9E3-6ABE3D889D21}" type="presParOf" srcId="{89925E32-371C-ED4B-B0EE-635E53D1D0DF}" destId="{F92B9BD6-6CE7-8442-B13F-1F6114437211}" srcOrd="2" destOrd="0" presId="urn:microsoft.com/office/officeart/2005/8/layout/orgChart1"/>
    <dgm:cxn modelId="{367EA3C4-E09A-9E4F-B216-3F302059F489}" type="presParOf" srcId="{F92B9BD6-6CE7-8442-B13F-1F6114437211}" destId="{2928405E-F2FD-B348-B269-201320FF5E12}" srcOrd="0" destOrd="0" presId="urn:microsoft.com/office/officeart/2005/8/layout/orgChart1"/>
    <dgm:cxn modelId="{472812E2-2F86-C245-9F24-F28ED6AB76C4}" type="presParOf" srcId="{F92B9BD6-6CE7-8442-B13F-1F6114437211}" destId="{B1D9BD0A-58BD-CA49-9243-4E2466C73949}" srcOrd="1" destOrd="0" presId="urn:microsoft.com/office/officeart/2005/8/layout/orgChart1"/>
    <dgm:cxn modelId="{17B321B0-47BA-504A-85BE-706F310378F2}" type="presParOf" srcId="{B1D9BD0A-58BD-CA49-9243-4E2466C73949}" destId="{D1D5D3DF-DE67-1E41-A68A-A2BE52C9DAE0}" srcOrd="0" destOrd="0" presId="urn:microsoft.com/office/officeart/2005/8/layout/orgChart1"/>
    <dgm:cxn modelId="{CD734DA9-C1C6-B644-B80D-929E0BCDE91F}" type="presParOf" srcId="{D1D5D3DF-DE67-1E41-A68A-A2BE52C9DAE0}" destId="{18E95309-3240-0941-9BE7-92776CFF29B5}" srcOrd="0" destOrd="0" presId="urn:microsoft.com/office/officeart/2005/8/layout/orgChart1"/>
    <dgm:cxn modelId="{4D150F3C-D025-084D-99BF-A1ED3583A26D}" type="presParOf" srcId="{D1D5D3DF-DE67-1E41-A68A-A2BE52C9DAE0}" destId="{6322BB17-3054-344D-B0E7-4931452C86C5}" srcOrd="1" destOrd="0" presId="urn:microsoft.com/office/officeart/2005/8/layout/orgChart1"/>
    <dgm:cxn modelId="{247A815F-1DB5-0A4A-AC74-E3147839F880}" type="presParOf" srcId="{B1D9BD0A-58BD-CA49-9243-4E2466C73949}" destId="{C357CBFF-1E81-B149-8CBE-BFD5F6BE85BA}" srcOrd="1" destOrd="0" presId="urn:microsoft.com/office/officeart/2005/8/layout/orgChart1"/>
    <dgm:cxn modelId="{BFB1277D-87F0-5347-A955-84FB7E2B9CA3}" type="presParOf" srcId="{B1D9BD0A-58BD-CA49-9243-4E2466C73949}" destId="{84B65B19-1232-8D40-930E-40E416A69666}" srcOrd="2" destOrd="0" presId="urn:microsoft.com/office/officeart/2005/8/layout/orgChart1"/>
    <dgm:cxn modelId="{6A53DCBD-3466-FB48-AE70-558C9929D62A}" type="presParOf" srcId="{F92B9BD6-6CE7-8442-B13F-1F6114437211}" destId="{329F8FDB-62AC-9A44-891B-4E57FA9E99B5}" srcOrd="2" destOrd="0" presId="urn:microsoft.com/office/officeart/2005/8/layout/orgChart1"/>
    <dgm:cxn modelId="{6901B513-D9E4-8247-A887-CA47C8A51D69}" type="presParOf" srcId="{F92B9BD6-6CE7-8442-B13F-1F6114437211}" destId="{E33541E6-80E7-F745-9174-7785A6FA40F2}" srcOrd="3" destOrd="0" presId="urn:microsoft.com/office/officeart/2005/8/layout/orgChart1"/>
    <dgm:cxn modelId="{EBF7572E-8F8E-A24D-B1E4-68840C0362A6}" type="presParOf" srcId="{E33541E6-80E7-F745-9174-7785A6FA40F2}" destId="{4E98C98E-84DC-6644-BB9B-8F8433A1FF25}" srcOrd="0" destOrd="0" presId="urn:microsoft.com/office/officeart/2005/8/layout/orgChart1"/>
    <dgm:cxn modelId="{2E65ADF6-5D81-604F-9817-50300CDD37B5}" type="presParOf" srcId="{4E98C98E-84DC-6644-BB9B-8F8433A1FF25}" destId="{F16191E9-E274-1D4F-BC84-CD0DE70AFBEB}" srcOrd="0" destOrd="0" presId="urn:microsoft.com/office/officeart/2005/8/layout/orgChart1"/>
    <dgm:cxn modelId="{CD345A34-7A3B-8947-9586-A0533D5A4EBE}" type="presParOf" srcId="{4E98C98E-84DC-6644-BB9B-8F8433A1FF25}" destId="{E02978A2-9709-7246-846B-8230807DC63B}" srcOrd="1" destOrd="0" presId="urn:microsoft.com/office/officeart/2005/8/layout/orgChart1"/>
    <dgm:cxn modelId="{4AF198CC-5263-3D43-8F11-EC76B8264617}" type="presParOf" srcId="{E33541E6-80E7-F745-9174-7785A6FA40F2}" destId="{40A81854-79EE-1247-BD1F-4098A3CF080C}" srcOrd="1" destOrd="0" presId="urn:microsoft.com/office/officeart/2005/8/layout/orgChart1"/>
    <dgm:cxn modelId="{7D78EA99-CFFA-5942-98BC-E9D5AFA4BF41}" type="presParOf" srcId="{E33541E6-80E7-F745-9174-7785A6FA40F2}" destId="{D9785C62-40C2-0140-ACC8-EF3EFEF6D411}" srcOrd="2" destOrd="0" presId="urn:microsoft.com/office/officeart/2005/8/layout/orgChart1"/>
    <dgm:cxn modelId="{D3663E2F-2D98-9D41-843C-978F5157177E}" type="presParOf" srcId="{F92B9BD6-6CE7-8442-B13F-1F6114437211}" destId="{8B79497B-13E1-6445-8818-49575CF32F03}" srcOrd="4" destOrd="0" presId="urn:microsoft.com/office/officeart/2005/8/layout/orgChart1"/>
    <dgm:cxn modelId="{02071E80-F270-E245-B2D8-F5A5DB9CCE9D}" type="presParOf" srcId="{F92B9BD6-6CE7-8442-B13F-1F6114437211}" destId="{23FE2EC0-9603-244F-AE28-79F03A1FDE89}" srcOrd="5" destOrd="0" presId="urn:microsoft.com/office/officeart/2005/8/layout/orgChart1"/>
    <dgm:cxn modelId="{2DC69204-A853-0A49-B912-EDAE1BA283E2}" type="presParOf" srcId="{23FE2EC0-9603-244F-AE28-79F03A1FDE89}" destId="{F96D7678-C6A7-5543-8B2F-23C58AA907B7}" srcOrd="0" destOrd="0" presId="urn:microsoft.com/office/officeart/2005/8/layout/orgChart1"/>
    <dgm:cxn modelId="{37E34A12-1DBF-8348-83EF-4E3729F08FAA}" type="presParOf" srcId="{F96D7678-C6A7-5543-8B2F-23C58AA907B7}" destId="{6BDFCF16-1C5C-544F-A23B-34708CEFC923}" srcOrd="0" destOrd="0" presId="urn:microsoft.com/office/officeart/2005/8/layout/orgChart1"/>
    <dgm:cxn modelId="{ACCC6B40-9E3E-2D49-8C20-D8387B3F7E6E}" type="presParOf" srcId="{F96D7678-C6A7-5543-8B2F-23C58AA907B7}" destId="{6404B560-C5AF-694B-B21C-B2F1AA1F4023}" srcOrd="1" destOrd="0" presId="urn:microsoft.com/office/officeart/2005/8/layout/orgChart1"/>
    <dgm:cxn modelId="{7D0A1827-9E4E-AF4D-8D20-22DB63761756}" type="presParOf" srcId="{23FE2EC0-9603-244F-AE28-79F03A1FDE89}" destId="{A9EEB70E-4187-484C-85D5-07B58FC663A4}" srcOrd="1" destOrd="0" presId="urn:microsoft.com/office/officeart/2005/8/layout/orgChart1"/>
    <dgm:cxn modelId="{700C2F22-0F92-484F-AC8B-68722BA3A4F8}" type="presParOf" srcId="{23FE2EC0-9603-244F-AE28-79F03A1FDE89}" destId="{1B8084D2-0F55-7C46-9A0D-AA7E65A415F7}" srcOrd="2" destOrd="0" presId="urn:microsoft.com/office/officeart/2005/8/layout/orgChart1"/>
    <dgm:cxn modelId="{C42787D3-EA77-554A-902B-D89F9CAD10A4}" type="presParOf" srcId="{74070539-F94E-DC40-BD38-C0220AF5E8A6}" destId="{C4020CCE-8A06-094C-BFC6-818DE8AA1E56}" srcOrd="2" destOrd="0" presId="urn:microsoft.com/office/officeart/2005/8/layout/orgChart1"/>
    <dgm:cxn modelId="{61DAB20C-3ECB-9643-B7A3-3278CEA9F84A}" type="presParOf" srcId="{74070539-F94E-DC40-BD38-C0220AF5E8A6}" destId="{963C1FF9-E0BB-3940-B32A-9C39405AB6A3}" srcOrd="3" destOrd="0" presId="urn:microsoft.com/office/officeart/2005/8/layout/orgChart1"/>
    <dgm:cxn modelId="{8568AE5C-9E3B-1D43-BA51-A956AA120402}" type="presParOf" srcId="{963C1FF9-E0BB-3940-B32A-9C39405AB6A3}" destId="{2D95E796-477C-3D4A-8B36-499D8A41BDC0}" srcOrd="0" destOrd="0" presId="urn:microsoft.com/office/officeart/2005/8/layout/orgChart1"/>
    <dgm:cxn modelId="{3AB1DE9A-7896-8E43-920C-A6452D458BE3}" type="presParOf" srcId="{2D95E796-477C-3D4A-8B36-499D8A41BDC0}" destId="{D3B02EA7-575D-B040-9BC8-2CB5161EDE59}" srcOrd="0" destOrd="0" presId="urn:microsoft.com/office/officeart/2005/8/layout/orgChart1"/>
    <dgm:cxn modelId="{5680D361-1C6D-0E42-8B64-87E4AC5C8B60}" type="presParOf" srcId="{2D95E796-477C-3D4A-8B36-499D8A41BDC0}" destId="{23C3125D-459A-344D-BDE0-065819D663B5}" srcOrd="1" destOrd="0" presId="urn:microsoft.com/office/officeart/2005/8/layout/orgChart1"/>
    <dgm:cxn modelId="{518C75CA-AE9C-E646-A323-F9A59DD74312}" type="presParOf" srcId="{963C1FF9-E0BB-3940-B32A-9C39405AB6A3}" destId="{6683D690-25F6-EF49-AB28-243B8C97D0BC}" srcOrd="1" destOrd="0" presId="urn:microsoft.com/office/officeart/2005/8/layout/orgChart1"/>
    <dgm:cxn modelId="{6461E1A3-AD96-F244-A1F8-E45C15F60C49}" type="presParOf" srcId="{963C1FF9-E0BB-3940-B32A-9C39405AB6A3}" destId="{B7111EF3-B60A-3B43-A323-DF9A69EB9BAF}" srcOrd="2" destOrd="0" presId="urn:microsoft.com/office/officeart/2005/8/layout/orgChart1"/>
    <dgm:cxn modelId="{6C13E5F8-3C4C-A740-8854-B6231F0A6A57}" type="presParOf" srcId="{B7111EF3-B60A-3B43-A323-DF9A69EB9BAF}" destId="{B99CCB0D-7474-C34E-B89E-12D7BB145337}" srcOrd="0" destOrd="0" presId="urn:microsoft.com/office/officeart/2005/8/layout/orgChart1"/>
    <dgm:cxn modelId="{3B8A7089-46AD-764E-9EF5-CE41CE38064A}" type="presParOf" srcId="{B7111EF3-B60A-3B43-A323-DF9A69EB9BAF}" destId="{48D0D4DB-EEAF-504C-8A56-1C053174FE77}" srcOrd="1" destOrd="0" presId="urn:microsoft.com/office/officeart/2005/8/layout/orgChart1"/>
    <dgm:cxn modelId="{BB9B7E2C-5714-6340-A17F-E57B5F1B22C4}" type="presParOf" srcId="{48D0D4DB-EEAF-504C-8A56-1C053174FE77}" destId="{8510384C-0F36-0747-A595-938C33B3B100}" srcOrd="0" destOrd="0" presId="urn:microsoft.com/office/officeart/2005/8/layout/orgChart1"/>
    <dgm:cxn modelId="{BD856F10-1A62-8C48-A337-1342F8573AEF}" type="presParOf" srcId="{8510384C-0F36-0747-A595-938C33B3B100}" destId="{4E3E3776-ABD2-FB45-A83D-34F293E9A070}" srcOrd="0" destOrd="0" presId="urn:microsoft.com/office/officeart/2005/8/layout/orgChart1"/>
    <dgm:cxn modelId="{7DA60D89-945A-7C4F-B1C9-1513976FAFBE}" type="presParOf" srcId="{8510384C-0F36-0747-A595-938C33B3B100}" destId="{379556BF-3C8A-214D-96ED-DCA372978B53}" srcOrd="1" destOrd="0" presId="urn:microsoft.com/office/officeart/2005/8/layout/orgChart1"/>
    <dgm:cxn modelId="{6852E88F-9DBD-6443-8271-CDE320F3E9FC}" type="presParOf" srcId="{48D0D4DB-EEAF-504C-8A56-1C053174FE77}" destId="{6457CA6C-44F8-324E-82D8-E0D2FB6D679D}" srcOrd="1" destOrd="0" presId="urn:microsoft.com/office/officeart/2005/8/layout/orgChart1"/>
    <dgm:cxn modelId="{B90FD7FC-CA07-8144-B1B3-88D58A326208}" type="presParOf" srcId="{48D0D4DB-EEAF-504C-8A56-1C053174FE77}" destId="{B54C2409-AC63-194D-95A1-554B5A420CCB}" srcOrd="2" destOrd="0" presId="urn:microsoft.com/office/officeart/2005/8/layout/orgChart1"/>
    <dgm:cxn modelId="{34DBF4E2-02A0-634B-83CB-0A52BAF18814}" type="presParOf" srcId="{B54C2409-AC63-194D-95A1-554B5A420CCB}" destId="{65ACD825-B965-6541-8962-D44A417222D8}" srcOrd="0" destOrd="0" presId="urn:microsoft.com/office/officeart/2005/8/layout/orgChart1"/>
    <dgm:cxn modelId="{AB83A47C-CAD6-5841-8FAF-FFE794C02491}" type="presParOf" srcId="{B54C2409-AC63-194D-95A1-554B5A420CCB}" destId="{E291213D-61ED-A84A-B596-288C14399839}" srcOrd="1" destOrd="0" presId="urn:microsoft.com/office/officeart/2005/8/layout/orgChart1"/>
    <dgm:cxn modelId="{B927EA5B-1A66-3741-9D2F-7519ECE85B37}" type="presParOf" srcId="{E291213D-61ED-A84A-B596-288C14399839}" destId="{87B82C08-3D28-8740-98DD-2FDA9968627D}" srcOrd="0" destOrd="0" presId="urn:microsoft.com/office/officeart/2005/8/layout/orgChart1"/>
    <dgm:cxn modelId="{0D5DF356-A437-2B49-9357-0F8C36683672}" type="presParOf" srcId="{87B82C08-3D28-8740-98DD-2FDA9968627D}" destId="{BAA6EFB6-BF98-2F4C-A6BF-C83257109C5D}" srcOrd="0" destOrd="0" presId="urn:microsoft.com/office/officeart/2005/8/layout/orgChart1"/>
    <dgm:cxn modelId="{D86720A7-C4E9-0A4C-A2CA-D1382E26B2ED}" type="presParOf" srcId="{87B82C08-3D28-8740-98DD-2FDA9968627D}" destId="{4DE422EB-72CF-B14B-A4D8-BCF461A97ABC}" srcOrd="1" destOrd="0" presId="urn:microsoft.com/office/officeart/2005/8/layout/orgChart1"/>
    <dgm:cxn modelId="{05C91DC7-3A32-4346-BA8D-5C3201BE4B84}" type="presParOf" srcId="{E291213D-61ED-A84A-B596-288C14399839}" destId="{E388D31E-1F45-6F41-B4A7-CBA228155DFE}" srcOrd="1" destOrd="0" presId="urn:microsoft.com/office/officeart/2005/8/layout/orgChart1"/>
    <dgm:cxn modelId="{1FB61B36-568F-1B48-AA83-48F71E7024BB}" type="presParOf" srcId="{E291213D-61ED-A84A-B596-288C14399839}" destId="{559437DB-2D64-A340-8132-D97ED9B4DE35}" srcOrd="2" destOrd="0" presId="urn:microsoft.com/office/officeart/2005/8/layout/orgChart1"/>
    <dgm:cxn modelId="{5F906DF5-E00B-314B-BD1D-65904C28263E}" type="presParOf" srcId="{B54C2409-AC63-194D-95A1-554B5A420CCB}" destId="{5F8D1B9C-AA89-AC4B-BD27-5ADB1A94500D}" srcOrd="2" destOrd="0" presId="urn:microsoft.com/office/officeart/2005/8/layout/orgChart1"/>
    <dgm:cxn modelId="{38407DA2-095F-824B-A0DE-6D4DAB8B71C2}" type="presParOf" srcId="{B54C2409-AC63-194D-95A1-554B5A420CCB}" destId="{497BFC74-E757-D540-B74A-A7D51AEB41D2}" srcOrd="3" destOrd="0" presId="urn:microsoft.com/office/officeart/2005/8/layout/orgChart1"/>
    <dgm:cxn modelId="{9AAC4734-20DF-234B-A5BD-F7D00B702C52}" type="presParOf" srcId="{497BFC74-E757-D540-B74A-A7D51AEB41D2}" destId="{19ED52AA-03C5-DD42-9DB6-106DA46246BD}" srcOrd="0" destOrd="0" presId="urn:microsoft.com/office/officeart/2005/8/layout/orgChart1"/>
    <dgm:cxn modelId="{CE26427E-AF8B-204A-AD91-2981ED1AB7A7}" type="presParOf" srcId="{19ED52AA-03C5-DD42-9DB6-106DA46246BD}" destId="{694C56DB-5A89-2744-9BEF-E6C430492A6A}" srcOrd="0" destOrd="0" presId="urn:microsoft.com/office/officeart/2005/8/layout/orgChart1"/>
    <dgm:cxn modelId="{F34A194F-64BC-8C4E-8A1A-B24F7ED37620}" type="presParOf" srcId="{19ED52AA-03C5-DD42-9DB6-106DA46246BD}" destId="{25C0D99F-AB05-3542-8253-1D28BB17DD3C}" srcOrd="1" destOrd="0" presId="urn:microsoft.com/office/officeart/2005/8/layout/orgChart1"/>
    <dgm:cxn modelId="{80774492-4E06-EB4C-95B4-19F003E53BBD}" type="presParOf" srcId="{497BFC74-E757-D540-B74A-A7D51AEB41D2}" destId="{AD7076EF-305A-1547-9BE3-11904A745D6C}" srcOrd="1" destOrd="0" presId="urn:microsoft.com/office/officeart/2005/8/layout/orgChart1"/>
    <dgm:cxn modelId="{CBDA31A7-B69A-344F-9B49-C1801631EC6F}" type="presParOf" srcId="{497BFC74-E757-D540-B74A-A7D51AEB41D2}" destId="{5C8D876A-765A-C84E-996B-2179EE7C8BA0}" srcOrd="2" destOrd="0" presId="urn:microsoft.com/office/officeart/2005/8/layout/orgChart1"/>
    <dgm:cxn modelId="{6334FA20-FF3E-0347-9E41-ECFA32D30412}" type="presParOf" srcId="{B54C2409-AC63-194D-95A1-554B5A420CCB}" destId="{A71155FE-A19C-8940-92DB-283A0663C09E}" srcOrd="4" destOrd="0" presId="urn:microsoft.com/office/officeart/2005/8/layout/orgChart1"/>
    <dgm:cxn modelId="{F2593E72-EC3F-9D47-B92C-630D1F76DCAB}" type="presParOf" srcId="{B54C2409-AC63-194D-95A1-554B5A420CCB}" destId="{2499602E-C661-D544-A822-D3F4DAA08416}" srcOrd="5" destOrd="0" presId="urn:microsoft.com/office/officeart/2005/8/layout/orgChart1"/>
    <dgm:cxn modelId="{38728F61-53D2-CD48-88E2-D3BA1269A12D}" type="presParOf" srcId="{2499602E-C661-D544-A822-D3F4DAA08416}" destId="{246D9132-708B-BC4A-9128-09F41801E98D}" srcOrd="0" destOrd="0" presId="urn:microsoft.com/office/officeart/2005/8/layout/orgChart1"/>
    <dgm:cxn modelId="{69D820A5-E85A-EE48-A28F-84F0B170C8C8}" type="presParOf" srcId="{246D9132-708B-BC4A-9128-09F41801E98D}" destId="{CF293FA8-4F7D-EA45-835A-F01C1618AF72}" srcOrd="0" destOrd="0" presId="urn:microsoft.com/office/officeart/2005/8/layout/orgChart1"/>
    <dgm:cxn modelId="{C2665528-008D-3844-9C8A-06479485F17D}" type="presParOf" srcId="{246D9132-708B-BC4A-9128-09F41801E98D}" destId="{E267CE6D-E0C4-EB46-B07A-6AE2DAB7DA72}" srcOrd="1" destOrd="0" presId="urn:microsoft.com/office/officeart/2005/8/layout/orgChart1"/>
    <dgm:cxn modelId="{CA4B93A0-5B7F-CE46-8461-C983782D6941}" type="presParOf" srcId="{2499602E-C661-D544-A822-D3F4DAA08416}" destId="{0EAD824E-3BD6-DE4D-B129-541AD20679E7}" srcOrd="1" destOrd="0" presId="urn:microsoft.com/office/officeart/2005/8/layout/orgChart1"/>
    <dgm:cxn modelId="{BD06325F-EA80-DD44-9BAD-1A12A43A3370}" type="presParOf" srcId="{2499602E-C661-D544-A822-D3F4DAA08416}" destId="{E5000CD3-8DE2-FC4C-A49D-37B5792280A6}" srcOrd="2" destOrd="0" presId="urn:microsoft.com/office/officeart/2005/8/layout/orgChart1"/>
    <dgm:cxn modelId="{B80A4470-6764-E449-9CAA-9961C43E33F9}" type="presParOf" srcId="{B7111EF3-B60A-3B43-A323-DF9A69EB9BAF}" destId="{56D1A542-63DB-4148-BE93-4D1AEF0EDB6D}" srcOrd="2" destOrd="0" presId="urn:microsoft.com/office/officeart/2005/8/layout/orgChart1"/>
    <dgm:cxn modelId="{814F5574-87F2-5945-A272-FE65F2157BEC}" type="presParOf" srcId="{B7111EF3-B60A-3B43-A323-DF9A69EB9BAF}" destId="{4E7F717B-F961-374E-9214-7B6E38483DF4}" srcOrd="3" destOrd="0" presId="urn:microsoft.com/office/officeart/2005/8/layout/orgChart1"/>
    <dgm:cxn modelId="{50F53642-13CC-1142-A4B1-7D7F36D6C946}" type="presParOf" srcId="{4E7F717B-F961-374E-9214-7B6E38483DF4}" destId="{EC328FA6-8FAF-C34D-B437-468146D4F016}" srcOrd="0" destOrd="0" presId="urn:microsoft.com/office/officeart/2005/8/layout/orgChart1"/>
    <dgm:cxn modelId="{071582C1-8853-294C-A7DC-DC0315D2BB9E}" type="presParOf" srcId="{EC328FA6-8FAF-C34D-B437-468146D4F016}" destId="{315438A4-113A-234A-93A3-3A88EFC47600}" srcOrd="0" destOrd="0" presId="urn:microsoft.com/office/officeart/2005/8/layout/orgChart1"/>
    <dgm:cxn modelId="{41D3956F-191D-D044-87ED-A2348F7E7FAB}" type="presParOf" srcId="{EC328FA6-8FAF-C34D-B437-468146D4F016}" destId="{F83B0E4E-2AEF-F54A-A9FD-B30D609A76F7}" srcOrd="1" destOrd="0" presId="urn:microsoft.com/office/officeart/2005/8/layout/orgChart1"/>
    <dgm:cxn modelId="{F57252EA-1804-EE44-AB8C-FC6D6CBA44E7}" type="presParOf" srcId="{4E7F717B-F961-374E-9214-7B6E38483DF4}" destId="{486DC771-1A86-4F4B-AEAF-9EAD9334B8F4}" srcOrd="1" destOrd="0" presId="urn:microsoft.com/office/officeart/2005/8/layout/orgChart1"/>
    <dgm:cxn modelId="{2C9B163D-737D-2E47-ACA3-78751124407B}" type="presParOf" srcId="{4E7F717B-F961-374E-9214-7B6E38483DF4}" destId="{7D63D075-3343-CB4F-8C2F-E62F24F0D56F}" srcOrd="2" destOrd="0" presId="urn:microsoft.com/office/officeart/2005/8/layout/orgChart1"/>
    <dgm:cxn modelId="{AB0F5085-8B92-F449-8EFE-980409476B63}" type="presParOf" srcId="{7D63D075-3343-CB4F-8C2F-E62F24F0D56F}" destId="{41295C99-A46A-DC45-B493-4A1112EDDF3E}" srcOrd="0" destOrd="0" presId="urn:microsoft.com/office/officeart/2005/8/layout/orgChart1"/>
    <dgm:cxn modelId="{F95E44CB-4D90-0B44-ACC5-1DB0A144AEA1}" type="presParOf" srcId="{7D63D075-3343-CB4F-8C2F-E62F24F0D56F}" destId="{93451CD1-EFA3-F44A-B8D0-C7BC08A2B00F}" srcOrd="1" destOrd="0" presId="urn:microsoft.com/office/officeart/2005/8/layout/orgChart1"/>
    <dgm:cxn modelId="{FC562D0C-DB9E-F34D-BD19-3A5AA515DF36}" type="presParOf" srcId="{93451CD1-EFA3-F44A-B8D0-C7BC08A2B00F}" destId="{C5D13D80-0CA0-D242-86F6-FCF7A9C05FBE}" srcOrd="0" destOrd="0" presId="urn:microsoft.com/office/officeart/2005/8/layout/orgChart1"/>
    <dgm:cxn modelId="{0C67D820-E173-2244-AEDF-00271ADF5001}" type="presParOf" srcId="{C5D13D80-0CA0-D242-86F6-FCF7A9C05FBE}" destId="{2E36FEAD-2973-514F-A44A-DA1CCA5EE4EB}" srcOrd="0" destOrd="0" presId="urn:microsoft.com/office/officeart/2005/8/layout/orgChart1"/>
    <dgm:cxn modelId="{58EDCA00-779F-FB47-8C62-DB82A7A667F7}" type="presParOf" srcId="{C5D13D80-0CA0-D242-86F6-FCF7A9C05FBE}" destId="{55D90A17-1026-554A-B3DD-D3355699996B}" srcOrd="1" destOrd="0" presId="urn:microsoft.com/office/officeart/2005/8/layout/orgChart1"/>
    <dgm:cxn modelId="{3D0301E0-C2EF-5745-85ED-4BE5234A3AD7}" type="presParOf" srcId="{93451CD1-EFA3-F44A-B8D0-C7BC08A2B00F}" destId="{C517114A-6220-9847-9779-7FB9031607AB}" srcOrd="1" destOrd="0" presId="urn:microsoft.com/office/officeart/2005/8/layout/orgChart1"/>
    <dgm:cxn modelId="{7D9A427E-1976-B24A-8B67-F295B7DFD9B4}" type="presParOf" srcId="{93451CD1-EFA3-F44A-B8D0-C7BC08A2B00F}" destId="{1591084E-76E3-804E-B872-FC7DEEB46021}" srcOrd="2" destOrd="0" presId="urn:microsoft.com/office/officeart/2005/8/layout/orgChart1"/>
    <dgm:cxn modelId="{4D713219-F9E6-8648-8FFE-AC1CCE208C2A}" type="presParOf" srcId="{7D63D075-3343-CB4F-8C2F-E62F24F0D56F}" destId="{59D9A11B-7A08-AF48-8A77-5341AF449AE8}" srcOrd="2" destOrd="0" presId="urn:microsoft.com/office/officeart/2005/8/layout/orgChart1"/>
    <dgm:cxn modelId="{DA30E28F-345A-AB4A-85CB-CE25317912EC}" type="presParOf" srcId="{7D63D075-3343-CB4F-8C2F-E62F24F0D56F}" destId="{C3D2952A-E34B-4E43-A3FB-04BD9F36D813}" srcOrd="3" destOrd="0" presId="urn:microsoft.com/office/officeart/2005/8/layout/orgChart1"/>
    <dgm:cxn modelId="{5CE46A13-3F64-BE41-9AD7-36CDDB357934}" type="presParOf" srcId="{C3D2952A-E34B-4E43-A3FB-04BD9F36D813}" destId="{3EA06BF4-9424-CB4C-A4A2-5DDE9C01F118}" srcOrd="0" destOrd="0" presId="urn:microsoft.com/office/officeart/2005/8/layout/orgChart1"/>
    <dgm:cxn modelId="{27B3D869-6619-CD4F-A569-55939865ACFD}" type="presParOf" srcId="{3EA06BF4-9424-CB4C-A4A2-5DDE9C01F118}" destId="{0243154C-098F-4A49-A02C-CAD4336C8950}" srcOrd="0" destOrd="0" presId="urn:microsoft.com/office/officeart/2005/8/layout/orgChart1"/>
    <dgm:cxn modelId="{DE648BA1-7C28-E54F-97DB-95DB9F963A12}" type="presParOf" srcId="{3EA06BF4-9424-CB4C-A4A2-5DDE9C01F118}" destId="{430FB3F9-E47A-E54B-854B-C49F6FD14BA4}" srcOrd="1" destOrd="0" presId="urn:microsoft.com/office/officeart/2005/8/layout/orgChart1"/>
    <dgm:cxn modelId="{F054DFF6-7F43-274D-B4F6-AD51F4053188}" type="presParOf" srcId="{C3D2952A-E34B-4E43-A3FB-04BD9F36D813}" destId="{11D15D8E-7207-8D4C-87B2-29786233D39A}" srcOrd="1" destOrd="0" presId="urn:microsoft.com/office/officeart/2005/8/layout/orgChart1"/>
    <dgm:cxn modelId="{57342F3D-6891-DF4D-A382-D84DB97C1245}" type="presParOf" srcId="{C3D2952A-E34B-4E43-A3FB-04BD9F36D813}" destId="{758D0920-A508-7E47-905B-114C167A7784}"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503CB62-290E-7448-A5A0-D28EF3B3919B}" type="doc">
      <dgm:prSet loTypeId="urn:microsoft.com/office/officeart/2005/8/layout/orgChart1" loCatId="" qsTypeId="urn:microsoft.com/office/officeart/2005/8/quickstyle/simple1" qsCatId="simple" csTypeId="urn:microsoft.com/office/officeart/2005/8/colors/colorful1#2" csCatId="colorful" phldr="1"/>
      <dgm:spPr/>
      <dgm:t>
        <a:bodyPr/>
        <a:lstStyle/>
        <a:p>
          <a:endParaRPr lang="en-US"/>
        </a:p>
      </dgm:t>
    </dgm:pt>
    <dgm:pt modelId="{C3E316B3-13EC-FB4E-A192-2B1FF6215C35}">
      <dgm:prSet phldrT="[Text]" custT="1"/>
      <dgm:spPr/>
      <dgm:t>
        <a:bodyPr/>
        <a:lstStyle/>
        <a:p>
          <a:r>
            <a:rPr lang="en-US" sz="1400" dirty="0"/>
            <a:t>Quantitative research</a:t>
          </a:r>
        </a:p>
      </dgm:t>
    </dgm:pt>
    <dgm:pt modelId="{D5173435-79A9-4045-BE2A-B8E3F0718159}" type="parTrans" cxnId="{7C21892E-6E36-3C49-8615-FE2F8675430C}">
      <dgm:prSet/>
      <dgm:spPr/>
      <dgm:t>
        <a:bodyPr/>
        <a:lstStyle/>
        <a:p>
          <a:endParaRPr lang="en-US" sz="1400"/>
        </a:p>
      </dgm:t>
    </dgm:pt>
    <dgm:pt modelId="{9C409E49-1302-0E4A-95A1-9CCA1A51A800}" type="sibTrans" cxnId="{7C21892E-6E36-3C49-8615-FE2F8675430C}">
      <dgm:prSet/>
      <dgm:spPr/>
      <dgm:t>
        <a:bodyPr/>
        <a:lstStyle/>
        <a:p>
          <a:endParaRPr lang="en-US" sz="1400"/>
        </a:p>
      </dgm:t>
    </dgm:pt>
    <dgm:pt modelId="{7FBBA201-909C-E44A-A054-742EC92E9CDA}" type="asst">
      <dgm:prSet phldrT="[Text]" custT="1"/>
      <dgm:spPr/>
      <dgm:t>
        <a:bodyPr/>
        <a:lstStyle/>
        <a:p>
          <a:r>
            <a:rPr lang="en-US" sz="1400" dirty="0"/>
            <a:t>Descriptive</a:t>
          </a:r>
        </a:p>
      </dgm:t>
    </dgm:pt>
    <dgm:pt modelId="{3FE44FD3-B1FC-AA40-984E-E13FA6986C24}" type="parTrans" cxnId="{430706BB-F014-7849-BAD5-D8A3522B228A}">
      <dgm:prSet/>
      <dgm:spPr/>
      <dgm:t>
        <a:bodyPr/>
        <a:lstStyle/>
        <a:p>
          <a:endParaRPr lang="en-US" sz="1400"/>
        </a:p>
      </dgm:t>
    </dgm:pt>
    <dgm:pt modelId="{4C650B64-39F6-ED43-8559-F5527608D820}" type="sibTrans" cxnId="{430706BB-F014-7849-BAD5-D8A3522B228A}">
      <dgm:prSet/>
      <dgm:spPr/>
      <dgm:t>
        <a:bodyPr/>
        <a:lstStyle/>
        <a:p>
          <a:endParaRPr lang="en-US" sz="1400"/>
        </a:p>
      </dgm:t>
    </dgm:pt>
    <dgm:pt modelId="{449E213F-DF57-5D4E-B099-42329067886A}" type="asst">
      <dgm:prSet custT="1"/>
      <dgm:spPr>
        <a:solidFill>
          <a:schemeClr val="accent2">
            <a:hueOff val="0"/>
            <a:satOff val="0"/>
            <a:lumOff val="0"/>
            <a:alpha val="20000"/>
          </a:schemeClr>
        </a:solidFill>
      </dgm:spPr>
      <dgm:t>
        <a:bodyPr/>
        <a:lstStyle/>
        <a:p>
          <a:r>
            <a:rPr lang="en-US" sz="1400" dirty="0"/>
            <a:t>Analytic</a:t>
          </a:r>
        </a:p>
      </dgm:t>
    </dgm:pt>
    <dgm:pt modelId="{FAE5DD1F-1838-8947-BDA9-9DB0D7B12030}" type="parTrans" cxnId="{567F986D-FB16-174D-B9F9-1386ABD9D0A8}">
      <dgm:prSet/>
      <dgm:spPr/>
      <dgm:t>
        <a:bodyPr/>
        <a:lstStyle/>
        <a:p>
          <a:endParaRPr lang="en-US" sz="1400"/>
        </a:p>
      </dgm:t>
    </dgm:pt>
    <dgm:pt modelId="{339A20AD-E2CB-5D41-8558-233EC153F45C}" type="sibTrans" cxnId="{567F986D-FB16-174D-B9F9-1386ABD9D0A8}">
      <dgm:prSet/>
      <dgm:spPr/>
      <dgm:t>
        <a:bodyPr/>
        <a:lstStyle/>
        <a:p>
          <a:endParaRPr lang="en-US" sz="1400"/>
        </a:p>
      </dgm:t>
    </dgm:pt>
    <dgm:pt modelId="{1F5A73BF-238B-8043-B04E-BCBD0696BF2E}" type="asst">
      <dgm:prSet custT="1"/>
      <dgm:spPr/>
      <dgm:t>
        <a:bodyPr/>
        <a:lstStyle/>
        <a:p>
          <a:r>
            <a:rPr lang="en-US" sz="1400" dirty="0"/>
            <a:t>Case report</a:t>
          </a:r>
        </a:p>
      </dgm:t>
    </dgm:pt>
    <dgm:pt modelId="{31E843C6-D704-1442-A7AC-FA3099FFDFEB}" type="parTrans" cxnId="{EB771699-752F-BA45-9CC3-DE4ABE7BA450}">
      <dgm:prSet/>
      <dgm:spPr/>
      <dgm:t>
        <a:bodyPr/>
        <a:lstStyle/>
        <a:p>
          <a:endParaRPr lang="en-US" sz="1400"/>
        </a:p>
      </dgm:t>
    </dgm:pt>
    <dgm:pt modelId="{AD2B9E3F-FFFB-1F44-82B4-2EE0219BDF6A}" type="sibTrans" cxnId="{EB771699-752F-BA45-9CC3-DE4ABE7BA450}">
      <dgm:prSet/>
      <dgm:spPr/>
      <dgm:t>
        <a:bodyPr/>
        <a:lstStyle/>
        <a:p>
          <a:endParaRPr lang="en-US" sz="1400"/>
        </a:p>
      </dgm:t>
    </dgm:pt>
    <dgm:pt modelId="{84A33B52-5BFB-AC42-881C-B1C8ED24071E}" type="asst">
      <dgm:prSet custT="1"/>
      <dgm:spPr/>
      <dgm:t>
        <a:bodyPr/>
        <a:lstStyle/>
        <a:p>
          <a:r>
            <a:rPr lang="en-US" sz="1400" dirty="0"/>
            <a:t>Case series</a:t>
          </a:r>
        </a:p>
      </dgm:t>
    </dgm:pt>
    <dgm:pt modelId="{F8A6A5B2-7B22-F84A-85BA-3CFA896ED17C}" type="parTrans" cxnId="{DB07D223-3F19-0040-9797-A0AA404E60A0}">
      <dgm:prSet/>
      <dgm:spPr/>
      <dgm:t>
        <a:bodyPr/>
        <a:lstStyle/>
        <a:p>
          <a:endParaRPr lang="en-US" sz="1400"/>
        </a:p>
      </dgm:t>
    </dgm:pt>
    <dgm:pt modelId="{F3729181-6495-EC4D-B6A2-A4D15EB1D85C}" type="sibTrans" cxnId="{DB07D223-3F19-0040-9797-A0AA404E60A0}">
      <dgm:prSet/>
      <dgm:spPr/>
      <dgm:t>
        <a:bodyPr/>
        <a:lstStyle/>
        <a:p>
          <a:endParaRPr lang="en-US" sz="1400"/>
        </a:p>
      </dgm:t>
    </dgm:pt>
    <dgm:pt modelId="{75607E23-BE0E-CF4A-AF52-72F422A8AEA8}" type="asst">
      <dgm:prSet custT="1"/>
      <dgm:spPr/>
      <dgm:t>
        <a:bodyPr/>
        <a:lstStyle/>
        <a:p>
          <a:r>
            <a:rPr lang="en-US" sz="1400"/>
            <a:t>Cross-sectional survey</a:t>
          </a:r>
          <a:endParaRPr lang="en-US" sz="1400" dirty="0"/>
        </a:p>
      </dgm:t>
    </dgm:pt>
    <dgm:pt modelId="{71149877-F043-D94C-9182-CE55C575D694}" type="parTrans" cxnId="{CE3D0C9F-7D9B-E04C-9257-249B5177CA11}">
      <dgm:prSet/>
      <dgm:spPr/>
      <dgm:t>
        <a:bodyPr/>
        <a:lstStyle/>
        <a:p>
          <a:endParaRPr lang="en-US" sz="1400"/>
        </a:p>
      </dgm:t>
    </dgm:pt>
    <dgm:pt modelId="{CF6DED05-51BF-A647-9981-8B31BDEE5EA5}" type="sibTrans" cxnId="{CE3D0C9F-7D9B-E04C-9257-249B5177CA11}">
      <dgm:prSet/>
      <dgm:spPr/>
      <dgm:t>
        <a:bodyPr/>
        <a:lstStyle/>
        <a:p>
          <a:endParaRPr lang="en-US" sz="1400"/>
        </a:p>
      </dgm:t>
    </dgm:pt>
    <dgm:pt modelId="{E93759C4-B027-3C4B-BBEA-383BD3ADA1D1}" type="asst">
      <dgm:prSet custT="1"/>
      <dgm:spPr>
        <a:solidFill>
          <a:schemeClr val="accent2">
            <a:hueOff val="0"/>
            <a:satOff val="0"/>
            <a:lumOff val="0"/>
            <a:alpha val="20000"/>
          </a:schemeClr>
        </a:solidFill>
      </dgm:spPr>
      <dgm:t>
        <a:bodyPr/>
        <a:lstStyle/>
        <a:p>
          <a:r>
            <a:rPr lang="en-US" sz="1400" dirty="0"/>
            <a:t>Observational</a:t>
          </a:r>
        </a:p>
      </dgm:t>
    </dgm:pt>
    <dgm:pt modelId="{6C4A2369-142C-6E47-9BCB-C3475E777846}" type="parTrans" cxnId="{3FECA164-4194-A447-8C7C-4AEC156B0C46}">
      <dgm:prSet/>
      <dgm:spPr/>
      <dgm:t>
        <a:bodyPr/>
        <a:lstStyle/>
        <a:p>
          <a:endParaRPr lang="en-US" sz="1400"/>
        </a:p>
      </dgm:t>
    </dgm:pt>
    <dgm:pt modelId="{CE56D44C-DC58-2B4C-A31D-6FDEA009153A}" type="sibTrans" cxnId="{3FECA164-4194-A447-8C7C-4AEC156B0C46}">
      <dgm:prSet/>
      <dgm:spPr/>
      <dgm:t>
        <a:bodyPr/>
        <a:lstStyle/>
        <a:p>
          <a:endParaRPr lang="en-US" sz="1400"/>
        </a:p>
      </dgm:t>
    </dgm:pt>
    <dgm:pt modelId="{E9C45D20-B9F2-434E-ACF1-C6F4130E4655}" type="asst">
      <dgm:prSet custT="1"/>
      <dgm:spPr>
        <a:solidFill>
          <a:schemeClr val="accent2">
            <a:hueOff val="0"/>
            <a:satOff val="0"/>
            <a:lumOff val="0"/>
            <a:alpha val="20000"/>
          </a:schemeClr>
        </a:solidFill>
      </dgm:spPr>
      <dgm:t>
        <a:bodyPr/>
        <a:lstStyle/>
        <a:p>
          <a:r>
            <a:rPr lang="en-US" sz="1400" dirty="0"/>
            <a:t>Experimental</a:t>
          </a:r>
        </a:p>
      </dgm:t>
    </dgm:pt>
    <dgm:pt modelId="{3836AFD1-5277-7E45-A1B4-A2A37E919847}" type="parTrans" cxnId="{9E02812D-020D-AB40-8FE4-8B06BE362698}">
      <dgm:prSet/>
      <dgm:spPr/>
      <dgm:t>
        <a:bodyPr/>
        <a:lstStyle/>
        <a:p>
          <a:endParaRPr lang="en-US" sz="1400"/>
        </a:p>
      </dgm:t>
    </dgm:pt>
    <dgm:pt modelId="{022F3657-1082-DC43-8B22-AD44D0B471E3}" type="sibTrans" cxnId="{9E02812D-020D-AB40-8FE4-8B06BE362698}">
      <dgm:prSet/>
      <dgm:spPr/>
      <dgm:t>
        <a:bodyPr/>
        <a:lstStyle/>
        <a:p>
          <a:endParaRPr lang="en-US" sz="1400"/>
        </a:p>
      </dgm:t>
    </dgm:pt>
    <dgm:pt modelId="{7C095944-7A19-EB4A-A064-A07BAA63C78C}" type="asst">
      <dgm:prSet custT="1"/>
      <dgm:spPr>
        <a:solidFill>
          <a:schemeClr val="accent2">
            <a:hueOff val="0"/>
            <a:satOff val="0"/>
            <a:lumOff val="0"/>
            <a:alpha val="20000"/>
          </a:schemeClr>
        </a:solidFill>
      </dgm:spPr>
      <dgm:t>
        <a:bodyPr/>
        <a:lstStyle/>
        <a:p>
          <a:r>
            <a:rPr lang="en-US" sz="1400" dirty="0"/>
            <a:t>Cross-sectional</a:t>
          </a:r>
        </a:p>
      </dgm:t>
    </dgm:pt>
    <dgm:pt modelId="{247032BD-D08F-D243-A619-0CA6D1C1BF06}" type="parTrans" cxnId="{94739425-5BE3-A349-B297-2E59686E50F5}">
      <dgm:prSet/>
      <dgm:spPr/>
      <dgm:t>
        <a:bodyPr/>
        <a:lstStyle/>
        <a:p>
          <a:endParaRPr lang="en-US" sz="1400"/>
        </a:p>
      </dgm:t>
    </dgm:pt>
    <dgm:pt modelId="{A33167F6-BE93-9843-8E03-79C2F2622624}" type="sibTrans" cxnId="{94739425-5BE3-A349-B297-2E59686E50F5}">
      <dgm:prSet/>
      <dgm:spPr/>
      <dgm:t>
        <a:bodyPr/>
        <a:lstStyle/>
        <a:p>
          <a:endParaRPr lang="en-US" sz="1400"/>
        </a:p>
      </dgm:t>
    </dgm:pt>
    <dgm:pt modelId="{E9B4C394-8B5C-8E4F-BB7D-440438DF522D}" type="asst">
      <dgm:prSet custT="1"/>
      <dgm:spPr>
        <a:solidFill>
          <a:schemeClr val="accent2">
            <a:hueOff val="0"/>
            <a:satOff val="0"/>
            <a:lumOff val="0"/>
            <a:alpha val="20000"/>
          </a:schemeClr>
        </a:solidFill>
      </dgm:spPr>
      <dgm:t>
        <a:bodyPr/>
        <a:lstStyle/>
        <a:p>
          <a:r>
            <a:rPr lang="en-US" sz="1400" dirty="0"/>
            <a:t>Cohort</a:t>
          </a:r>
        </a:p>
      </dgm:t>
    </dgm:pt>
    <dgm:pt modelId="{D3584FFD-6FE7-FB4B-84A5-EEFDE2D45B07}" type="parTrans" cxnId="{B6A03242-786B-824D-BBC1-D65E1B625DA3}">
      <dgm:prSet/>
      <dgm:spPr/>
      <dgm:t>
        <a:bodyPr/>
        <a:lstStyle/>
        <a:p>
          <a:endParaRPr lang="en-US" sz="1400"/>
        </a:p>
      </dgm:t>
    </dgm:pt>
    <dgm:pt modelId="{2E9A87F4-B5EF-4542-8971-A81314E661F2}" type="sibTrans" cxnId="{B6A03242-786B-824D-BBC1-D65E1B625DA3}">
      <dgm:prSet/>
      <dgm:spPr/>
      <dgm:t>
        <a:bodyPr/>
        <a:lstStyle/>
        <a:p>
          <a:endParaRPr lang="en-US" sz="1400"/>
        </a:p>
      </dgm:t>
    </dgm:pt>
    <dgm:pt modelId="{01523EF0-7DC9-9945-8A6D-CA55D392E131}" type="asst">
      <dgm:prSet custT="1"/>
      <dgm:spPr>
        <a:solidFill>
          <a:schemeClr val="accent2">
            <a:hueOff val="0"/>
            <a:satOff val="0"/>
            <a:lumOff val="0"/>
            <a:alpha val="20000"/>
          </a:schemeClr>
        </a:solidFill>
      </dgm:spPr>
      <dgm:t>
        <a:bodyPr/>
        <a:lstStyle/>
        <a:p>
          <a:r>
            <a:rPr lang="en-US" sz="1400" dirty="0"/>
            <a:t>Case-control</a:t>
          </a:r>
        </a:p>
      </dgm:t>
    </dgm:pt>
    <dgm:pt modelId="{FBE69ACF-432A-DF44-A327-D90C59DFC935}" type="parTrans" cxnId="{6F3C6786-6A4A-C64D-8C91-8CADA79C529D}">
      <dgm:prSet/>
      <dgm:spPr/>
      <dgm:t>
        <a:bodyPr/>
        <a:lstStyle/>
        <a:p>
          <a:endParaRPr lang="en-US" sz="1400"/>
        </a:p>
      </dgm:t>
    </dgm:pt>
    <dgm:pt modelId="{70332B43-4BE8-E44C-AA73-7C0BA03E3722}" type="sibTrans" cxnId="{6F3C6786-6A4A-C64D-8C91-8CADA79C529D}">
      <dgm:prSet/>
      <dgm:spPr/>
      <dgm:t>
        <a:bodyPr/>
        <a:lstStyle/>
        <a:p>
          <a:endParaRPr lang="en-US" sz="1400"/>
        </a:p>
      </dgm:t>
    </dgm:pt>
    <dgm:pt modelId="{1ED5D003-09E8-654B-8CC7-A4EBA9A01EC8}" type="asst">
      <dgm:prSet custT="1"/>
      <dgm:spPr>
        <a:solidFill>
          <a:schemeClr val="accent2">
            <a:hueOff val="0"/>
            <a:satOff val="0"/>
            <a:lumOff val="0"/>
            <a:alpha val="20000"/>
          </a:schemeClr>
        </a:solidFill>
      </dgm:spPr>
      <dgm:t>
        <a:bodyPr/>
        <a:lstStyle/>
        <a:p>
          <a:r>
            <a:rPr lang="en-US" sz="1400" dirty="0"/>
            <a:t>Randomized controlled trials</a:t>
          </a:r>
        </a:p>
      </dgm:t>
    </dgm:pt>
    <dgm:pt modelId="{60286864-6DF8-8749-9456-760AA12FAC3F}" type="parTrans" cxnId="{5308DA81-7564-9E4A-9956-C5F6BE7A21BA}">
      <dgm:prSet/>
      <dgm:spPr/>
      <dgm:t>
        <a:bodyPr/>
        <a:lstStyle/>
        <a:p>
          <a:endParaRPr lang="en-US" sz="1400"/>
        </a:p>
      </dgm:t>
    </dgm:pt>
    <dgm:pt modelId="{AED36E66-DEF5-9648-9495-9233545040AE}" type="sibTrans" cxnId="{5308DA81-7564-9E4A-9956-C5F6BE7A21BA}">
      <dgm:prSet/>
      <dgm:spPr/>
      <dgm:t>
        <a:bodyPr/>
        <a:lstStyle/>
        <a:p>
          <a:endParaRPr lang="en-US" sz="1400"/>
        </a:p>
      </dgm:t>
    </dgm:pt>
    <dgm:pt modelId="{8A19A88D-FA49-9944-AF95-4BE21936A489}" type="asst">
      <dgm:prSet custT="1"/>
      <dgm:spPr>
        <a:solidFill>
          <a:schemeClr val="accent2">
            <a:hueOff val="0"/>
            <a:satOff val="0"/>
            <a:lumOff val="0"/>
            <a:alpha val="20000"/>
          </a:schemeClr>
        </a:solidFill>
      </dgm:spPr>
      <dgm:t>
        <a:bodyPr/>
        <a:lstStyle/>
        <a:p>
          <a:r>
            <a:rPr lang="en-US" sz="1400" dirty="0"/>
            <a:t>Non-randomized controlled trials</a:t>
          </a:r>
        </a:p>
      </dgm:t>
    </dgm:pt>
    <dgm:pt modelId="{CEDB9A48-39E4-044B-A42D-18475EFE02AF}" type="parTrans" cxnId="{AC71E680-912A-6E47-8400-BDB37EF45481}">
      <dgm:prSet/>
      <dgm:spPr/>
      <dgm:t>
        <a:bodyPr/>
        <a:lstStyle/>
        <a:p>
          <a:endParaRPr lang="en-US" sz="1400"/>
        </a:p>
      </dgm:t>
    </dgm:pt>
    <dgm:pt modelId="{F1E873A8-7915-C143-9DAD-1C515FED7098}" type="sibTrans" cxnId="{AC71E680-912A-6E47-8400-BDB37EF45481}">
      <dgm:prSet/>
      <dgm:spPr/>
      <dgm:t>
        <a:bodyPr/>
        <a:lstStyle/>
        <a:p>
          <a:endParaRPr lang="en-US" sz="1400"/>
        </a:p>
      </dgm:t>
    </dgm:pt>
    <dgm:pt modelId="{EA8CC601-CC7B-674B-8D49-FFBB03B5C993}" type="pres">
      <dgm:prSet presAssocID="{B503CB62-290E-7448-A5A0-D28EF3B3919B}" presName="hierChild1" presStyleCnt="0">
        <dgm:presLayoutVars>
          <dgm:orgChart val="1"/>
          <dgm:chPref val="1"/>
          <dgm:dir/>
          <dgm:animOne val="branch"/>
          <dgm:animLvl val="lvl"/>
          <dgm:resizeHandles/>
        </dgm:presLayoutVars>
      </dgm:prSet>
      <dgm:spPr/>
    </dgm:pt>
    <dgm:pt modelId="{965CDD09-1D00-9345-9A87-434FAA2EBA3D}" type="pres">
      <dgm:prSet presAssocID="{C3E316B3-13EC-FB4E-A192-2B1FF6215C35}" presName="hierRoot1" presStyleCnt="0">
        <dgm:presLayoutVars>
          <dgm:hierBranch val="init"/>
        </dgm:presLayoutVars>
      </dgm:prSet>
      <dgm:spPr/>
    </dgm:pt>
    <dgm:pt modelId="{8FD2AB4A-6607-164B-9A39-B202E0428D8D}" type="pres">
      <dgm:prSet presAssocID="{C3E316B3-13EC-FB4E-A192-2B1FF6215C35}" presName="rootComposite1" presStyleCnt="0"/>
      <dgm:spPr/>
    </dgm:pt>
    <dgm:pt modelId="{E55BABD2-9150-3045-A1C7-AE80BF7C0F16}" type="pres">
      <dgm:prSet presAssocID="{C3E316B3-13EC-FB4E-A192-2B1FF6215C35}" presName="rootText1" presStyleLbl="node0" presStyleIdx="0" presStyleCnt="1" custScaleX="111918" custLinFactX="38304" custLinFactNeighborX="100000" custLinFactNeighborY="-83229">
        <dgm:presLayoutVars>
          <dgm:chPref val="3"/>
        </dgm:presLayoutVars>
      </dgm:prSet>
      <dgm:spPr/>
    </dgm:pt>
    <dgm:pt modelId="{AA9CF540-DC54-774C-9754-B10472611129}" type="pres">
      <dgm:prSet presAssocID="{C3E316B3-13EC-FB4E-A192-2B1FF6215C35}" presName="rootConnector1" presStyleLbl="node1" presStyleIdx="0" presStyleCnt="0"/>
      <dgm:spPr/>
    </dgm:pt>
    <dgm:pt modelId="{B76DA91A-75A9-F245-82AB-B422D815A9DC}" type="pres">
      <dgm:prSet presAssocID="{C3E316B3-13EC-FB4E-A192-2B1FF6215C35}" presName="hierChild2" presStyleCnt="0"/>
      <dgm:spPr/>
    </dgm:pt>
    <dgm:pt modelId="{74070539-F94E-DC40-BD38-C0220AF5E8A6}" type="pres">
      <dgm:prSet presAssocID="{C3E316B3-13EC-FB4E-A192-2B1FF6215C35}" presName="hierChild3" presStyleCnt="0"/>
      <dgm:spPr/>
    </dgm:pt>
    <dgm:pt modelId="{3C36E08C-0E4E-D248-AF96-CA844D462297}" type="pres">
      <dgm:prSet presAssocID="{3FE44FD3-B1FC-AA40-984E-E13FA6986C24}" presName="Name111" presStyleLbl="parChTrans1D2" presStyleIdx="0" presStyleCnt="2"/>
      <dgm:spPr/>
    </dgm:pt>
    <dgm:pt modelId="{89925E32-371C-ED4B-B0EE-635E53D1D0DF}" type="pres">
      <dgm:prSet presAssocID="{7FBBA201-909C-E44A-A054-742EC92E9CDA}" presName="hierRoot3" presStyleCnt="0">
        <dgm:presLayoutVars>
          <dgm:hierBranch val="init"/>
        </dgm:presLayoutVars>
      </dgm:prSet>
      <dgm:spPr/>
    </dgm:pt>
    <dgm:pt modelId="{099F8EF6-D57E-4C43-A2BC-02B8D8617614}" type="pres">
      <dgm:prSet presAssocID="{7FBBA201-909C-E44A-A054-742EC92E9CDA}" presName="rootComposite3" presStyleCnt="0"/>
      <dgm:spPr/>
    </dgm:pt>
    <dgm:pt modelId="{D7D96EA3-5F0A-234B-82E8-FB378995CED8}" type="pres">
      <dgm:prSet presAssocID="{7FBBA201-909C-E44A-A054-742EC92E9CDA}" presName="rootText3" presStyleLbl="asst1" presStyleIdx="0" presStyleCnt="12" custLinFactX="35739" custLinFactNeighborX="100000" custLinFactNeighborY="-55484">
        <dgm:presLayoutVars>
          <dgm:chPref val="3"/>
        </dgm:presLayoutVars>
      </dgm:prSet>
      <dgm:spPr/>
    </dgm:pt>
    <dgm:pt modelId="{48AAC0D3-2323-7543-8A22-7926F40BF5CC}" type="pres">
      <dgm:prSet presAssocID="{7FBBA201-909C-E44A-A054-742EC92E9CDA}" presName="rootConnector3" presStyleLbl="asst1" presStyleIdx="0" presStyleCnt="12"/>
      <dgm:spPr/>
    </dgm:pt>
    <dgm:pt modelId="{21DBBC78-46E6-A041-AEF1-2E8311421BA5}" type="pres">
      <dgm:prSet presAssocID="{7FBBA201-909C-E44A-A054-742EC92E9CDA}" presName="hierChild6" presStyleCnt="0"/>
      <dgm:spPr/>
    </dgm:pt>
    <dgm:pt modelId="{F92B9BD6-6CE7-8442-B13F-1F6114437211}" type="pres">
      <dgm:prSet presAssocID="{7FBBA201-909C-E44A-A054-742EC92E9CDA}" presName="hierChild7" presStyleCnt="0"/>
      <dgm:spPr/>
    </dgm:pt>
    <dgm:pt modelId="{2928405E-F2FD-B348-B269-201320FF5E12}" type="pres">
      <dgm:prSet presAssocID="{31E843C6-D704-1442-A7AC-FA3099FFDFEB}" presName="Name111" presStyleLbl="parChTrans1D3" presStyleIdx="0" presStyleCnt="5"/>
      <dgm:spPr/>
    </dgm:pt>
    <dgm:pt modelId="{B1D9BD0A-58BD-CA49-9243-4E2466C73949}" type="pres">
      <dgm:prSet presAssocID="{1F5A73BF-238B-8043-B04E-BCBD0696BF2E}" presName="hierRoot3" presStyleCnt="0">
        <dgm:presLayoutVars>
          <dgm:hierBranch val="init"/>
        </dgm:presLayoutVars>
      </dgm:prSet>
      <dgm:spPr/>
    </dgm:pt>
    <dgm:pt modelId="{D1D5D3DF-DE67-1E41-A68A-A2BE52C9DAE0}" type="pres">
      <dgm:prSet presAssocID="{1F5A73BF-238B-8043-B04E-BCBD0696BF2E}" presName="rootComposite3" presStyleCnt="0"/>
      <dgm:spPr/>
    </dgm:pt>
    <dgm:pt modelId="{18E95309-3240-0941-9BE7-92776CFF29B5}" type="pres">
      <dgm:prSet presAssocID="{1F5A73BF-238B-8043-B04E-BCBD0696BF2E}" presName="rootText3" presStyleLbl="asst1" presStyleIdx="1" presStyleCnt="12" custLinFactNeighborX="96108" custLinFactNeighborY="31711">
        <dgm:presLayoutVars>
          <dgm:chPref val="3"/>
        </dgm:presLayoutVars>
      </dgm:prSet>
      <dgm:spPr/>
    </dgm:pt>
    <dgm:pt modelId="{6322BB17-3054-344D-B0E7-4931452C86C5}" type="pres">
      <dgm:prSet presAssocID="{1F5A73BF-238B-8043-B04E-BCBD0696BF2E}" presName="rootConnector3" presStyleLbl="asst1" presStyleIdx="1" presStyleCnt="12"/>
      <dgm:spPr/>
    </dgm:pt>
    <dgm:pt modelId="{C357CBFF-1E81-B149-8CBE-BFD5F6BE85BA}" type="pres">
      <dgm:prSet presAssocID="{1F5A73BF-238B-8043-B04E-BCBD0696BF2E}" presName="hierChild6" presStyleCnt="0"/>
      <dgm:spPr/>
    </dgm:pt>
    <dgm:pt modelId="{84B65B19-1232-8D40-930E-40E416A69666}" type="pres">
      <dgm:prSet presAssocID="{1F5A73BF-238B-8043-B04E-BCBD0696BF2E}" presName="hierChild7" presStyleCnt="0"/>
      <dgm:spPr/>
    </dgm:pt>
    <dgm:pt modelId="{329F8FDB-62AC-9A44-891B-4E57FA9E99B5}" type="pres">
      <dgm:prSet presAssocID="{F8A6A5B2-7B22-F84A-85BA-3CFA896ED17C}" presName="Name111" presStyleLbl="parChTrans1D3" presStyleIdx="1" presStyleCnt="5"/>
      <dgm:spPr/>
    </dgm:pt>
    <dgm:pt modelId="{E33541E6-80E7-F745-9174-7785A6FA40F2}" type="pres">
      <dgm:prSet presAssocID="{84A33B52-5BFB-AC42-881C-B1C8ED24071E}" presName="hierRoot3" presStyleCnt="0">
        <dgm:presLayoutVars>
          <dgm:hierBranch val="init"/>
        </dgm:presLayoutVars>
      </dgm:prSet>
      <dgm:spPr/>
    </dgm:pt>
    <dgm:pt modelId="{4E98C98E-84DC-6644-BB9B-8F8433A1FF25}" type="pres">
      <dgm:prSet presAssocID="{84A33B52-5BFB-AC42-881C-B1C8ED24071E}" presName="rootComposite3" presStyleCnt="0"/>
      <dgm:spPr/>
    </dgm:pt>
    <dgm:pt modelId="{F16191E9-E274-1D4F-BC84-CD0DE70AFBEB}" type="pres">
      <dgm:prSet presAssocID="{84A33B52-5BFB-AC42-881C-B1C8ED24071E}" presName="rootText3" presStyleLbl="asst1" presStyleIdx="2" presStyleCnt="12" custLinFactY="47816" custLinFactNeighborX="-25736" custLinFactNeighborY="100000">
        <dgm:presLayoutVars>
          <dgm:chPref val="3"/>
        </dgm:presLayoutVars>
      </dgm:prSet>
      <dgm:spPr/>
    </dgm:pt>
    <dgm:pt modelId="{E02978A2-9709-7246-846B-8230807DC63B}" type="pres">
      <dgm:prSet presAssocID="{84A33B52-5BFB-AC42-881C-B1C8ED24071E}" presName="rootConnector3" presStyleLbl="asst1" presStyleIdx="2" presStyleCnt="12"/>
      <dgm:spPr/>
    </dgm:pt>
    <dgm:pt modelId="{40A81854-79EE-1247-BD1F-4098A3CF080C}" type="pres">
      <dgm:prSet presAssocID="{84A33B52-5BFB-AC42-881C-B1C8ED24071E}" presName="hierChild6" presStyleCnt="0"/>
      <dgm:spPr/>
    </dgm:pt>
    <dgm:pt modelId="{D9785C62-40C2-0140-ACC8-EF3EFEF6D411}" type="pres">
      <dgm:prSet presAssocID="{84A33B52-5BFB-AC42-881C-B1C8ED24071E}" presName="hierChild7" presStyleCnt="0"/>
      <dgm:spPr/>
    </dgm:pt>
    <dgm:pt modelId="{8B79497B-13E1-6445-8818-49575CF32F03}" type="pres">
      <dgm:prSet presAssocID="{71149877-F043-D94C-9182-CE55C575D694}" presName="Name111" presStyleLbl="parChTrans1D3" presStyleIdx="2" presStyleCnt="5"/>
      <dgm:spPr/>
    </dgm:pt>
    <dgm:pt modelId="{23FE2EC0-9603-244F-AE28-79F03A1FDE89}" type="pres">
      <dgm:prSet presAssocID="{75607E23-BE0E-CF4A-AF52-72F422A8AEA8}" presName="hierRoot3" presStyleCnt="0">
        <dgm:presLayoutVars>
          <dgm:hierBranch val="init"/>
        </dgm:presLayoutVars>
      </dgm:prSet>
      <dgm:spPr/>
    </dgm:pt>
    <dgm:pt modelId="{F96D7678-C6A7-5543-8B2F-23C58AA907B7}" type="pres">
      <dgm:prSet presAssocID="{75607E23-BE0E-CF4A-AF52-72F422A8AEA8}" presName="rootComposite3" presStyleCnt="0"/>
      <dgm:spPr/>
    </dgm:pt>
    <dgm:pt modelId="{6BDFCF16-1C5C-544F-A23B-34708CEFC923}" type="pres">
      <dgm:prSet presAssocID="{75607E23-BE0E-CF4A-AF52-72F422A8AEA8}" presName="rootText3" presStyleLbl="asst1" presStyleIdx="3" presStyleCnt="12" custScaleY="126528" custLinFactY="22864" custLinFactNeighborX="95116" custLinFactNeighborY="100000">
        <dgm:presLayoutVars>
          <dgm:chPref val="3"/>
        </dgm:presLayoutVars>
      </dgm:prSet>
      <dgm:spPr/>
    </dgm:pt>
    <dgm:pt modelId="{6404B560-C5AF-694B-B21C-B2F1AA1F4023}" type="pres">
      <dgm:prSet presAssocID="{75607E23-BE0E-CF4A-AF52-72F422A8AEA8}" presName="rootConnector3" presStyleLbl="asst1" presStyleIdx="3" presStyleCnt="12"/>
      <dgm:spPr/>
    </dgm:pt>
    <dgm:pt modelId="{A9EEB70E-4187-484C-85D5-07B58FC663A4}" type="pres">
      <dgm:prSet presAssocID="{75607E23-BE0E-CF4A-AF52-72F422A8AEA8}" presName="hierChild6" presStyleCnt="0"/>
      <dgm:spPr/>
    </dgm:pt>
    <dgm:pt modelId="{1B8084D2-0F55-7C46-9A0D-AA7E65A415F7}" type="pres">
      <dgm:prSet presAssocID="{75607E23-BE0E-CF4A-AF52-72F422A8AEA8}" presName="hierChild7" presStyleCnt="0"/>
      <dgm:spPr/>
    </dgm:pt>
    <dgm:pt modelId="{C4020CCE-8A06-094C-BFC6-818DE8AA1E56}" type="pres">
      <dgm:prSet presAssocID="{FAE5DD1F-1838-8947-BDA9-9DB0D7B12030}" presName="Name111" presStyleLbl="parChTrans1D2" presStyleIdx="1" presStyleCnt="2"/>
      <dgm:spPr/>
    </dgm:pt>
    <dgm:pt modelId="{963C1FF9-E0BB-3940-B32A-9C39405AB6A3}" type="pres">
      <dgm:prSet presAssocID="{449E213F-DF57-5D4E-B099-42329067886A}" presName="hierRoot3" presStyleCnt="0">
        <dgm:presLayoutVars>
          <dgm:hierBranch val="init"/>
        </dgm:presLayoutVars>
      </dgm:prSet>
      <dgm:spPr/>
    </dgm:pt>
    <dgm:pt modelId="{2D95E796-477C-3D4A-8B36-499D8A41BDC0}" type="pres">
      <dgm:prSet presAssocID="{449E213F-DF57-5D4E-B099-42329067886A}" presName="rootComposite3" presStyleCnt="0"/>
      <dgm:spPr/>
    </dgm:pt>
    <dgm:pt modelId="{D3B02EA7-575D-B040-9BC8-2CB5161EDE59}" type="pres">
      <dgm:prSet presAssocID="{449E213F-DF57-5D4E-B099-42329067886A}" presName="rootText3" presStyleLbl="asst1" presStyleIdx="4" presStyleCnt="12" custLinFactNeighborX="19816" custLinFactNeighborY="-55484">
        <dgm:presLayoutVars>
          <dgm:chPref val="3"/>
        </dgm:presLayoutVars>
      </dgm:prSet>
      <dgm:spPr/>
    </dgm:pt>
    <dgm:pt modelId="{23C3125D-459A-344D-BDE0-065819D663B5}" type="pres">
      <dgm:prSet presAssocID="{449E213F-DF57-5D4E-B099-42329067886A}" presName="rootConnector3" presStyleLbl="asst1" presStyleIdx="4" presStyleCnt="12"/>
      <dgm:spPr/>
    </dgm:pt>
    <dgm:pt modelId="{6683D690-25F6-EF49-AB28-243B8C97D0BC}" type="pres">
      <dgm:prSet presAssocID="{449E213F-DF57-5D4E-B099-42329067886A}" presName="hierChild6" presStyleCnt="0"/>
      <dgm:spPr/>
    </dgm:pt>
    <dgm:pt modelId="{B7111EF3-B60A-3B43-A323-DF9A69EB9BAF}" type="pres">
      <dgm:prSet presAssocID="{449E213F-DF57-5D4E-B099-42329067886A}" presName="hierChild7" presStyleCnt="0"/>
      <dgm:spPr/>
    </dgm:pt>
    <dgm:pt modelId="{B99CCB0D-7474-C34E-B89E-12D7BB145337}" type="pres">
      <dgm:prSet presAssocID="{6C4A2369-142C-6E47-9BCB-C3475E777846}" presName="Name111" presStyleLbl="parChTrans1D3" presStyleIdx="3" presStyleCnt="5"/>
      <dgm:spPr/>
    </dgm:pt>
    <dgm:pt modelId="{48D0D4DB-EEAF-504C-8A56-1C053174FE77}" type="pres">
      <dgm:prSet presAssocID="{E93759C4-B027-3C4B-BBEA-383BD3ADA1D1}" presName="hierRoot3" presStyleCnt="0">
        <dgm:presLayoutVars>
          <dgm:hierBranch val="init"/>
        </dgm:presLayoutVars>
      </dgm:prSet>
      <dgm:spPr/>
    </dgm:pt>
    <dgm:pt modelId="{8510384C-0F36-0747-A595-938C33B3B100}" type="pres">
      <dgm:prSet presAssocID="{E93759C4-B027-3C4B-BBEA-383BD3ADA1D1}" presName="rootComposite3" presStyleCnt="0"/>
      <dgm:spPr/>
    </dgm:pt>
    <dgm:pt modelId="{4E3E3776-ABD2-FB45-A83D-34F293E9A070}" type="pres">
      <dgm:prSet presAssocID="{E93759C4-B027-3C4B-BBEA-383BD3ADA1D1}" presName="rootText3" presStyleLbl="asst1" presStyleIdx="5" presStyleCnt="12" custScaleX="127382" custLinFactNeighborX="37650" custLinFactNeighborY="-65396">
        <dgm:presLayoutVars>
          <dgm:chPref val="3"/>
        </dgm:presLayoutVars>
      </dgm:prSet>
      <dgm:spPr/>
    </dgm:pt>
    <dgm:pt modelId="{379556BF-3C8A-214D-96ED-DCA372978B53}" type="pres">
      <dgm:prSet presAssocID="{E93759C4-B027-3C4B-BBEA-383BD3ADA1D1}" presName="rootConnector3" presStyleLbl="asst1" presStyleIdx="5" presStyleCnt="12"/>
      <dgm:spPr/>
    </dgm:pt>
    <dgm:pt modelId="{6457CA6C-44F8-324E-82D8-E0D2FB6D679D}" type="pres">
      <dgm:prSet presAssocID="{E93759C4-B027-3C4B-BBEA-383BD3ADA1D1}" presName="hierChild6" presStyleCnt="0"/>
      <dgm:spPr/>
    </dgm:pt>
    <dgm:pt modelId="{B54C2409-AC63-194D-95A1-554B5A420CCB}" type="pres">
      <dgm:prSet presAssocID="{E93759C4-B027-3C4B-BBEA-383BD3ADA1D1}" presName="hierChild7" presStyleCnt="0"/>
      <dgm:spPr/>
    </dgm:pt>
    <dgm:pt modelId="{65ACD825-B965-6541-8962-D44A417222D8}" type="pres">
      <dgm:prSet presAssocID="{247032BD-D08F-D243-A619-0CA6D1C1BF06}" presName="Name111" presStyleLbl="parChTrans1D4" presStyleIdx="0" presStyleCnt="5"/>
      <dgm:spPr/>
    </dgm:pt>
    <dgm:pt modelId="{E291213D-61ED-A84A-B596-288C14399839}" type="pres">
      <dgm:prSet presAssocID="{7C095944-7A19-EB4A-A064-A07BAA63C78C}" presName="hierRoot3" presStyleCnt="0">
        <dgm:presLayoutVars>
          <dgm:hierBranch val="init"/>
        </dgm:presLayoutVars>
      </dgm:prSet>
      <dgm:spPr/>
    </dgm:pt>
    <dgm:pt modelId="{87B82C08-3D28-8740-98DD-2FDA9968627D}" type="pres">
      <dgm:prSet presAssocID="{7C095944-7A19-EB4A-A064-A07BAA63C78C}" presName="rootComposite3" presStyleCnt="0"/>
      <dgm:spPr/>
    </dgm:pt>
    <dgm:pt modelId="{BAA6EFB6-BF98-2F4C-A6BF-C83257109C5D}" type="pres">
      <dgm:prSet presAssocID="{7C095944-7A19-EB4A-A064-A07BAA63C78C}" presName="rootText3" presStyleLbl="asst1" presStyleIdx="6" presStyleCnt="12" custLinFactX="62611" custLinFactNeighborX="100000" custLinFactNeighborY="-57437">
        <dgm:presLayoutVars>
          <dgm:chPref val="3"/>
        </dgm:presLayoutVars>
      </dgm:prSet>
      <dgm:spPr/>
    </dgm:pt>
    <dgm:pt modelId="{4DE422EB-72CF-B14B-A4D8-BCF461A97ABC}" type="pres">
      <dgm:prSet presAssocID="{7C095944-7A19-EB4A-A064-A07BAA63C78C}" presName="rootConnector3" presStyleLbl="asst1" presStyleIdx="6" presStyleCnt="12"/>
      <dgm:spPr/>
    </dgm:pt>
    <dgm:pt modelId="{E388D31E-1F45-6F41-B4A7-CBA228155DFE}" type="pres">
      <dgm:prSet presAssocID="{7C095944-7A19-EB4A-A064-A07BAA63C78C}" presName="hierChild6" presStyleCnt="0"/>
      <dgm:spPr/>
    </dgm:pt>
    <dgm:pt modelId="{559437DB-2D64-A340-8132-D97ED9B4DE35}" type="pres">
      <dgm:prSet presAssocID="{7C095944-7A19-EB4A-A064-A07BAA63C78C}" presName="hierChild7" presStyleCnt="0"/>
      <dgm:spPr/>
    </dgm:pt>
    <dgm:pt modelId="{5F8D1B9C-AA89-AC4B-BD27-5ADB1A94500D}" type="pres">
      <dgm:prSet presAssocID="{D3584FFD-6FE7-FB4B-84A5-EEFDE2D45B07}" presName="Name111" presStyleLbl="parChTrans1D4" presStyleIdx="1" presStyleCnt="5"/>
      <dgm:spPr/>
    </dgm:pt>
    <dgm:pt modelId="{497BFC74-E757-D540-B74A-A7D51AEB41D2}" type="pres">
      <dgm:prSet presAssocID="{E9B4C394-8B5C-8E4F-BB7D-440438DF522D}" presName="hierRoot3" presStyleCnt="0">
        <dgm:presLayoutVars>
          <dgm:hierBranch val="init"/>
        </dgm:presLayoutVars>
      </dgm:prSet>
      <dgm:spPr/>
    </dgm:pt>
    <dgm:pt modelId="{19ED52AA-03C5-DD42-9DB6-106DA46246BD}" type="pres">
      <dgm:prSet presAssocID="{E9B4C394-8B5C-8E4F-BB7D-440438DF522D}" presName="rootComposite3" presStyleCnt="0"/>
      <dgm:spPr/>
    </dgm:pt>
    <dgm:pt modelId="{694C56DB-5A89-2744-9BEF-E6C430492A6A}" type="pres">
      <dgm:prSet presAssocID="{E9B4C394-8B5C-8E4F-BB7D-440438DF522D}" presName="rootText3" presStyleLbl="asst1" presStyleIdx="7" presStyleCnt="12" custLinFactNeighborX="41613" custLinFactNeighborY="53532">
        <dgm:presLayoutVars>
          <dgm:chPref val="3"/>
        </dgm:presLayoutVars>
      </dgm:prSet>
      <dgm:spPr/>
    </dgm:pt>
    <dgm:pt modelId="{25C0D99F-AB05-3542-8253-1D28BB17DD3C}" type="pres">
      <dgm:prSet presAssocID="{E9B4C394-8B5C-8E4F-BB7D-440438DF522D}" presName="rootConnector3" presStyleLbl="asst1" presStyleIdx="7" presStyleCnt="12"/>
      <dgm:spPr/>
    </dgm:pt>
    <dgm:pt modelId="{AD7076EF-305A-1547-9BE3-11904A745D6C}" type="pres">
      <dgm:prSet presAssocID="{E9B4C394-8B5C-8E4F-BB7D-440438DF522D}" presName="hierChild6" presStyleCnt="0"/>
      <dgm:spPr/>
    </dgm:pt>
    <dgm:pt modelId="{5C8D876A-765A-C84E-996B-2179EE7C8BA0}" type="pres">
      <dgm:prSet presAssocID="{E9B4C394-8B5C-8E4F-BB7D-440438DF522D}" presName="hierChild7" presStyleCnt="0"/>
      <dgm:spPr/>
    </dgm:pt>
    <dgm:pt modelId="{A71155FE-A19C-8940-92DB-283A0663C09E}" type="pres">
      <dgm:prSet presAssocID="{FBE69ACF-432A-DF44-A327-D90C59DFC935}" presName="Name111" presStyleLbl="parChTrans1D4" presStyleIdx="2" presStyleCnt="5"/>
      <dgm:spPr/>
    </dgm:pt>
    <dgm:pt modelId="{2499602E-C661-D544-A822-D3F4DAA08416}" type="pres">
      <dgm:prSet presAssocID="{01523EF0-7DC9-9945-8A6D-CA55D392E131}" presName="hierRoot3" presStyleCnt="0">
        <dgm:presLayoutVars>
          <dgm:hierBranch val="init"/>
        </dgm:presLayoutVars>
      </dgm:prSet>
      <dgm:spPr/>
    </dgm:pt>
    <dgm:pt modelId="{246D9132-708B-BC4A-9128-09F41801E98D}" type="pres">
      <dgm:prSet presAssocID="{01523EF0-7DC9-9945-8A6D-CA55D392E131}" presName="rootComposite3" presStyleCnt="0"/>
      <dgm:spPr/>
    </dgm:pt>
    <dgm:pt modelId="{CF293FA8-4F7D-EA45-835A-F01C1618AF72}" type="pres">
      <dgm:prSet presAssocID="{01523EF0-7DC9-9945-8A6D-CA55D392E131}" presName="rootText3" presStyleLbl="asst1" presStyleIdx="8" presStyleCnt="12" custLinFactX="63552" custLinFactNeighborX="100000" custLinFactNeighborY="27201">
        <dgm:presLayoutVars>
          <dgm:chPref val="3"/>
        </dgm:presLayoutVars>
      </dgm:prSet>
      <dgm:spPr/>
    </dgm:pt>
    <dgm:pt modelId="{E267CE6D-E0C4-EB46-B07A-6AE2DAB7DA72}" type="pres">
      <dgm:prSet presAssocID="{01523EF0-7DC9-9945-8A6D-CA55D392E131}" presName="rootConnector3" presStyleLbl="asst1" presStyleIdx="8" presStyleCnt="12"/>
      <dgm:spPr/>
    </dgm:pt>
    <dgm:pt modelId="{0EAD824E-3BD6-DE4D-B129-541AD20679E7}" type="pres">
      <dgm:prSet presAssocID="{01523EF0-7DC9-9945-8A6D-CA55D392E131}" presName="hierChild6" presStyleCnt="0"/>
      <dgm:spPr/>
    </dgm:pt>
    <dgm:pt modelId="{E5000CD3-8DE2-FC4C-A49D-37B5792280A6}" type="pres">
      <dgm:prSet presAssocID="{01523EF0-7DC9-9945-8A6D-CA55D392E131}" presName="hierChild7" presStyleCnt="0"/>
      <dgm:spPr/>
    </dgm:pt>
    <dgm:pt modelId="{56D1A542-63DB-4148-BE93-4D1AEF0EDB6D}" type="pres">
      <dgm:prSet presAssocID="{3836AFD1-5277-7E45-A1B4-A2A37E919847}" presName="Name111" presStyleLbl="parChTrans1D3" presStyleIdx="4" presStyleCnt="5"/>
      <dgm:spPr/>
    </dgm:pt>
    <dgm:pt modelId="{4E7F717B-F961-374E-9214-7B6E38483DF4}" type="pres">
      <dgm:prSet presAssocID="{E9C45D20-B9F2-434E-ACF1-C6F4130E4655}" presName="hierRoot3" presStyleCnt="0">
        <dgm:presLayoutVars>
          <dgm:hierBranch val="init"/>
        </dgm:presLayoutVars>
      </dgm:prSet>
      <dgm:spPr/>
    </dgm:pt>
    <dgm:pt modelId="{EC328FA6-8FAF-C34D-B437-468146D4F016}" type="pres">
      <dgm:prSet presAssocID="{E9C45D20-B9F2-434E-ACF1-C6F4130E4655}" presName="rootComposite3" presStyleCnt="0"/>
      <dgm:spPr/>
    </dgm:pt>
    <dgm:pt modelId="{315438A4-113A-234A-93A3-3A88EFC47600}" type="pres">
      <dgm:prSet presAssocID="{E9C45D20-B9F2-434E-ACF1-C6F4130E4655}" presName="rootText3" presStyleLbl="asst1" presStyleIdx="9" presStyleCnt="12" custScaleX="124471" custLinFactNeighborX="-991" custLinFactNeighborY="-65396">
        <dgm:presLayoutVars>
          <dgm:chPref val="3"/>
        </dgm:presLayoutVars>
      </dgm:prSet>
      <dgm:spPr/>
    </dgm:pt>
    <dgm:pt modelId="{F83B0E4E-2AEF-F54A-A9FD-B30D609A76F7}" type="pres">
      <dgm:prSet presAssocID="{E9C45D20-B9F2-434E-ACF1-C6F4130E4655}" presName="rootConnector3" presStyleLbl="asst1" presStyleIdx="9" presStyleCnt="12"/>
      <dgm:spPr/>
    </dgm:pt>
    <dgm:pt modelId="{486DC771-1A86-4F4B-AEAF-9EAD9334B8F4}" type="pres">
      <dgm:prSet presAssocID="{E9C45D20-B9F2-434E-ACF1-C6F4130E4655}" presName="hierChild6" presStyleCnt="0"/>
      <dgm:spPr/>
    </dgm:pt>
    <dgm:pt modelId="{7D63D075-3343-CB4F-8C2F-E62F24F0D56F}" type="pres">
      <dgm:prSet presAssocID="{E9C45D20-B9F2-434E-ACF1-C6F4130E4655}" presName="hierChild7" presStyleCnt="0"/>
      <dgm:spPr/>
    </dgm:pt>
    <dgm:pt modelId="{41295C99-A46A-DC45-B493-4A1112EDDF3E}" type="pres">
      <dgm:prSet presAssocID="{60286864-6DF8-8749-9456-760AA12FAC3F}" presName="Name111" presStyleLbl="parChTrans1D4" presStyleIdx="3" presStyleCnt="5"/>
      <dgm:spPr/>
    </dgm:pt>
    <dgm:pt modelId="{93451CD1-EFA3-F44A-B8D0-C7BC08A2B00F}" type="pres">
      <dgm:prSet presAssocID="{1ED5D003-09E8-654B-8CC7-A4EBA9A01EC8}" presName="hierRoot3" presStyleCnt="0">
        <dgm:presLayoutVars>
          <dgm:hierBranch val="init"/>
        </dgm:presLayoutVars>
      </dgm:prSet>
      <dgm:spPr/>
    </dgm:pt>
    <dgm:pt modelId="{C5D13D80-0CA0-D242-86F6-FCF7A9C05FBE}" type="pres">
      <dgm:prSet presAssocID="{1ED5D003-09E8-654B-8CC7-A4EBA9A01EC8}" presName="rootComposite3" presStyleCnt="0"/>
      <dgm:spPr/>
    </dgm:pt>
    <dgm:pt modelId="{2E36FEAD-2973-514F-A44A-DA1CCA5EE4EB}" type="pres">
      <dgm:prSet presAssocID="{1ED5D003-09E8-654B-8CC7-A4EBA9A01EC8}" presName="rootText3" presStyleLbl="asst1" presStyleIdx="10" presStyleCnt="12" custScaleY="141718" custLinFactX="17755" custLinFactNeighborX="100000" custLinFactNeighborY="-33687">
        <dgm:presLayoutVars>
          <dgm:chPref val="3"/>
        </dgm:presLayoutVars>
      </dgm:prSet>
      <dgm:spPr/>
    </dgm:pt>
    <dgm:pt modelId="{55D90A17-1026-554A-B3DD-D3355699996B}" type="pres">
      <dgm:prSet presAssocID="{1ED5D003-09E8-654B-8CC7-A4EBA9A01EC8}" presName="rootConnector3" presStyleLbl="asst1" presStyleIdx="10" presStyleCnt="12"/>
      <dgm:spPr/>
    </dgm:pt>
    <dgm:pt modelId="{C517114A-6220-9847-9779-7FB9031607AB}" type="pres">
      <dgm:prSet presAssocID="{1ED5D003-09E8-654B-8CC7-A4EBA9A01EC8}" presName="hierChild6" presStyleCnt="0"/>
      <dgm:spPr/>
    </dgm:pt>
    <dgm:pt modelId="{1591084E-76E3-804E-B872-FC7DEEB46021}" type="pres">
      <dgm:prSet presAssocID="{1ED5D003-09E8-654B-8CC7-A4EBA9A01EC8}" presName="hierChild7" presStyleCnt="0"/>
      <dgm:spPr/>
    </dgm:pt>
    <dgm:pt modelId="{59D9A11B-7A08-AF48-8A77-5341AF449AE8}" type="pres">
      <dgm:prSet presAssocID="{CEDB9A48-39E4-044B-A42D-18475EFE02AF}" presName="Name111" presStyleLbl="parChTrans1D4" presStyleIdx="4" presStyleCnt="5"/>
      <dgm:spPr/>
    </dgm:pt>
    <dgm:pt modelId="{C3D2952A-E34B-4E43-A3FB-04BD9F36D813}" type="pres">
      <dgm:prSet presAssocID="{8A19A88D-FA49-9944-AF95-4BE21936A489}" presName="hierRoot3" presStyleCnt="0">
        <dgm:presLayoutVars>
          <dgm:hierBranch val="init"/>
        </dgm:presLayoutVars>
      </dgm:prSet>
      <dgm:spPr/>
    </dgm:pt>
    <dgm:pt modelId="{3EA06BF4-9424-CB4C-A4A2-5DDE9C01F118}" type="pres">
      <dgm:prSet presAssocID="{8A19A88D-FA49-9944-AF95-4BE21936A489}" presName="rootComposite3" presStyleCnt="0"/>
      <dgm:spPr/>
    </dgm:pt>
    <dgm:pt modelId="{0243154C-098F-4A49-A02C-CAD4336C8950}" type="pres">
      <dgm:prSet presAssocID="{8A19A88D-FA49-9944-AF95-4BE21936A489}" presName="rootText3" presStyleLbl="asst1" presStyleIdx="11" presStyleCnt="12" custScaleY="176654" custLinFactY="25730" custLinFactNeighborX="882" custLinFactNeighborY="100000">
        <dgm:presLayoutVars>
          <dgm:chPref val="3"/>
        </dgm:presLayoutVars>
      </dgm:prSet>
      <dgm:spPr/>
    </dgm:pt>
    <dgm:pt modelId="{430FB3F9-E47A-E54B-854B-C49F6FD14BA4}" type="pres">
      <dgm:prSet presAssocID="{8A19A88D-FA49-9944-AF95-4BE21936A489}" presName="rootConnector3" presStyleLbl="asst1" presStyleIdx="11" presStyleCnt="12"/>
      <dgm:spPr/>
    </dgm:pt>
    <dgm:pt modelId="{11D15D8E-7207-8D4C-87B2-29786233D39A}" type="pres">
      <dgm:prSet presAssocID="{8A19A88D-FA49-9944-AF95-4BE21936A489}" presName="hierChild6" presStyleCnt="0"/>
      <dgm:spPr/>
    </dgm:pt>
    <dgm:pt modelId="{758D0920-A508-7E47-905B-114C167A7784}" type="pres">
      <dgm:prSet presAssocID="{8A19A88D-FA49-9944-AF95-4BE21936A489}" presName="hierChild7" presStyleCnt="0"/>
      <dgm:spPr/>
    </dgm:pt>
  </dgm:ptLst>
  <dgm:cxnLst>
    <dgm:cxn modelId="{6EDC1B03-7DC9-1C46-8D37-AD65539BDE01}" type="presOf" srcId="{E9B4C394-8B5C-8E4F-BB7D-440438DF522D}" destId="{25C0D99F-AB05-3542-8253-1D28BB17DD3C}" srcOrd="1" destOrd="0" presId="urn:microsoft.com/office/officeart/2005/8/layout/orgChart1"/>
    <dgm:cxn modelId="{DD650A04-14F2-AC4E-B7EB-A1C4734A60D9}" type="presOf" srcId="{3FE44FD3-B1FC-AA40-984E-E13FA6986C24}" destId="{3C36E08C-0E4E-D248-AF96-CA844D462297}" srcOrd="0" destOrd="0" presId="urn:microsoft.com/office/officeart/2005/8/layout/orgChart1"/>
    <dgm:cxn modelId="{BB1E3A04-4F79-884F-B96E-B62A3EF3BC50}" type="presOf" srcId="{E9C45D20-B9F2-434E-ACF1-C6F4130E4655}" destId="{315438A4-113A-234A-93A3-3A88EFC47600}" srcOrd="0" destOrd="0" presId="urn:microsoft.com/office/officeart/2005/8/layout/orgChart1"/>
    <dgm:cxn modelId="{81DAE90C-FA66-3D46-BB8F-D0381E031CF9}" type="presOf" srcId="{F8A6A5B2-7B22-F84A-85BA-3CFA896ED17C}" destId="{329F8FDB-62AC-9A44-891B-4E57FA9E99B5}" srcOrd="0" destOrd="0" presId="urn:microsoft.com/office/officeart/2005/8/layout/orgChart1"/>
    <dgm:cxn modelId="{1387721C-EE2F-FF4C-A9BB-1A3843B6F994}" type="presOf" srcId="{01523EF0-7DC9-9945-8A6D-CA55D392E131}" destId="{CF293FA8-4F7D-EA45-835A-F01C1618AF72}" srcOrd="0" destOrd="0" presId="urn:microsoft.com/office/officeart/2005/8/layout/orgChart1"/>
    <dgm:cxn modelId="{8BA5BC1F-55E5-0A48-867E-726C81708B54}" type="presOf" srcId="{D3584FFD-6FE7-FB4B-84A5-EEFDE2D45B07}" destId="{5F8D1B9C-AA89-AC4B-BD27-5ADB1A94500D}" srcOrd="0" destOrd="0" presId="urn:microsoft.com/office/officeart/2005/8/layout/orgChart1"/>
    <dgm:cxn modelId="{DB07D223-3F19-0040-9797-A0AA404E60A0}" srcId="{7FBBA201-909C-E44A-A054-742EC92E9CDA}" destId="{84A33B52-5BFB-AC42-881C-B1C8ED24071E}" srcOrd="1" destOrd="0" parTransId="{F8A6A5B2-7B22-F84A-85BA-3CFA896ED17C}" sibTransId="{F3729181-6495-EC4D-B6A2-A4D15EB1D85C}"/>
    <dgm:cxn modelId="{B4F9C324-D239-9D4A-B689-BD92741B05EB}" type="presOf" srcId="{01523EF0-7DC9-9945-8A6D-CA55D392E131}" destId="{E267CE6D-E0C4-EB46-B07A-6AE2DAB7DA72}" srcOrd="1" destOrd="0" presId="urn:microsoft.com/office/officeart/2005/8/layout/orgChart1"/>
    <dgm:cxn modelId="{94739425-5BE3-A349-B297-2E59686E50F5}" srcId="{E93759C4-B027-3C4B-BBEA-383BD3ADA1D1}" destId="{7C095944-7A19-EB4A-A064-A07BAA63C78C}" srcOrd="0" destOrd="0" parTransId="{247032BD-D08F-D243-A619-0CA6D1C1BF06}" sibTransId="{A33167F6-BE93-9843-8E03-79C2F2622624}"/>
    <dgm:cxn modelId="{C6DA592D-D8D1-8245-8865-90C5E6611A5B}" type="presOf" srcId="{7C095944-7A19-EB4A-A064-A07BAA63C78C}" destId="{BAA6EFB6-BF98-2F4C-A6BF-C83257109C5D}" srcOrd="0" destOrd="0" presId="urn:microsoft.com/office/officeart/2005/8/layout/orgChart1"/>
    <dgm:cxn modelId="{9E02812D-020D-AB40-8FE4-8B06BE362698}" srcId="{449E213F-DF57-5D4E-B099-42329067886A}" destId="{E9C45D20-B9F2-434E-ACF1-C6F4130E4655}" srcOrd="1" destOrd="0" parTransId="{3836AFD1-5277-7E45-A1B4-A2A37E919847}" sibTransId="{022F3657-1082-DC43-8B22-AD44D0B471E3}"/>
    <dgm:cxn modelId="{7C21892E-6E36-3C49-8615-FE2F8675430C}" srcId="{B503CB62-290E-7448-A5A0-D28EF3B3919B}" destId="{C3E316B3-13EC-FB4E-A192-2B1FF6215C35}" srcOrd="0" destOrd="0" parTransId="{D5173435-79A9-4045-BE2A-B8E3F0718159}" sibTransId="{9C409E49-1302-0E4A-95A1-9CCA1A51A800}"/>
    <dgm:cxn modelId="{5043BA2E-615F-4F49-865A-030F3B243613}" type="presOf" srcId="{C3E316B3-13EC-FB4E-A192-2B1FF6215C35}" destId="{E55BABD2-9150-3045-A1C7-AE80BF7C0F16}" srcOrd="0" destOrd="0" presId="urn:microsoft.com/office/officeart/2005/8/layout/orgChart1"/>
    <dgm:cxn modelId="{EC058A2F-767F-E943-9593-6081AA2DA82D}" type="presOf" srcId="{7C095944-7A19-EB4A-A064-A07BAA63C78C}" destId="{4DE422EB-72CF-B14B-A4D8-BCF461A97ABC}" srcOrd="1" destOrd="0" presId="urn:microsoft.com/office/officeart/2005/8/layout/orgChart1"/>
    <dgm:cxn modelId="{57477134-6E21-7146-81AE-39BEB67E7E11}" type="presOf" srcId="{1ED5D003-09E8-654B-8CC7-A4EBA9A01EC8}" destId="{55D90A17-1026-554A-B3DD-D3355699996B}" srcOrd="1" destOrd="0" presId="urn:microsoft.com/office/officeart/2005/8/layout/orgChart1"/>
    <dgm:cxn modelId="{28E61D36-532E-054C-AA9E-2B37109BCC72}" type="presOf" srcId="{FBE69ACF-432A-DF44-A327-D90C59DFC935}" destId="{A71155FE-A19C-8940-92DB-283A0663C09E}" srcOrd="0" destOrd="0" presId="urn:microsoft.com/office/officeart/2005/8/layout/orgChart1"/>
    <dgm:cxn modelId="{795C7841-363B-804B-8DB0-E8A289A829CB}" type="presOf" srcId="{7FBBA201-909C-E44A-A054-742EC92E9CDA}" destId="{D7D96EA3-5F0A-234B-82E8-FB378995CED8}" srcOrd="0" destOrd="0" presId="urn:microsoft.com/office/officeart/2005/8/layout/orgChart1"/>
    <dgm:cxn modelId="{B6A03242-786B-824D-BBC1-D65E1B625DA3}" srcId="{E93759C4-B027-3C4B-BBEA-383BD3ADA1D1}" destId="{E9B4C394-8B5C-8E4F-BB7D-440438DF522D}" srcOrd="1" destOrd="0" parTransId="{D3584FFD-6FE7-FB4B-84A5-EEFDE2D45B07}" sibTransId="{2E9A87F4-B5EF-4542-8971-A81314E661F2}"/>
    <dgm:cxn modelId="{BDC5F362-CD0D-084E-9590-E5101B5D4E57}" type="presOf" srcId="{84A33B52-5BFB-AC42-881C-B1C8ED24071E}" destId="{E02978A2-9709-7246-846B-8230807DC63B}" srcOrd="1" destOrd="0" presId="urn:microsoft.com/office/officeart/2005/8/layout/orgChart1"/>
    <dgm:cxn modelId="{3FECA164-4194-A447-8C7C-4AEC156B0C46}" srcId="{449E213F-DF57-5D4E-B099-42329067886A}" destId="{E93759C4-B027-3C4B-BBEA-383BD3ADA1D1}" srcOrd="0" destOrd="0" parTransId="{6C4A2369-142C-6E47-9BCB-C3475E777846}" sibTransId="{CE56D44C-DC58-2B4C-A31D-6FDEA009153A}"/>
    <dgm:cxn modelId="{FE285F66-5FB0-B54B-B00A-96303EDE0AAE}" type="presOf" srcId="{449E213F-DF57-5D4E-B099-42329067886A}" destId="{23C3125D-459A-344D-BDE0-065819D663B5}" srcOrd="1" destOrd="0" presId="urn:microsoft.com/office/officeart/2005/8/layout/orgChart1"/>
    <dgm:cxn modelId="{78FC1068-254F-6541-A341-796A64C205CB}" type="presOf" srcId="{247032BD-D08F-D243-A619-0CA6D1C1BF06}" destId="{65ACD825-B965-6541-8962-D44A417222D8}" srcOrd="0" destOrd="0" presId="urn:microsoft.com/office/officeart/2005/8/layout/orgChart1"/>
    <dgm:cxn modelId="{B46C7C69-D00D-AB49-9D07-B12BA1AD9E4A}" type="presOf" srcId="{E93759C4-B027-3C4B-BBEA-383BD3ADA1D1}" destId="{379556BF-3C8A-214D-96ED-DCA372978B53}" srcOrd="1" destOrd="0" presId="urn:microsoft.com/office/officeart/2005/8/layout/orgChart1"/>
    <dgm:cxn modelId="{567F986D-FB16-174D-B9F9-1386ABD9D0A8}" srcId="{C3E316B3-13EC-FB4E-A192-2B1FF6215C35}" destId="{449E213F-DF57-5D4E-B099-42329067886A}" srcOrd="1" destOrd="0" parTransId="{FAE5DD1F-1838-8947-BDA9-9DB0D7B12030}" sibTransId="{339A20AD-E2CB-5D41-8558-233EC153F45C}"/>
    <dgm:cxn modelId="{A7F6084E-F787-0B4C-895A-E9A25B772B10}" type="presOf" srcId="{FAE5DD1F-1838-8947-BDA9-9DB0D7B12030}" destId="{C4020CCE-8A06-094C-BFC6-818DE8AA1E56}" srcOrd="0" destOrd="0" presId="urn:microsoft.com/office/officeart/2005/8/layout/orgChart1"/>
    <dgm:cxn modelId="{9DAC624F-E3FD-A345-B758-1984AD01DC19}" type="presOf" srcId="{CEDB9A48-39E4-044B-A42D-18475EFE02AF}" destId="{59D9A11B-7A08-AF48-8A77-5341AF449AE8}" srcOrd="0" destOrd="0" presId="urn:microsoft.com/office/officeart/2005/8/layout/orgChart1"/>
    <dgm:cxn modelId="{6343C76F-57D0-0B4A-8BA4-3ED4FA5ADE5B}" type="presOf" srcId="{3836AFD1-5277-7E45-A1B4-A2A37E919847}" destId="{56D1A542-63DB-4148-BE93-4D1AEF0EDB6D}" srcOrd="0" destOrd="0" presId="urn:microsoft.com/office/officeart/2005/8/layout/orgChart1"/>
    <dgm:cxn modelId="{A3F15C50-AEB0-E345-B8F7-94F984094021}" type="presOf" srcId="{6C4A2369-142C-6E47-9BCB-C3475E777846}" destId="{B99CCB0D-7474-C34E-B89E-12D7BB145337}" srcOrd="0" destOrd="0" presId="urn:microsoft.com/office/officeart/2005/8/layout/orgChart1"/>
    <dgm:cxn modelId="{44C36D51-33C1-9549-9208-DBAD56A5F359}" type="presOf" srcId="{E93759C4-B027-3C4B-BBEA-383BD3ADA1D1}" destId="{4E3E3776-ABD2-FB45-A83D-34F293E9A070}" srcOrd="0" destOrd="0" presId="urn:microsoft.com/office/officeart/2005/8/layout/orgChart1"/>
    <dgm:cxn modelId="{319F4C72-25C8-2B4E-A600-905D7E1D6E84}" type="presOf" srcId="{1F5A73BF-238B-8043-B04E-BCBD0696BF2E}" destId="{18E95309-3240-0941-9BE7-92776CFF29B5}" srcOrd="0" destOrd="0" presId="urn:microsoft.com/office/officeart/2005/8/layout/orgChart1"/>
    <dgm:cxn modelId="{C082FE59-E91C-7843-902F-4C49C12CE3A5}" type="presOf" srcId="{31E843C6-D704-1442-A7AC-FA3099FFDFEB}" destId="{2928405E-F2FD-B348-B269-201320FF5E12}" srcOrd="0" destOrd="0" presId="urn:microsoft.com/office/officeart/2005/8/layout/orgChart1"/>
    <dgm:cxn modelId="{EC439E7B-E2C5-2D48-A67C-E22176532C5D}" type="presOf" srcId="{E9B4C394-8B5C-8E4F-BB7D-440438DF522D}" destId="{694C56DB-5A89-2744-9BEF-E6C430492A6A}" srcOrd="0" destOrd="0" presId="urn:microsoft.com/office/officeart/2005/8/layout/orgChart1"/>
    <dgm:cxn modelId="{AC71E680-912A-6E47-8400-BDB37EF45481}" srcId="{E9C45D20-B9F2-434E-ACF1-C6F4130E4655}" destId="{8A19A88D-FA49-9944-AF95-4BE21936A489}" srcOrd="1" destOrd="0" parTransId="{CEDB9A48-39E4-044B-A42D-18475EFE02AF}" sibTransId="{F1E873A8-7915-C143-9DAD-1C515FED7098}"/>
    <dgm:cxn modelId="{5308DA81-7564-9E4A-9956-C5F6BE7A21BA}" srcId="{E9C45D20-B9F2-434E-ACF1-C6F4130E4655}" destId="{1ED5D003-09E8-654B-8CC7-A4EBA9A01EC8}" srcOrd="0" destOrd="0" parTransId="{60286864-6DF8-8749-9456-760AA12FAC3F}" sibTransId="{AED36E66-DEF5-9648-9495-9233545040AE}"/>
    <dgm:cxn modelId="{6F3C6786-6A4A-C64D-8C91-8CADA79C529D}" srcId="{E93759C4-B027-3C4B-BBEA-383BD3ADA1D1}" destId="{01523EF0-7DC9-9945-8A6D-CA55D392E131}" srcOrd="2" destOrd="0" parTransId="{FBE69ACF-432A-DF44-A327-D90C59DFC935}" sibTransId="{70332B43-4BE8-E44C-AA73-7C0BA03E3722}"/>
    <dgm:cxn modelId="{01E73087-8D9C-8349-8CCB-A5182A1F666A}" type="presOf" srcId="{7FBBA201-909C-E44A-A054-742EC92E9CDA}" destId="{48AAC0D3-2323-7543-8A22-7926F40BF5CC}" srcOrd="1" destOrd="0" presId="urn:microsoft.com/office/officeart/2005/8/layout/orgChart1"/>
    <dgm:cxn modelId="{9D7AED90-A839-A64C-B85D-A6EED971D3BC}" type="presOf" srcId="{8A19A88D-FA49-9944-AF95-4BE21936A489}" destId="{0243154C-098F-4A49-A02C-CAD4336C8950}" srcOrd="0" destOrd="0" presId="urn:microsoft.com/office/officeart/2005/8/layout/orgChart1"/>
    <dgm:cxn modelId="{EE0B3A93-FEB1-BB43-A11F-759F1F8442E6}" type="presOf" srcId="{84A33B52-5BFB-AC42-881C-B1C8ED24071E}" destId="{F16191E9-E274-1D4F-BC84-CD0DE70AFBEB}" srcOrd="0" destOrd="0" presId="urn:microsoft.com/office/officeart/2005/8/layout/orgChart1"/>
    <dgm:cxn modelId="{00FFBA93-2394-904B-9291-E962198FE496}" type="presOf" srcId="{1F5A73BF-238B-8043-B04E-BCBD0696BF2E}" destId="{6322BB17-3054-344D-B0E7-4931452C86C5}" srcOrd="1" destOrd="0" presId="urn:microsoft.com/office/officeart/2005/8/layout/orgChart1"/>
    <dgm:cxn modelId="{EB771699-752F-BA45-9CC3-DE4ABE7BA450}" srcId="{7FBBA201-909C-E44A-A054-742EC92E9CDA}" destId="{1F5A73BF-238B-8043-B04E-BCBD0696BF2E}" srcOrd="0" destOrd="0" parTransId="{31E843C6-D704-1442-A7AC-FA3099FFDFEB}" sibTransId="{AD2B9E3F-FFFB-1F44-82B4-2EE0219BDF6A}"/>
    <dgm:cxn modelId="{CE3D0C9F-7D9B-E04C-9257-249B5177CA11}" srcId="{7FBBA201-909C-E44A-A054-742EC92E9CDA}" destId="{75607E23-BE0E-CF4A-AF52-72F422A8AEA8}" srcOrd="2" destOrd="0" parTransId="{71149877-F043-D94C-9182-CE55C575D694}" sibTransId="{CF6DED05-51BF-A647-9981-8B31BDEE5EA5}"/>
    <dgm:cxn modelId="{CF36209F-9564-D04F-8993-9F658BE1709B}" type="presOf" srcId="{B503CB62-290E-7448-A5A0-D28EF3B3919B}" destId="{EA8CC601-CC7B-674B-8D49-FFBB03B5C993}" srcOrd="0" destOrd="0" presId="urn:microsoft.com/office/officeart/2005/8/layout/orgChart1"/>
    <dgm:cxn modelId="{0AD7419F-9362-4D40-ABDD-E454062A253E}" type="presOf" srcId="{75607E23-BE0E-CF4A-AF52-72F422A8AEA8}" destId="{6BDFCF16-1C5C-544F-A23B-34708CEFC923}" srcOrd="0" destOrd="0" presId="urn:microsoft.com/office/officeart/2005/8/layout/orgChart1"/>
    <dgm:cxn modelId="{779776A5-A29D-4F47-94F3-E93BDA60B29B}" type="presOf" srcId="{75607E23-BE0E-CF4A-AF52-72F422A8AEA8}" destId="{6404B560-C5AF-694B-B21C-B2F1AA1F4023}" srcOrd="1" destOrd="0" presId="urn:microsoft.com/office/officeart/2005/8/layout/orgChart1"/>
    <dgm:cxn modelId="{D7F609A9-E66F-1844-8983-0F6E958C0AF1}" type="presOf" srcId="{60286864-6DF8-8749-9456-760AA12FAC3F}" destId="{41295C99-A46A-DC45-B493-4A1112EDDF3E}" srcOrd="0" destOrd="0" presId="urn:microsoft.com/office/officeart/2005/8/layout/orgChart1"/>
    <dgm:cxn modelId="{F38905AE-4A45-8C49-ABFC-3E345B613207}" type="presOf" srcId="{8A19A88D-FA49-9944-AF95-4BE21936A489}" destId="{430FB3F9-E47A-E54B-854B-C49F6FD14BA4}" srcOrd="1" destOrd="0" presId="urn:microsoft.com/office/officeart/2005/8/layout/orgChart1"/>
    <dgm:cxn modelId="{430706BB-F014-7849-BAD5-D8A3522B228A}" srcId="{C3E316B3-13EC-FB4E-A192-2B1FF6215C35}" destId="{7FBBA201-909C-E44A-A054-742EC92E9CDA}" srcOrd="0" destOrd="0" parTransId="{3FE44FD3-B1FC-AA40-984E-E13FA6986C24}" sibTransId="{4C650B64-39F6-ED43-8559-F5527608D820}"/>
    <dgm:cxn modelId="{9CB30CBB-4AF8-3D4A-98A0-CDB0748F9220}" type="presOf" srcId="{C3E316B3-13EC-FB4E-A192-2B1FF6215C35}" destId="{AA9CF540-DC54-774C-9754-B10472611129}" srcOrd="1" destOrd="0" presId="urn:microsoft.com/office/officeart/2005/8/layout/orgChart1"/>
    <dgm:cxn modelId="{8EC145CB-FAA0-AC43-9ECF-47EA807F1CB4}" type="presOf" srcId="{71149877-F043-D94C-9182-CE55C575D694}" destId="{8B79497B-13E1-6445-8818-49575CF32F03}" srcOrd="0" destOrd="0" presId="urn:microsoft.com/office/officeart/2005/8/layout/orgChart1"/>
    <dgm:cxn modelId="{4BACF5DD-7629-F346-84C8-BB9611E145A2}" type="presOf" srcId="{449E213F-DF57-5D4E-B099-42329067886A}" destId="{D3B02EA7-575D-B040-9BC8-2CB5161EDE59}" srcOrd="0" destOrd="0" presId="urn:microsoft.com/office/officeart/2005/8/layout/orgChart1"/>
    <dgm:cxn modelId="{E972E6E1-2357-CF4E-8B4D-616AB2D0B4C2}" type="presOf" srcId="{E9C45D20-B9F2-434E-ACF1-C6F4130E4655}" destId="{F83B0E4E-2AEF-F54A-A9FD-B30D609A76F7}" srcOrd="1" destOrd="0" presId="urn:microsoft.com/office/officeart/2005/8/layout/orgChart1"/>
    <dgm:cxn modelId="{527CCBF6-DE58-2546-982C-9F89E8D8BF9D}" type="presOf" srcId="{1ED5D003-09E8-654B-8CC7-A4EBA9A01EC8}" destId="{2E36FEAD-2973-514F-A44A-DA1CCA5EE4EB}" srcOrd="0" destOrd="0" presId="urn:microsoft.com/office/officeart/2005/8/layout/orgChart1"/>
    <dgm:cxn modelId="{242A2368-3D8A-5B4F-8849-D7FCC1C1CA11}" type="presParOf" srcId="{EA8CC601-CC7B-674B-8D49-FFBB03B5C993}" destId="{965CDD09-1D00-9345-9A87-434FAA2EBA3D}" srcOrd="0" destOrd="0" presId="urn:microsoft.com/office/officeart/2005/8/layout/orgChart1"/>
    <dgm:cxn modelId="{E14CB1A9-545A-074A-B4FE-1FE051E16E76}" type="presParOf" srcId="{965CDD09-1D00-9345-9A87-434FAA2EBA3D}" destId="{8FD2AB4A-6607-164B-9A39-B202E0428D8D}" srcOrd="0" destOrd="0" presId="urn:microsoft.com/office/officeart/2005/8/layout/orgChart1"/>
    <dgm:cxn modelId="{3207A82F-943B-6345-9F8B-7D67637AF361}" type="presParOf" srcId="{8FD2AB4A-6607-164B-9A39-B202E0428D8D}" destId="{E55BABD2-9150-3045-A1C7-AE80BF7C0F16}" srcOrd="0" destOrd="0" presId="urn:microsoft.com/office/officeart/2005/8/layout/orgChart1"/>
    <dgm:cxn modelId="{A36CA516-033D-524E-8C91-4B70D0079F1F}" type="presParOf" srcId="{8FD2AB4A-6607-164B-9A39-B202E0428D8D}" destId="{AA9CF540-DC54-774C-9754-B10472611129}" srcOrd="1" destOrd="0" presId="urn:microsoft.com/office/officeart/2005/8/layout/orgChart1"/>
    <dgm:cxn modelId="{DF2FC0CC-8D7B-6145-8153-39EC10056B6C}" type="presParOf" srcId="{965CDD09-1D00-9345-9A87-434FAA2EBA3D}" destId="{B76DA91A-75A9-F245-82AB-B422D815A9DC}" srcOrd="1" destOrd="0" presId="urn:microsoft.com/office/officeart/2005/8/layout/orgChart1"/>
    <dgm:cxn modelId="{72800AB6-03E8-BE41-987D-14375E797C6E}" type="presParOf" srcId="{965CDD09-1D00-9345-9A87-434FAA2EBA3D}" destId="{74070539-F94E-DC40-BD38-C0220AF5E8A6}" srcOrd="2" destOrd="0" presId="urn:microsoft.com/office/officeart/2005/8/layout/orgChart1"/>
    <dgm:cxn modelId="{C741883A-2C2E-CA4C-94A5-0D8108B3EF0E}" type="presParOf" srcId="{74070539-F94E-DC40-BD38-C0220AF5E8A6}" destId="{3C36E08C-0E4E-D248-AF96-CA844D462297}" srcOrd="0" destOrd="0" presId="urn:microsoft.com/office/officeart/2005/8/layout/orgChart1"/>
    <dgm:cxn modelId="{B1CFEB5C-A93C-6344-AB66-E25AE84C21EB}" type="presParOf" srcId="{74070539-F94E-DC40-BD38-C0220AF5E8A6}" destId="{89925E32-371C-ED4B-B0EE-635E53D1D0DF}" srcOrd="1" destOrd="0" presId="urn:microsoft.com/office/officeart/2005/8/layout/orgChart1"/>
    <dgm:cxn modelId="{7BE1342E-F013-AE4D-99B8-6835A7D53FE7}" type="presParOf" srcId="{89925E32-371C-ED4B-B0EE-635E53D1D0DF}" destId="{099F8EF6-D57E-4C43-A2BC-02B8D8617614}" srcOrd="0" destOrd="0" presId="urn:microsoft.com/office/officeart/2005/8/layout/orgChart1"/>
    <dgm:cxn modelId="{B01307E8-ACF6-F04A-A89A-6073E64B20AA}" type="presParOf" srcId="{099F8EF6-D57E-4C43-A2BC-02B8D8617614}" destId="{D7D96EA3-5F0A-234B-82E8-FB378995CED8}" srcOrd="0" destOrd="0" presId="urn:microsoft.com/office/officeart/2005/8/layout/orgChart1"/>
    <dgm:cxn modelId="{8C9E6B89-C148-1D49-8D9C-B262DBBA66AC}" type="presParOf" srcId="{099F8EF6-D57E-4C43-A2BC-02B8D8617614}" destId="{48AAC0D3-2323-7543-8A22-7926F40BF5CC}" srcOrd="1" destOrd="0" presId="urn:microsoft.com/office/officeart/2005/8/layout/orgChart1"/>
    <dgm:cxn modelId="{344E3D2A-9D51-4E4C-8702-A43F65A0F1D9}" type="presParOf" srcId="{89925E32-371C-ED4B-B0EE-635E53D1D0DF}" destId="{21DBBC78-46E6-A041-AEF1-2E8311421BA5}" srcOrd="1" destOrd="0" presId="urn:microsoft.com/office/officeart/2005/8/layout/orgChart1"/>
    <dgm:cxn modelId="{B4270AD3-C17E-C948-B5A7-8A2B28CC5303}" type="presParOf" srcId="{89925E32-371C-ED4B-B0EE-635E53D1D0DF}" destId="{F92B9BD6-6CE7-8442-B13F-1F6114437211}" srcOrd="2" destOrd="0" presId="urn:microsoft.com/office/officeart/2005/8/layout/orgChart1"/>
    <dgm:cxn modelId="{4318D8F6-9391-AF44-9619-815A1441229C}" type="presParOf" srcId="{F92B9BD6-6CE7-8442-B13F-1F6114437211}" destId="{2928405E-F2FD-B348-B269-201320FF5E12}" srcOrd="0" destOrd="0" presId="urn:microsoft.com/office/officeart/2005/8/layout/orgChart1"/>
    <dgm:cxn modelId="{74CC4FCE-D469-6947-9613-E10196BE318A}" type="presParOf" srcId="{F92B9BD6-6CE7-8442-B13F-1F6114437211}" destId="{B1D9BD0A-58BD-CA49-9243-4E2466C73949}" srcOrd="1" destOrd="0" presId="urn:microsoft.com/office/officeart/2005/8/layout/orgChart1"/>
    <dgm:cxn modelId="{84EEAFEE-40D6-6D49-9DEB-BBC5532F9BCF}" type="presParOf" srcId="{B1D9BD0A-58BD-CA49-9243-4E2466C73949}" destId="{D1D5D3DF-DE67-1E41-A68A-A2BE52C9DAE0}" srcOrd="0" destOrd="0" presId="urn:microsoft.com/office/officeart/2005/8/layout/orgChart1"/>
    <dgm:cxn modelId="{00664B7D-C214-BE49-BF75-BB42379342F0}" type="presParOf" srcId="{D1D5D3DF-DE67-1E41-A68A-A2BE52C9DAE0}" destId="{18E95309-3240-0941-9BE7-92776CFF29B5}" srcOrd="0" destOrd="0" presId="urn:microsoft.com/office/officeart/2005/8/layout/orgChart1"/>
    <dgm:cxn modelId="{09D2E5F8-E947-A94A-BDA6-68D067033B91}" type="presParOf" srcId="{D1D5D3DF-DE67-1E41-A68A-A2BE52C9DAE0}" destId="{6322BB17-3054-344D-B0E7-4931452C86C5}" srcOrd="1" destOrd="0" presId="urn:microsoft.com/office/officeart/2005/8/layout/orgChart1"/>
    <dgm:cxn modelId="{3BE2FA47-810B-674E-87E6-914DFBEA57EE}" type="presParOf" srcId="{B1D9BD0A-58BD-CA49-9243-4E2466C73949}" destId="{C357CBFF-1E81-B149-8CBE-BFD5F6BE85BA}" srcOrd="1" destOrd="0" presId="urn:microsoft.com/office/officeart/2005/8/layout/orgChart1"/>
    <dgm:cxn modelId="{B80CF59E-FEFB-074E-98F2-D515E18DFAF8}" type="presParOf" srcId="{B1D9BD0A-58BD-CA49-9243-4E2466C73949}" destId="{84B65B19-1232-8D40-930E-40E416A69666}" srcOrd="2" destOrd="0" presId="urn:microsoft.com/office/officeart/2005/8/layout/orgChart1"/>
    <dgm:cxn modelId="{CAE47D26-102A-4B49-9B6B-DC48443CA44A}" type="presParOf" srcId="{F92B9BD6-6CE7-8442-B13F-1F6114437211}" destId="{329F8FDB-62AC-9A44-891B-4E57FA9E99B5}" srcOrd="2" destOrd="0" presId="urn:microsoft.com/office/officeart/2005/8/layout/orgChart1"/>
    <dgm:cxn modelId="{A3DD19FA-59D9-764F-8188-17894137FD4E}" type="presParOf" srcId="{F92B9BD6-6CE7-8442-B13F-1F6114437211}" destId="{E33541E6-80E7-F745-9174-7785A6FA40F2}" srcOrd="3" destOrd="0" presId="urn:microsoft.com/office/officeart/2005/8/layout/orgChart1"/>
    <dgm:cxn modelId="{746DE8A0-7D72-7B44-A332-8E59333E5E78}" type="presParOf" srcId="{E33541E6-80E7-F745-9174-7785A6FA40F2}" destId="{4E98C98E-84DC-6644-BB9B-8F8433A1FF25}" srcOrd="0" destOrd="0" presId="urn:microsoft.com/office/officeart/2005/8/layout/orgChart1"/>
    <dgm:cxn modelId="{EB8FE3AE-1F17-8C40-AE8D-D59660C50868}" type="presParOf" srcId="{4E98C98E-84DC-6644-BB9B-8F8433A1FF25}" destId="{F16191E9-E274-1D4F-BC84-CD0DE70AFBEB}" srcOrd="0" destOrd="0" presId="urn:microsoft.com/office/officeart/2005/8/layout/orgChart1"/>
    <dgm:cxn modelId="{443081F4-680A-D545-8E9D-2E4EB6EACD11}" type="presParOf" srcId="{4E98C98E-84DC-6644-BB9B-8F8433A1FF25}" destId="{E02978A2-9709-7246-846B-8230807DC63B}" srcOrd="1" destOrd="0" presId="urn:microsoft.com/office/officeart/2005/8/layout/orgChart1"/>
    <dgm:cxn modelId="{074F4696-8EE0-484A-AE7A-B2A6318832B2}" type="presParOf" srcId="{E33541E6-80E7-F745-9174-7785A6FA40F2}" destId="{40A81854-79EE-1247-BD1F-4098A3CF080C}" srcOrd="1" destOrd="0" presId="urn:microsoft.com/office/officeart/2005/8/layout/orgChart1"/>
    <dgm:cxn modelId="{A568AA76-64AB-1C46-9BDA-6C655C8616FF}" type="presParOf" srcId="{E33541E6-80E7-F745-9174-7785A6FA40F2}" destId="{D9785C62-40C2-0140-ACC8-EF3EFEF6D411}" srcOrd="2" destOrd="0" presId="urn:microsoft.com/office/officeart/2005/8/layout/orgChart1"/>
    <dgm:cxn modelId="{09A206DA-472E-C646-8569-C310E9D553DF}" type="presParOf" srcId="{F92B9BD6-6CE7-8442-B13F-1F6114437211}" destId="{8B79497B-13E1-6445-8818-49575CF32F03}" srcOrd="4" destOrd="0" presId="urn:microsoft.com/office/officeart/2005/8/layout/orgChart1"/>
    <dgm:cxn modelId="{639C2BE4-4362-2849-B532-574B8490A993}" type="presParOf" srcId="{F92B9BD6-6CE7-8442-B13F-1F6114437211}" destId="{23FE2EC0-9603-244F-AE28-79F03A1FDE89}" srcOrd="5" destOrd="0" presId="urn:microsoft.com/office/officeart/2005/8/layout/orgChart1"/>
    <dgm:cxn modelId="{79D2A0F4-68EF-704A-A4DA-B06D8D8C0E92}" type="presParOf" srcId="{23FE2EC0-9603-244F-AE28-79F03A1FDE89}" destId="{F96D7678-C6A7-5543-8B2F-23C58AA907B7}" srcOrd="0" destOrd="0" presId="urn:microsoft.com/office/officeart/2005/8/layout/orgChart1"/>
    <dgm:cxn modelId="{31ABE980-7527-6541-9CA0-A038002FED22}" type="presParOf" srcId="{F96D7678-C6A7-5543-8B2F-23C58AA907B7}" destId="{6BDFCF16-1C5C-544F-A23B-34708CEFC923}" srcOrd="0" destOrd="0" presId="urn:microsoft.com/office/officeart/2005/8/layout/orgChart1"/>
    <dgm:cxn modelId="{99354DAA-C6CA-BF41-8BF3-EC09F5E488BD}" type="presParOf" srcId="{F96D7678-C6A7-5543-8B2F-23C58AA907B7}" destId="{6404B560-C5AF-694B-B21C-B2F1AA1F4023}" srcOrd="1" destOrd="0" presId="urn:microsoft.com/office/officeart/2005/8/layout/orgChart1"/>
    <dgm:cxn modelId="{3D7FE1D5-91AC-3C44-9659-8CF28377B437}" type="presParOf" srcId="{23FE2EC0-9603-244F-AE28-79F03A1FDE89}" destId="{A9EEB70E-4187-484C-85D5-07B58FC663A4}" srcOrd="1" destOrd="0" presId="urn:microsoft.com/office/officeart/2005/8/layout/orgChart1"/>
    <dgm:cxn modelId="{71AB3E68-77B3-8F41-96AE-BCBF3574F8B5}" type="presParOf" srcId="{23FE2EC0-9603-244F-AE28-79F03A1FDE89}" destId="{1B8084D2-0F55-7C46-9A0D-AA7E65A415F7}" srcOrd="2" destOrd="0" presId="urn:microsoft.com/office/officeart/2005/8/layout/orgChart1"/>
    <dgm:cxn modelId="{017A3CA6-590C-5849-8E79-41D564331E0D}" type="presParOf" srcId="{74070539-F94E-DC40-BD38-C0220AF5E8A6}" destId="{C4020CCE-8A06-094C-BFC6-818DE8AA1E56}" srcOrd="2" destOrd="0" presId="urn:microsoft.com/office/officeart/2005/8/layout/orgChart1"/>
    <dgm:cxn modelId="{FA9C46B7-0D0F-E648-B3AD-EC7CCA4F0A7E}" type="presParOf" srcId="{74070539-F94E-DC40-BD38-C0220AF5E8A6}" destId="{963C1FF9-E0BB-3940-B32A-9C39405AB6A3}" srcOrd="3" destOrd="0" presId="urn:microsoft.com/office/officeart/2005/8/layout/orgChart1"/>
    <dgm:cxn modelId="{42C6C619-EE4B-AF48-AD4A-9F3D4C994DAC}" type="presParOf" srcId="{963C1FF9-E0BB-3940-B32A-9C39405AB6A3}" destId="{2D95E796-477C-3D4A-8B36-499D8A41BDC0}" srcOrd="0" destOrd="0" presId="urn:microsoft.com/office/officeart/2005/8/layout/orgChart1"/>
    <dgm:cxn modelId="{B6714FB9-85A6-534E-858E-A1DF826FB92F}" type="presParOf" srcId="{2D95E796-477C-3D4A-8B36-499D8A41BDC0}" destId="{D3B02EA7-575D-B040-9BC8-2CB5161EDE59}" srcOrd="0" destOrd="0" presId="urn:microsoft.com/office/officeart/2005/8/layout/orgChart1"/>
    <dgm:cxn modelId="{C0C716EA-2827-9446-A745-A51CFBD950A7}" type="presParOf" srcId="{2D95E796-477C-3D4A-8B36-499D8A41BDC0}" destId="{23C3125D-459A-344D-BDE0-065819D663B5}" srcOrd="1" destOrd="0" presId="urn:microsoft.com/office/officeart/2005/8/layout/orgChart1"/>
    <dgm:cxn modelId="{CA06C287-E797-9547-8E79-C83CB91CBFC6}" type="presParOf" srcId="{963C1FF9-E0BB-3940-B32A-9C39405AB6A3}" destId="{6683D690-25F6-EF49-AB28-243B8C97D0BC}" srcOrd="1" destOrd="0" presId="urn:microsoft.com/office/officeart/2005/8/layout/orgChart1"/>
    <dgm:cxn modelId="{8F62247F-FAF8-8E49-8102-E282394B4C5A}" type="presParOf" srcId="{963C1FF9-E0BB-3940-B32A-9C39405AB6A3}" destId="{B7111EF3-B60A-3B43-A323-DF9A69EB9BAF}" srcOrd="2" destOrd="0" presId="urn:microsoft.com/office/officeart/2005/8/layout/orgChart1"/>
    <dgm:cxn modelId="{8C26817A-EFCE-A84D-BFF4-EAEB3290A9EF}" type="presParOf" srcId="{B7111EF3-B60A-3B43-A323-DF9A69EB9BAF}" destId="{B99CCB0D-7474-C34E-B89E-12D7BB145337}" srcOrd="0" destOrd="0" presId="urn:microsoft.com/office/officeart/2005/8/layout/orgChart1"/>
    <dgm:cxn modelId="{776AD61D-2E63-9346-95DE-1BBAD47389D0}" type="presParOf" srcId="{B7111EF3-B60A-3B43-A323-DF9A69EB9BAF}" destId="{48D0D4DB-EEAF-504C-8A56-1C053174FE77}" srcOrd="1" destOrd="0" presId="urn:microsoft.com/office/officeart/2005/8/layout/orgChart1"/>
    <dgm:cxn modelId="{60126B28-66A3-5840-9CB3-8C2FE469CD82}" type="presParOf" srcId="{48D0D4DB-EEAF-504C-8A56-1C053174FE77}" destId="{8510384C-0F36-0747-A595-938C33B3B100}" srcOrd="0" destOrd="0" presId="urn:microsoft.com/office/officeart/2005/8/layout/orgChart1"/>
    <dgm:cxn modelId="{BAB688A1-AB14-EB41-BB37-A032416F5E75}" type="presParOf" srcId="{8510384C-0F36-0747-A595-938C33B3B100}" destId="{4E3E3776-ABD2-FB45-A83D-34F293E9A070}" srcOrd="0" destOrd="0" presId="urn:microsoft.com/office/officeart/2005/8/layout/orgChart1"/>
    <dgm:cxn modelId="{A1F5B799-EE2B-4B43-817E-15B093B54FD3}" type="presParOf" srcId="{8510384C-0F36-0747-A595-938C33B3B100}" destId="{379556BF-3C8A-214D-96ED-DCA372978B53}" srcOrd="1" destOrd="0" presId="urn:microsoft.com/office/officeart/2005/8/layout/orgChart1"/>
    <dgm:cxn modelId="{F129229D-ED79-3445-9D8B-7D59164BAD32}" type="presParOf" srcId="{48D0D4DB-EEAF-504C-8A56-1C053174FE77}" destId="{6457CA6C-44F8-324E-82D8-E0D2FB6D679D}" srcOrd="1" destOrd="0" presId="urn:microsoft.com/office/officeart/2005/8/layout/orgChart1"/>
    <dgm:cxn modelId="{6CA302B9-8F0B-9249-B009-94EB06195CE3}" type="presParOf" srcId="{48D0D4DB-EEAF-504C-8A56-1C053174FE77}" destId="{B54C2409-AC63-194D-95A1-554B5A420CCB}" srcOrd="2" destOrd="0" presId="urn:microsoft.com/office/officeart/2005/8/layout/orgChart1"/>
    <dgm:cxn modelId="{A538240E-06A8-8147-BB4B-C8023CA203F6}" type="presParOf" srcId="{B54C2409-AC63-194D-95A1-554B5A420CCB}" destId="{65ACD825-B965-6541-8962-D44A417222D8}" srcOrd="0" destOrd="0" presId="urn:microsoft.com/office/officeart/2005/8/layout/orgChart1"/>
    <dgm:cxn modelId="{A279D95D-36F8-2240-9D77-1FA7C5E7A9AB}" type="presParOf" srcId="{B54C2409-AC63-194D-95A1-554B5A420CCB}" destId="{E291213D-61ED-A84A-B596-288C14399839}" srcOrd="1" destOrd="0" presId="urn:microsoft.com/office/officeart/2005/8/layout/orgChart1"/>
    <dgm:cxn modelId="{E283297A-5945-6749-A322-260183632DA7}" type="presParOf" srcId="{E291213D-61ED-A84A-B596-288C14399839}" destId="{87B82C08-3D28-8740-98DD-2FDA9968627D}" srcOrd="0" destOrd="0" presId="urn:microsoft.com/office/officeart/2005/8/layout/orgChart1"/>
    <dgm:cxn modelId="{5C61F6FF-DC06-C441-AB44-05BD609A1F5A}" type="presParOf" srcId="{87B82C08-3D28-8740-98DD-2FDA9968627D}" destId="{BAA6EFB6-BF98-2F4C-A6BF-C83257109C5D}" srcOrd="0" destOrd="0" presId="urn:microsoft.com/office/officeart/2005/8/layout/orgChart1"/>
    <dgm:cxn modelId="{234AB3DC-461B-E943-8CF9-B6DD263074C3}" type="presParOf" srcId="{87B82C08-3D28-8740-98DD-2FDA9968627D}" destId="{4DE422EB-72CF-B14B-A4D8-BCF461A97ABC}" srcOrd="1" destOrd="0" presId="urn:microsoft.com/office/officeart/2005/8/layout/orgChart1"/>
    <dgm:cxn modelId="{70232CBD-E3AE-4048-BD9F-5E23A841DA30}" type="presParOf" srcId="{E291213D-61ED-A84A-B596-288C14399839}" destId="{E388D31E-1F45-6F41-B4A7-CBA228155DFE}" srcOrd="1" destOrd="0" presId="urn:microsoft.com/office/officeart/2005/8/layout/orgChart1"/>
    <dgm:cxn modelId="{DE860902-6568-8748-BA61-80693D6D143A}" type="presParOf" srcId="{E291213D-61ED-A84A-B596-288C14399839}" destId="{559437DB-2D64-A340-8132-D97ED9B4DE35}" srcOrd="2" destOrd="0" presId="urn:microsoft.com/office/officeart/2005/8/layout/orgChart1"/>
    <dgm:cxn modelId="{D52BD4C6-8BF3-224B-9CE6-8CD957EE29D9}" type="presParOf" srcId="{B54C2409-AC63-194D-95A1-554B5A420CCB}" destId="{5F8D1B9C-AA89-AC4B-BD27-5ADB1A94500D}" srcOrd="2" destOrd="0" presId="urn:microsoft.com/office/officeart/2005/8/layout/orgChart1"/>
    <dgm:cxn modelId="{9FA02FBB-904C-834A-8EE5-EC5AAF549827}" type="presParOf" srcId="{B54C2409-AC63-194D-95A1-554B5A420CCB}" destId="{497BFC74-E757-D540-B74A-A7D51AEB41D2}" srcOrd="3" destOrd="0" presId="urn:microsoft.com/office/officeart/2005/8/layout/orgChart1"/>
    <dgm:cxn modelId="{6EB3424E-5FDA-E34A-A6FF-583F5C727B1B}" type="presParOf" srcId="{497BFC74-E757-D540-B74A-A7D51AEB41D2}" destId="{19ED52AA-03C5-DD42-9DB6-106DA46246BD}" srcOrd="0" destOrd="0" presId="urn:microsoft.com/office/officeart/2005/8/layout/orgChart1"/>
    <dgm:cxn modelId="{F1C46BF6-2F14-3943-8626-02AEA43EE0AD}" type="presParOf" srcId="{19ED52AA-03C5-DD42-9DB6-106DA46246BD}" destId="{694C56DB-5A89-2744-9BEF-E6C430492A6A}" srcOrd="0" destOrd="0" presId="urn:microsoft.com/office/officeart/2005/8/layout/orgChart1"/>
    <dgm:cxn modelId="{8180F2CA-445B-CA41-8357-F435C46540A7}" type="presParOf" srcId="{19ED52AA-03C5-DD42-9DB6-106DA46246BD}" destId="{25C0D99F-AB05-3542-8253-1D28BB17DD3C}" srcOrd="1" destOrd="0" presId="urn:microsoft.com/office/officeart/2005/8/layout/orgChart1"/>
    <dgm:cxn modelId="{273994EC-25DE-1545-91B5-ECC3D11FA200}" type="presParOf" srcId="{497BFC74-E757-D540-B74A-A7D51AEB41D2}" destId="{AD7076EF-305A-1547-9BE3-11904A745D6C}" srcOrd="1" destOrd="0" presId="urn:microsoft.com/office/officeart/2005/8/layout/orgChart1"/>
    <dgm:cxn modelId="{D777984B-68C7-2B46-9ABD-387B82A3B669}" type="presParOf" srcId="{497BFC74-E757-D540-B74A-A7D51AEB41D2}" destId="{5C8D876A-765A-C84E-996B-2179EE7C8BA0}" srcOrd="2" destOrd="0" presId="urn:microsoft.com/office/officeart/2005/8/layout/orgChart1"/>
    <dgm:cxn modelId="{5718773D-93A0-3F4D-A869-9D226D0B6C41}" type="presParOf" srcId="{B54C2409-AC63-194D-95A1-554B5A420CCB}" destId="{A71155FE-A19C-8940-92DB-283A0663C09E}" srcOrd="4" destOrd="0" presId="urn:microsoft.com/office/officeart/2005/8/layout/orgChart1"/>
    <dgm:cxn modelId="{911D97D4-9903-8A45-92D7-CC33DE86DBA5}" type="presParOf" srcId="{B54C2409-AC63-194D-95A1-554B5A420CCB}" destId="{2499602E-C661-D544-A822-D3F4DAA08416}" srcOrd="5" destOrd="0" presId="urn:microsoft.com/office/officeart/2005/8/layout/orgChart1"/>
    <dgm:cxn modelId="{1A169301-4F5D-E745-AB46-7308574BF9E5}" type="presParOf" srcId="{2499602E-C661-D544-A822-D3F4DAA08416}" destId="{246D9132-708B-BC4A-9128-09F41801E98D}" srcOrd="0" destOrd="0" presId="urn:microsoft.com/office/officeart/2005/8/layout/orgChart1"/>
    <dgm:cxn modelId="{4131F765-5724-8945-A665-7AAA8C1179DD}" type="presParOf" srcId="{246D9132-708B-BC4A-9128-09F41801E98D}" destId="{CF293FA8-4F7D-EA45-835A-F01C1618AF72}" srcOrd="0" destOrd="0" presId="urn:microsoft.com/office/officeart/2005/8/layout/orgChart1"/>
    <dgm:cxn modelId="{44E06A85-69FC-B941-AC10-F8676CD0BD91}" type="presParOf" srcId="{246D9132-708B-BC4A-9128-09F41801E98D}" destId="{E267CE6D-E0C4-EB46-B07A-6AE2DAB7DA72}" srcOrd="1" destOrd="0" presId="urn:microsoft.com/office/officeart/2005/8/layout/orgChart1"/>
    <dgm:cxn modelId="{06BEFDB8-1663-414F-8DE6-65997DD70938}" type="presParOf" srcId="{2499602E-C661-D544-A822-D3F4DAA08416}" destId="{0EAD824E-3BD6-DE4D-B129-541AD20679E7}" srcOrd="1" destOrd="0" presId="urn:microsoft.com/office/officeart/2005/8/layout/orgChart1"/>
    <dgm:cxn modelId="{7ADA51D7-6717-3944-B20F-EE4B2E54BD22}" type="presParOf" srcId="{2499602E-C661-D544-A822-D3F4DAA08416}" destId="{E5000CD3-8DE2-FC4C-A49D-37B5792280A6}" srcOrd="2" destOrd="0" presId="urn:microsoft.com/office/officeart/2005/8/layout/orgChart1"/>
    <dgm:cxn modelId="{1608992C-EE87-1F47-8086-1BB77B1ED269}" type="presParOf" srcId="{B7111EF3-B60A-3B43-A323-DF9A69EB9BAF}" destId="{56D1A542-63DB-4148-BE93-4D1AEF0EDB6D}" srcOrd="2" destOrd="0" presId="urn:microsoft.com/office/officeart/2005/8/layout/orgChart1"/>
    <dgm:cxn modelId="{46CC91D9-7281-AF4F-8413-1FF0070C4BB0}" type="presParOf" srcId="{B7111EF3-B60A-3B43-A323-DF9A69EB9BAF}" destId="{4E7F717B-F961-374E-9214-7B6E38483DF4}" srcOrd="3" destOrd="0" presId="urn:microsoft.com/office/officeart/2005/8/layout/orgChart1"/>
    <dgm:cxn modelId="{E1DCC673-7B51-C44E-A7B1-C31116B8E8CF}" type="presParOf" srcId="{4E7F717B-F961-374E-9214-7B6E38483DF4}" destId="{EC328FA6-8FAF-C34D-B437-468146D4F016}" srcOrd="0" destOrd="0" presId="urn:microsoft.com/office/officeart/2005/8/layout/orgChart1"/>
    <dgm:cxn modelId="{00352213-15F3-044E-88BD-150B7AF5A2F9}" type="presParOf" srcId="{EC328FA6-8FAF-C34D-B437-468146D4F016}" destId="{315438A4-113A-234A-93A3-3A88EFC47600}" srcOrd="0" destOrd="0" presId="urn:microsoft.com/office/officeart/2005/8/layout/orgChart1"/>
    <dgm:cxn modelId="{D34C637D-E9DA-8141-840A-79E7A3F25A69}" type="presParOf" srcId="{EC328FA6-8FAF-C34D-B437-468146D4F016}" destId="{F83B0E4E-2AEF-F54A-A9FD-B30D609A76F7}" srcOrd="1" destOrd="0" presId="urn:microsoft.com/office/officeart/2005/8/layout/orgChart1"/>
    <dgm:cxn modelId="{9890D8F9-CCCE-1449-BC82-E27333C13517}" type="presParOf" srcId="{4E7F717B-F961-374E-9214-7B6E38483DF4}" destId="{486DC771-1A86-4F4B-AEAF-9EAD9334B8F4}" srcOrd="1" destOrd="0" presId="urn:microsoft.com/office/officeart/2005/8/layout/orgChart1"/>
    <dgm:cxn modelId="{20D57401-AFC1-904E-94CD-016969814DCB}" type="presParOf" srcId="{4E7F717B-F961-374E-9214-7B6E38483DF4}" destId="{7D63D075-3343-CB4F-8C2F-E62F24F0D56F}" srcOrd="2" destOrd="0" presId="urn:microsoft.com/office/officeart/2005/8/layout/orgChart1"/>
    <dgm:cxn modelId="{221D03F3-C4FE-304E-9C7C-2405C039AABC}" type="presParOf" srcId="{7D63D075-3343-CB4F-8C2F-E62F24F0D56F}" destId="{41295C99-A46A-DC45-B493-4A1112EDDF3E}" srcOrd="0" destOrd="0" presId="urn:microsoft.com/office/officeart/2005/8/layout/orgChart1"/>
    <dgm:cxn modelId="{AEC8AD7D-F5E4-C74F-A626-B8F527F7DAF1}" type="presParOf" srcId="{7D63D075-3343-CB4F-8C2F-E62F24F0D56F}" destId="{93451CD1-EFA3-F44A-B8D0-C7BC08A2B00F}" srcOrd="1" destOrd="0" presId="urn:microsoft.com/office/officeart/2005/8/layout/orgChart1"/>
    <dgm:cxn modelId="{2EAD0B40-E816-4541-8469-D92781DAC8D0}" type="presParOf" srcId="{93451CD1-EFA3-F44A-B8D0-C7BC08A2B00F}" destId="{C5D13D80-0CA0-D242-86F6-FCF7A9C05FBE}" srcOrd="0" destOrd="0" presId="urn:microsoft.com/office/officeart/2005/8/layout/orgChart1"/>
    <dgm:cxn modelId="{FE714B37-8778-7948-A40F-6004C7B6E2E4}" type="presParOf" srcId="{C5D13D80-0CA0-D242-86F6-FCF7A9C05FBE}" destId="{2E36FEAD-2973-514F-A44A-DA1CCA5EE4EB}" srcOrd="0" destOrd="0" presId="urn:microsoft.com/office/officeart/2005/8/layout/orgChart1"/>
    <dgm:cxn modelId="{67C39155-8062-6748-B34F-E51D6FD2C054}" type="presParOf" srcId="{C5D13D80-0CA0-D242-86F6-FCF7A9C05FBE}" destId="{55D90A17-1026-554A-B3DD-D3355699996B}" srcOrd="1" destOrd="0" presId="urn:microsoft.com/office/officeart/2005/8/layout/orgChart1"/>
    <dgm:cxn modelId="{34B873C0-41E2-4C49-BA4B-C18F39B8E6D7}" type="presParOf" srcId="{93451CD1-EFA3-F44A-B8D0-C7BC08A2B00F}" destId="{C517114A-6220-9847-9779-7FB9031607AB}" srcOrd="1" destOrd="0" presId="urn:microsoft.com/office/officeart/2005/8/layout/orgChart1"/>
    <dgm:cxn modelId="{44854888-0E6B-E940-8F68-6E635581C7F9}" type="presParOf" srcId="{93451CD1-EFA3-F44A-B8D0-C7BC08A2B00F}" destId="{1591084E-76E3-804E-B872-FC7DEEB46021}" srcOrd="2" destOrd="0" presId="urn:microsoft.com/office/officeart/2005/8/layout/orgChart1"/>
    <dgm:cxn modelId="{3444E4B3-0E2D-E34F-AC68-2F81D7BD2E65}" type="presParOf" srcId="{7D63D075-3343-CB4F-8C2F-E62F24F0D56F}" destId="{59D9A11B-7A08-AF48-8A77-5341AF449AE8}" srcOrd="2" destOrd="0" presId="urn:microsoft.com/office/officeart/2005/8/layout/orgChart1"/>
    <dgm:cxn modelId="{3AF4B607-DDF1-5446-AF01-B9AA3E7CE3FE}" type="presParOf" srcId="{7D63D075-3343-CB4F-8C2F-E62F24F0D56F}" destId="{C3D2952A-E34B-4E43-A3FB-04BD9F36D813}" srcOrd="3" destOrd="0" presId="urn:microsoft.com/office/officeart/2005/8/layout/orgChart1"/>
    <dgm:cxn modelId="{42CF3646-5517-644D-AE2D-0661104443CF}" type="presParOf" srcId="{C3D2952A-E34B-4E43-A3FB-04BD9F36D813}" destId="{3EA06BF4-9424-CB4C-A4A2-5DDE9C01F118}" srcOrd="0" destOrd="0" presId="urn:microsoft.com/office/officeart/2005/8/layout/orgChart1"/>
    <dgm:cxn modelId="{1372CF0C-DE85-D948-8B87-271D34FAD935}" type="presParOf" srcId="{3EA06BF4-9424-CB4C-A4A2-5DDE9C01F118}" destId="{0243154C-098F-4A49-A02C-CAD4336C8950}" srcOrd="0" destOrd="0" presId="urn:microsoft.com/office/officeart/2005/8/layout/orgChart1"/>
    <dgm:cxn modelId="{6166A2AE-C468-AA4C-963B-4B69DBAF4BA1}" type="presParOf" srcId="{3EA06BF4-9424-CB4C-A4A2-5DDE9C01F118}" destId="{430FB3F9-E47A-E54B-854B-C49F6FD14BA4}" srcOrd="1" destOrd="0" presId="urn:microsoft.com/office/officeart/2005/8/layout/orgChart1"/>
    <dgm:cxn modelId="{92410B9B-1634-8C43-908E-70BBE04D3177}" type="presParOf" srcId="{C3D2952A-E34B-4E43-A3FB-04BD9F36D813}" destId="{11D15D8E-7207-8D4C-87B2-29786233D39A}" srcOrd="1" destOrd="0" presId="urn:microsoft.com/office/officeart/2005/8/layout/orgChart1"/>
    <dgm:cxn modelId="{73B78CA9-6F25-FB47-B78E-F294000D30B2}" type="presParOf" srcId="{C3D2952A-E34B-4E43-A3FB-04BD9F36D813}" destId="{758D0920-A508-7E47-905B-114C167A7784}"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503CB62-290E-7448-A5A0-D28EF3B3919B}" type="doc">
      <dgm:prSet loTypeId="urn:microsoft.com/office/officeart/2005/8/layout/orgChart1" loCatId="" qsTypeId="urn:microsoft.com/office/officeart/2005/8/quickstyle/simple1" qsCatId="simple" csTypeId="urn:microsoft.com/office/officeart/2005/8/colors/colorful1#3" csCatId="colorful" phldr="1"/>
      <dgm:spPr/>
      <dgm:t>
        <a:bodyPr/>
        <a:lstStyle/>
        <a:p>
          <a:endParaRPr lang="en-US"/>
        </a:p>
      </dgm:t>
    </dgm:pt>
    <dgm:pt modelId="{C3E316B3-13EC-FB4E-A192-2B1FF6215C35}">
      <dgm:prSet phldrT="[Text]" custT="1"/>
      <dgm:spPr/>
      <dgm:t>
        <a:bodyPr/>
        <a:lstStyle/>
        <a:p>
          <a:r>
            <a:rPr lang="en-US" sz="1400" dirty="0"/>
            <a:t>Quantitative research</a:t>
          </a:r>
        </a:p>
      </dgm:t>
    </dgm:pt>
    <dgm:pt modelId="{D5173435-79A9-4045-BE2A-B8E3F0718159}" type="parTrans" cxnId="{7C21892E-6E36-3C49-8615-FE2F8675430C}">
      <dgm:prSet/>
      <dgm:spPr/>
      <dgm:t>
        <a:bodyPr/>
        <a:lstStyle/>
        <a:p>
          <a:endParaRPr lang="en-US" sz="1400"/>
        </a:p>
      </dgm:t>
    </dgm:pt>
    <dgm:pt modelId="{9C409E49-1302-0E4A-95A1-9CCA1A51A800}" type="sibTrans" cxnId="{7C21892E-6E36-3C49-8615-FE2F8675430C}">
      <dgm:prSet/>
      <dgm:spPr/>
      <dgm:t>
        <a:bodyPr/>
        <a:lstStyle/>
        <a:p>
          <a:endParaRPr lang="en-US" sz="1400"/>
        </a:p>
      </dgm:t>
    </dgm:pt>
    <dgm:pt modelId="{7FBBA201-909C-E44A-A054-742EC92E9CDA}" type="asst">
      <dgm:prSet phldrT="[Text]" custT="1"/>
      <dgm:spPr>
        <a:solidFill>
          <a:schemeClr val="accent2">
            <a:hueOff val="0"/>
            <a:satOff val="0"/>
            <a:lumOff val="0"/>
            <a:alpha val="20000"/>
          </a:schemeClr>
        </a:solidFill>
      </dgm:spPr>
      <dgm:t>
        <a:bodyPr/>
        <a:lstStyle/>
        <a:p>
          <a:r>
            <a:rPr lang="en-US" sz="1400" dirty="0"/>
            <a:t>Descriptive</a:t>
          </a:r>
        </a:p>
      </dgm:t>
    </dgm:pt>
    <dgm:pt modelId="{3FE44FD3-B1FC-AA40-984E-E13FA6986C24}" type="parTrans" cxnId="{430706BB-F014-7849-BAD5-D8A3522B228A}">
      <dgm:prSet/>
      <dgm:spPr/>
      <dgm:t>
        <a:bodyPr/>
        <a:lstStyle/>
        <a:p>
          <a:endParaRPr lang="en-US" sz="1400"/>
        </a:p>
      </dgm:t>
    </dgm:pt>
    <dgm:pt modelId="{4C650B64-39F6-ED43-8559-F5527608D820}" type="sibTrans" cxnId="{430706BB-F014-7849-BAD5-D8A3522B228A}">
      <dgm:prSet/>
      <dgm:spPr/>
      <dgm:t>
        <a:bodyPr/>
        <a:lstStyle/>
        <a:p>
          <a:endParaRPr lang="en-US" sz="1400"/>
        </a:p>
      </dgm:t>
    </dgm:pt>
    <dgm:pt modelId="{449E213F-DF57-5D4E-B099-42329067886A}" type="asst">
      <dgm:prSet custT="1"/>
      <dgm:spPr/>
      <dgm:t>
        <a:bodyPr/>
        <a:lstStyle/>
        <a:p>
          <a:r>
            <a:rPr lang="en-US" sz="1400" dirty="0"/>
            <a:t>Analytic</a:t>
          </a:r>
        </a:p>
      </dgm:t>
    </dgm:pt>
    <dgm:pt modelId="{FAE5DD1F-1838-8947-BDA9-9DB0D7B12030}" type="parTrans" cxnId="{567F986D-FB16-174D-B9F9-1386ABD9D0A8}">
      <dgm:prSet/>
      <dgm:spPr/>
      <dgm:t>
        <a:bodyPr/>
        <a:lstStyle/>
        <a:p>
          <a:endParaRPr lang="en-US" sz="1400"/>
        </a:p>
      </dgm:t>
    </dgm:pt>
    <dgm:pt modelId="{339A20AD-E2CB-5D41-8558-233EC153F45C}" type="sibTrans" cxnId="{567F986D-FB16-174D-B9F9-1386ABD9D0A8}">
      <dgm:prSet/>
      <dgm:spPr/>
      <dgm:t>
        <a:bodyPr/>
        <a:lstStyle/>
        <a:p>
          <a:endParaRPr lang="en-US" sz="1400"/>
        </a:p>
      </dgm:t>
    </dgm:pt>
    <dgm:pt modelId="{1F5A73BF-238B-8043-B04E-BCBD0696BF2E}" type="asst">
      <dgm:prSet custT="1"/>
      <dgm:spPr>
        <a:solidFill>
          <a:schemeClr val="accent2">
            <a:hueOff val="0"/>
            <a:satOff val="0"/>
            <a:lumOff val="0"/>
            <a:alpha val="20000"/>
          </a:schemeClr>
        </a:solidFill>
      </dgm:spPr>
      <dgm:t>
        <a:bodyPr/>
        <a:lstStyle/>
        <a:p>
          <a:r>
            <a:rPr lang="en-US" sz="1400" dirty="0"/>
            <a:t>Case report</a:t>
          </a:r>
        </a:p>
      </dgm:t>
    </dgm:pt>
    <dgm:pt modelId="{31E843C6-D704-1442-A7AC-FA3099FFDFEB}" type="parTrans" cxnId="{EB771699-752F-BA45-9CC3-DE4ABE7BA450}">
      <dgm:prSet/>
      <dgm:spPr/>
      <dgm:t>
        <a:bodyPr/>
        <a:lstStyle/>
        <a:p>
          <a:endParaRPr lang="en-US" sz="1400"/>
        </a:p>
      </dgm:t>
    </dgm:pt>
    <dgm:pt modelId="{AD2B9E3F-FFFB-1F44-82B4-2EE0219BDF6A}" type="sibTrans" cxnId="{EB771699-752F-BA45-9CC3-DE4ABE7BA450}">
      <dgm:prSet/>
      <dgm:spPr/>
      <dgm:t>
        <a:bodyPr/>
        <a:lstStyle/>
        <a:p>
          <a:endParaRPr lang="en-US" sz="1400"/>
        </a:p>
      </dgm:t>
    </dgm:pt>
    <dgm:pt modelId="{84A33B52-5BFB-AC42-881C-B1C8ED24071E}" type="asst">
      <dgm:prSet custT="1"/>
      <dgm:spPr>
        <a:solidFill>
          <a:schemeClr val="accent2">
            <a:hueOff val="0"/>
            <a:satOff val="0"/>
            <a:lumOff val="0"/>
            <a:alpha val="20000"/>
          </a:schemeClr>
        </a:solidFill>
      </dgm:spPr>
      <dgm:t>
        <a:bodyPr/>
        <a:lstStyle/>
        <a:p>
          <a:r>
            <a:rPr lang="en-US" sz="1400" dirty="0"/>
            <a:t>Case series</a:t>
          </a:r>
        </a:p>
      </dgm:t>
    </dgm:pt>
    <dgm:pt modelId="{F8A6A5B2-7B22-F84A-85BA-3CFA896ED17C}" type="parTrans" cxnId="{DB07D223-3F19-0040-9797-A0AA404E60A0}">
      <dgm:prSet/>
      <dgm:spPr/>
      <dgm:t>
        <a:bodyPr/>
        <a:lstStyle/>
        <a:p>
          <a:endParaRPr lang="en-US" sz="1400"/>
        </a:p>
      </dgm:t>
    </dgm:pt>
    <dgm:pt modelId="{F3729181-6495-EC4D-B6A2-A4D15EB1D85C}" type="sibTrans" cxnId="{DB07D223-3F19-0040-9797-A0AA404E60A0}">
      <dgm:prSet/>
      <dgm:spPr/>
      <dgm:t>
        <a:bodyPr/>
        <a:lstStyle/>
        <a:p>
          <a:endParaRPr lang="en-US" sz="1400"/>
        </a:p>
      </dgm:t>
    </dgm:pt>
    <dgm:pt modelId="{75607E23-BE0E-CF4A-AF52-72F422A8AEA8}" type="asst">
      <dgm:prSet custT="1"/>
      <dgm:spPr>
        <a:solidFill>
          <a:schemeClr val="accent2">
            <a:hueOff val="0"/>
            <a:satOff val="0"/>
            <a:lumOff val="0"/>
            <a:alpha val="20000"/>
          </a:schemeClr>
        </a:solidFill>
      </dgm:spPr>
      <dgm:t>
        <a:bodyPr/>
        <a:lstStyle/>
        <a:p>
          <a:r>
            <a:rPr lang="en-US" sz="1400" dirty="0"/>
            <a:t>Cross-sectional survey</a:t>
          </a:r>
        </a:p>
      </dgm:t>
    </dgm:pt>
    <dgm:pt modelId="{71149877-F043-D94C-9182-CE55C575D694}" type="parTrans" cxnId="{CE3D0C9F-7D9B-E04C-9257-249B5177CA11}">
      <dgm:prSet/>
      <dgm:spPr/>
      <dgm:t>
        <a:bodyPr/>
        <a:lstStyle/>
        <a:p>
          <a:endParaRPr lang="en-US" sz="1400"/>
        </a:p>
      </dgm:t>
    </dgm:pt>
    <dgm:pt modelId="{CF6DED05-51BF-A647-9981-8B31BDEE5EA5}" type="sibTrans" cxnId="{CE3D0C9F-7D9B-E04C-9257-249B5177CA11}">
      <dgm:prSet/>
      <dgm:spPr/>
      <dgm:t>
        <a:bodyPr/>
        <a:lstStyle/>
        <a:p>
          <a:endParaRPr lang="en-US" sz="1400"/>
        </a:p>
      </dgm:t>
    </dgm:pt>
    <dgm:pt modelId="{E93759C4-B027-3C4B-BBEA-383BD3ADA1D1}" type="asst">
      <dgm:prSet custT="1"/>
      <dgm:spPr/>
      <dgm:t>
        <a:bodyPr/>
        <a:lstStyle/>
        <a:p>
          <a:r>
            <a:rPr lang="en-US" sz="1400" dirty="0"/>
            <a:t>Observational</a:t>
          </a:r>
        </a:p>
      </dgm:t>
    </dgm:pt>
    <dgm:pt modelId="{6C4A2369-142C-6E47-9BCB-C3475E777846}" type="parTrans" cxnId="{3FECA164-4194-A447-8C7C-4AEC156B0C46}">
      <dgm:prSet/>
      <dgm:spPr/>
      <dgm:t>
        <a:bodyPr/>
        <a:lstStyle/>
        <a:p>
          <a:endParaRPr lang="en-US" sz="1400"/>
        </a:p>
      </dgm:t>
    </dgm:pt>
    <dgm:pt modelId="{CE56D44C-DC58-2B4C-A31D-6FDEA009153A}" type="sibTrans" cxnId="{3FECA164-4194-A447-8C7C-4AEC156B0C46}">
      <dgm:prSet/>
      <dgm:spPr/>
      <dgm:t>
        <a:bodyPr/>
        <a:lstStyle/>
        <a:p>
          <a:endParaRPr lang="en-US" sz="1400"/>
        </a:p>
      </dgm:t>
    </dgm:pt>
    <dgm:pt modelId="{E9C45D20-B9F2-434E-ACF1-C6F4130E4655}" type="asst">
      <dgm:prSet custT="1"/>
      <dgm:spPr/>
      <dgm:t>
        <a:bodyPr/>
        <a:lstStyle/>
        <a:p>
          <a:r>
            <a:rPr lang="en-US" sz="1400" dirty="0"/>
            <a:t>Experimental</a:t>
          </a:r>
        </a:p>
      </dgm:t>
    </dgm:pt>
    <dgm:pt modelId="{3836AFD1-5277-7E45-A1B4-A2A37E919847}" type="parTrans" cxnId="{9E02812D-020D-AB40-8FE4-8B06BE362698}">
      <dgm:prSet/>
      <dgm:spPr/>
      <dgm:t>
        <a:bodyPr/>
        <a:lstStyle/>
        <a:p>
          <a:endParaRPr lang="en-US" sz="1400"/>
        </a:p>
      </dgm:t>
    </dgm:pt>
    <dgm:pt modelId="{022F3657-1082-DC43-8B22-AD44D0B471E3}" type="sibTrans" cxnId="{9E02812D-020D-AB40-8FE4-8B06BE362698}">
      <dgm:prSet/>
      <dgm:spPr/>
      <dgm:t>
        <a:bodyPr/>
        <a:lstStyle/>
        <a:p>
          <a:endParaRPr lang="en-US" sz="1400"/>
        </a:p>
      </dgm:t>
    </dgm:pt>
    <dgm:pt modelId="{7C095944-7A19-EB4A-A064-A07BAA63C78C}" type="asst">
      <dgm:prSet custT="1"/>
      <dgm:spPr/>
      <dgm:t>
        <a:bodyPr/>
        <a:lstStyle/>
        <a:p>
          <a:r>
            <a:rPr lang="en-US" sz="1400" dirty="0"/>
            <a:t>Cross-sectional</a:t>
          </a:r>
        </a:p>
      </dgm:t>
    </dgm:pt>
    <dgm:pt modelId="{247032BD-D08F-D243-A619-0CA6D1C1BF06}" type="parTrans" cxnId="{94739425-5BE3-A349-B297-2E59686E50F5}">
      <dgm:prSet/>
      <dgm:spPr/>
      <dgm:t>
        <a:bodyPr/>
        <a:lstStyle/>
        <a:p>
          <a:endParaRPr lang="en-US" sz="1400"/>
        </a:p>
      </dgm:t>
    </dgm:pt>
    <dgm:pt modelId="{A33167F6-BE93-9843-8E03-79C2F2622624}" type="sibTrans" cxnId="{94739425-5BE3-A349-B297-2E59686E50F5}">
      <dgm:prSet/>
      <dgm:spPr/>
      <dgm:t>
        <a:bodyPr/>
        <a:lstStyle/>
        <a:p>
          <a:endParaRPr lang="en-US" sz="1400"/>
        </a:p>
      </dgm:t>
    </dgm:pt>
    <dgm:pt modelId="{E9B4C394-8B5C-8E4F-BB7D-440438DF522D}" type="asst">
      <dgm:prSet custT="1"/>
      <dgm:spPr/>
      <dgm:t>
        <a:bodyPr/>
        <a:lstStyle/>
        <a:p>
          <a:r>
            <a:rPr lang="en-US" sz="1400" dirty="0"/>
            <a:t>Cohort</a:t>
          </a:r>
        </a:p>
      </dgm:t>
    </dgm:pt>
    <dgm:pt modelId="{D3584FFD-6FE7-FB4B-84A5-EEFDE2D45B07}" type="parTrans" cxnId="{B6A03242-786B-824D-BBC1-D65E1B625DA3}">
      <dgm:prSet/>
      <dgm:spPr/>
      <dgm:t>
        <a:bodyPr/>
        <a:lstStyle/>
        <a:p>
          <a:endParaRPr lang="en-US" sz="1400"/>
        </a:p>
      </dgm:t>
    </dgm:pt>
    <dgm:pt modelId="{2E9A87F4-B5EF-4542-8971-A81314E661F2}" type="sibTrans" cxnId="{B6A03242-786B-824D-BBC1-D65E1B625DA3}">
      <dgm:prSet/>
      <dgm:spPr/>
      <dgm:t>
        <a:bodyPr/>
        <a:lstStyle/>
        <a:p>
          <a:endParaRPr lang="en-US" sz="1400"/>
        </a:p>
      </dgm:t>
    </dgm:pt>
    <dgm:pt modelId="{01523EF0-7DC9-9945-8A6D-CA55D392E131}" type="asst">
      <dgm:prSet custT="1"/>
      <dgm:spPr/>
      <dgm:t>
        <a:bodyPr/>
        <a:lstStyle/>
        <a:p>
          <a:r>
            <a:rPr lang="en-US" sz="1400" dirty="0"/>
            <a:t>Case-control</a:t>
          </a:r>
        </a:p>
      </dgm:t>
    </dgm:pt>
    <dgm:pt modelId="{FBE69ACF-432A-DF44-A327-D90C59DFC935}" type="parTrans" cxnId="{6F3C6786-6A4A-C64D-8C91-8CADA79C529D}">
      <dgm:prSet/>
      <dgm:spPr/>
      <dgm:t>
        <a:bodyPr/>
        <a:lstStyle/>
        <a:p>
          <a:endParaRPr lang="en-US" sz="1400"/>
        </a:p>
      </dgm:t>
    </dgm:pt>
    <dgm:pt modelId="{70332B43-4BE8-E44C-AA73-7C0BA03E3722}" type="sibTrans" cxnId="{6F3C6786-6A4A-C64D-8C91-8CADA79C529D}">
      <dgm:prSet/>
      <dgm:spPr/>
      <dgm:t>
        <a:bodyPr/>
        <a:lstStyle/>
        <a:p>
          <a:endParaRPr lang="en-US" sz="1400"/>
        </a:p>
      </dgm:t>
    </dgm:pt>
    <dgm:pt modelId="{1ED5D003-09E8-654B-8CC7-A4EBA9A01EC8}" type="asst">
      <dgm:prSet custT="1"/>
      <dgm:spPr/>
      <dgm:t>
        <a:bodyPr/>
        <a:lstStyle/>
        <a:p>
          <a:r>
            <a:rPr lang="en-US" sz="1400" dirty="0"/>
            <a:t>Randomized controlled trials</a:t>
          </a:r>
        </a:p>
      </dgm:t>
    </dgm:pt>
    <dgm:pt modelId="{60286864-6DF8-8749-9456-760AA12FAC3F}" type="parTrans" cxnId="{5308DA81-7564-9E4A-9956-C5F6BE7A21BA}">
      <dgm:prSet/>
      <dgm:spPr/>
      <dgm:t>
        <a:bodyPr/>
        <a:lstStyle/>
        <a:p>
          <a:endParaRPr lang="en-US" sz="1400"/>
        </a:p>
      </dgm:t>
    </dgm:pt>
    <dgm:pt modelId="{AED36E66-DEF5-9648-9495-9233545040AE}" type="sibTrans" cxnId="{5308DA81-7564-9E4A-9956-C5F6BE7A21BA}">
      <dgm:prSet/>
      <dgm:spPr/>
      <dgm:t>
        <a:bodyPr/>
        <a:lstStyle/>
        <a:p>
          <a:endParaRPr lang="en-US" sz="1400"/>
        </a:p>
      </dgm:t>
    </dgm:pt>
    <dgm:pt modelId="{8A19A88D-FA49-9944-AF95-4BE21936A489}" type="asst">
      <dgm:prSet custT="1"/>
      <dgm:spPr/>
      <dgm:t>
        <a:bodyPr/>
        <a:lstStyle/>
        <a:p>
          <a:r>
            <a:rPr lang="en-US" sz="1400" dirty="0"/>
            <a:t>Non-randomized controlled trials</a:t>
          </a:r>
        </a:p>
      </dgm:t>
    </dgm:pt>
    <dgm:pt modelId="{CEDB9A48-39E4-044B-A42D-18475EFE02AF}" type="parTrans" cxnId="{AC71E680-912A-6E47-8400-BDB37EF45481}">
      <dgm:prSet/>
      <dgm:spPr/>
      <dgm:t>
        <a:bodyPr/>
        <a:lstStyle/>
        <a:p>
          <a:endParaRPr lang="en-US" sz="1400"/>
        </a:p>
      </dgm:t>
    </dgm:pt>
    <dgm:pt modelId="{F1E873A8-7915-C143-9DAD-1C515FED7098}" type="sibTrans" cxnId="{AC71E680-912A-6E47-8400-BDB37EF45481}">
      <dgm:prSet/>
      <dgm:spPr/>
      <dgm:t>
        <a:bodyPr/>
        <a:lstStyle/>
        <a:p>
          <a:endParaRPr lang="en-US" sz="1400"/>
        </a:p>
      </dgm:t>
    </dgm:pt>
    <dgm:pt modelId="{EA8CC601-CC7B-674B-8D49-FFBB03B5C993}" type="pres">
      <dgm:prSet presAssocID="{B503CB62-290E-7448-A5A0-D28EF3B3919B}" presName="hierChild1" presStyleCnt="0">
        <dgm:presLayoutVars>
          <dgm:orgChart val="1"/>
          <dgm:chPref val="1"/>
          <dgm:dir/>
          <dgm:animOne val="branch"/>
          <dgm:animLvl val="lvl"/>
          <dgm:resizeHandles/>
        </dgm:presLayoutVars>
      </dgm:prSet>
      <dgm:spPr/>
    </dgm:pt>
    <dgm:pt modelId="{965CDD09-1D00-9345-9A87-434FAA2EBA3D}" type="pres">
      <dgm:prSet presAssocID="{C3E316B3-13EC-FB4E-A192-2B1FF6215C35}" presName="hierRoot1" presStyleCnt="0">
        <dgm:presLayoutVars>
          <dgm:hierBranch val="init"/>
        </dgm:presLayoutVars>
      </dgm:prSet>
      <dgm:spPr/>
    </dgm:pt>
    <dgm:pt modelId="{8FD2AB4A-6607-164B-9A39-B202E0428D8D}" type="pres">
      <dgm:prSet presAssocID="{C3E316B3-13EC-FB4E-A192-2B1FF6215C35}" presName="rootComposite1" presStyleCnt="0"/>
      <dgm:spPr/>
    </dgm:pt>
    <dgm:pt modelId="{E55BABD2-9150-3045-A1C7-AE80BF7C0F16}" type="pres">
      <dgm:prSet presAssocID="{C3E316B3-13EC-FB4E-A192-2B1FF6215C35}" presName="rootText1" presStyleLbl="node0" presStyleIdx="0" presStyleCnt="1" custScaleX="111918" custLinFactX="38304" custLinFactNeighborX="100000" custLinFactNeighborY="-83229">
        <dgm:presLayoutVars>
          <dgm:chPref val="3"/>
        </dgm:presLayoutVars>
      </dgm:prSet>
      <dgm:spPr/>
    </dgm:pt>
    <dgm:pt modelId="{AA9CF540-DC54-774C-9754-B10472611129}" type="pres">
      <dgm:prSet presAssocID="{C3E316B3-13EC-FB4E-A192-2B1FF6215C35}" presName="rootConnector1" presStyleLbl="node1" presStyleIdx="0" presStyleCnt="0"/>
      <dgm:spPr/>
    </dgm:pt>
    <dgm:pt modelId="{B76DA91A-75A9-F245-82AB-B422D815A9DC}" type="pres">
      <dgm:prSet presAssocID="{C3E316B3-13EC-FB4E-A192-2B1FF6215C35}" presName="hierChild2" presStyleCnt="0"/>
      <dgm:spPr/>
    </dgm:pt>
    <dgm:pt modelId="{74070539-F94E-DC40-BD38-C0220AF5E8A6}" type="pres">
      <dgm:prSet presAssocID="{C3E316B3-13EC-FB4E-A192-2B1FF6215C35}" presName="hierChild3" presStyleCnt="0"/>
      <dgm:spPr/>
    </dgm:pt>
    <dgm:pt modelId="{3C36E08C-0E4E-D248-AF96-CA844D462297}" type="pres">
      <dgm:prSet presAssocID="{3FE44FD3-B1FC-AA40-984E-E13FA6986C24}" presName="Name111" presStyleLbl="parChTrans1D2" presStyleIdx="0" presStyleCnt="2"/>
      <dgm:spPr/>
    </dgm:pt>
    <dgm:pt modelId="{89925E32-371C-ED4B-B0EE-635E53D1D0DF}" type="pres">
      <dgm:prSet presAssocID="{7FBBA201-909C-E44A-A054-742EC92E9CDA}" presName="hierRoot3" presStyleCnt="0">
        <dgm:presLayoutVars>
          <dgm:hierBranch val="init"/>
        </dgm:presLayoutVars>
      </dgm:prSet>
      <dgm:spPr/>
    </dgm:pt>
    <dgm:pt modelId="{099F8EF6-D57E-4C43-A2BC-02B8D8617614}" type="pres">
      <dgm:prSet presAssocID="{7FBBA201-909C-E44A-A054-742EC92E9CDA}" presName="rootComposite3" presStyleCnt="0"/>
      <dgm:spPr/>
    </dgm:pt>
    <dgm:pt modelId="{D7D96EA3-5F0A-234B-82E8-FB378995CED8}" type="pres">
      <dgm:prSet presAssocID="{7FBBA201-909C-E44A-A054-742EC92E9CDA}" presName="rootText3" presStyleLbl="asst1" presStyleIdx="0" presStyleCnt="12" custLinFactX="35739" custLinFactNeighborX="100000" custLinFactNeighborY="-55484">
        <dgm:presLayoutVars>
          <dgm:chPref val="3"/>
        </dgm:presLayoutVars>
      </dgm:prSet>
      <dgm:spPr/>
    </dgm:pt>
    <dgm:pt modelId="{48AAC0D3-2323-7543-8A22-7926F40BF5CC}" type="pres">
      <dgm:prSet presAssocID="{7FBBA201-909C-E44A-A054-742EC92E9CDA}" presName="rootConnector3" presStyleLbl="asst1" presStyleIdx="0" presStyleCnt="12"/>
      <dgm:spPr/>
    </dgm:pt>
    <dgm:pt modelId="{21DBBC78-46E6-A041-AEF1-2E8311421BA5}" type="pres">
      <dgm:prSet presAssocID="{7FBBA201-909C-E44A-A054-742EC92E9CDA}" presName="hierChild6" presStyleCnt="0"/>
      <dgm:spPr/>
    </dgm:pt>
    <dgm:pt modelId="{F92B9BD6-6CE7-8442-B13F-1F6114437211}" type="pres">
      <dgm:prSet presAssocID="{7FBBA201-909C-E44A-A054-742EC92E9CDA}" presName="hierChild7" presStyleCnt="0"/>
      <dgm:spPr/>
    </dgm:pt>
    <dgm:pt modelId="{2928405E-F2FD-B348-B269-201320FF5E12}" type="pres">
      <dgm:prSet presAssocID="{31E843C6-D704-1442-A7AC-FA3099FFDFEB}" presName="Name111" presStyleLbl="parChTrans1D3" presStyleIdx="0" presStyleCnt="5"/>
      <dgm:spPr/>
    </dgm:pt>
    <dgm:pt modelId="{B1D9BD0A-58BD-CA49-9243-4E2466C73949}" type="pres">
      <dgm:prSet presAssocID="{1F5A73BF-238B-8043-B04E-BCBD0696BF2E}" presName="hierRoot3" presStyleCnt="0">
        <dgm:presLayoutVars>
          <dgm:hierBranch val="init"/>
        </dgm:presLayoutVars>
      </dgm:prSet>
      <dgm:spPr/>
    </dgm:pt>
    <dgm:pt modelId="{D1D5D3DF-DE67-1E41-A68A-A2BE52C9DAE0}" type="pres">
      <dgm:prSet presAssocID="{1F5A73BF-238B-8043-B04E-BCBD0696BF2E}" presName="rootComposite3" presStyleCnt="0"/>
      <dgm:spPr/>
    </dgm:pt>
    <dgm:pt modelId="{18E95309-3240-0941-9BE7-92776CFF29B5}" type="pres">
      <dgm:prSet presAssocID="{1F5A73BF-238B-8043-B04E-BCBD0696BF2E}" presName="rootText3" presStyleLbl="asst1" presStyleIdx="1" presStyleCnt="12" custLinFactNeighborX="96108" custLinFactNeighborY="31711">
        <dgm:presLayoutVars>
          <dgm:chPref val="3"/>
        </dgm:presLayoutVars>
      </dgm:prSet>
      <dgm:spPr/>
    </dgm:pt>
    <dgm:pt modelId="{6322BB17-3054-344D-B0E7-4931452C86C5}" type="pres">
      <dgm:prSet presAssocID="{1F5A73BF-238B-8043-B04E-BCBD0696BF2E}" presName="rootConnector3" presStyleLbl="asst1" presStyleIdx="1" presStyleCnt="12"/>
      <dgm:spPr/>
    </dgm:pt>
    <dgm:pt modelId="{C357CBFF-1E81-B149-8CBE-BFD5F6BE85BA}" type="pres">
      <dgm:prSet presAssocID="{1F5A73BF-238B-8043-B04E-BCBD0696BF2E}" presName="hierChild6" presStyleCnt="0"/>
      <dgm:spPr/>
    </dgm:pt>
    <dgm:pt modelId="{84B65B19-1232-8D40-930E-40E416A69666}" type="pres">
      <dgm:prSet presAssocID="{1F5A73BF-238B-8043-B04E-BCBD0696BF2E}" presName="hierChild7" presStyleCnt="0"/>
      <dgm:spPr/>
    </dgm:pt>
    <dgm:pt modelId="{329F8FDB-62AC-9A44-891B-4E57FA9E99B5}" type="pres">
      <dgm:prSet presAssocID="{F8A6A5B2-7B22-F84A-85BA-3CFA896ED17C}" presName="Name111" presStyleLbl="parChTrans1D3" presStyleIdx="1" presStyleCnt="5"/>
      <dgm:spPr/>
    </dgm:pt>
    <dgm:pt modelId="{E33541E6-80E7-F745-9174-7785A6FA40F2}" type="pres">
      <dgm:prSet presAssocID="{84A33B52-5BFB-AC42-881C-B1C8ED24071E}" presName="hierRoot3" presStyleCnt="0">
        <dgm:presLayoutVars>
          <dgm:hierBranch val="init"/>
        </dgm:presLayoutVars>
      </dgm:prSet>
      <dgm:spPr/>
    </dgm:pt>
    <dgm:pt modelId="{4E98C98E-84DC-6644-BB9B-8F8433A1FF25}" type="pres">
      <dgm:prSet presAssocID="{84A33B52-5BFB-AC42-881C-B1C8ED24071E}" presName="rootComposite3" presStyleCnt="0"/>
      <dgm:spPr/>
    </dgm:pt>
    <dgm:pt modelId="{F16191E9-E274-1D4F-BC84-CD0DE70AFBEB}" type="pres">
      <dgm:prSet presAssocID="{84A33B52-5BFB-AC42-881C-B1C8ED24071E}" presName="rootText3" presStyleLbl="asst1" presStyleIdx="2" presStyleCnt="12" custLinFactY="47816" custLinFactNeighborX="-25736" custLinFactNeighborY="100000">
        <dgm:presLayoutVars>
          <dgm:chPref val="3"/>
        </dgm:presLayoutVars>
      </dgm:prSet>
      <dgm:spPr/>
    </dgm:pt>
    <dgm:pt modelId="{E02978A2-9709-7246-846B-8230807DC63B}" type="pres">
      <dgm:prSet presAssocID="{84A33B52-5BFB-AC42-881C-B1C8ED24071E}" presName="rootConnector3" presStyleLbl="asst1" presStyleIdx="2" presStyleCnt="12"/>
      <dgm:spPr/>
    </dgm:pt>
    <dgm:pt modelId="{40A81854-79EE-1247-BD1F-4098A3CF080C}" type="pres">
      <dgm:prSet presAssocID="{84A33B52-5BFB-AC42-881C-B1C8ED24071E}" presName="hierChild6" presStyleCnt="0"/>
      <dgm:spPr/>
    </dgm:pt>
    <dgm:pt modelId="{D9785C62-40C2-0140-ACC8-EF3EFEF6D411}" type="pres">
      <dgm:prSet presAssocID="{84A33B52-5BFB-AC42-881C-B1C8ED24071E}" presName="hierChild7" presStyleCnt="0"/>
      <dgm:spPr/>
    </dgm:pt>
    <dgm:pt modelId="{8B79497B-13E1-6445-8818-49575CF32F03}" type="pres">
      <dgm:prSet presAssocID="{71149877-F043-D94C-9182-CE55C575D694}" presName="Name111" presStyleLbl="parChTrans1D3" presStyleIdx="2" presStyleCnt="5"/>
      <dgm:spPr/>
    </dgm:pt>
    <dgm:pt modelId="{23FE2EC0-9603-244F-AE28-79F03A1FDE89}" type="pres">
      <dgm:prSet presAssocID="{75607E23-BE0E-CF4A-AF52-72F422A8AEA8}" presName="hierRoot3" presStyleCnt="0">
        <dgm:presLayoutVars>
          <dgm:hierBranch val="init"/>
        </dgm:presLayoutVars>
      </dgm:prSet>
      <dgm:spPr/>
    </dgm:pt>
    <dgm:pt modelId="{F96D7678-C6A7-5543-8B2F-23C58AA907B7}" type="pres">
      <dgm:prSet presAssocID="{75607E23-BE0E-CF4A-AF52-72F422A8AEA8}" presName="rootComposite3" presStyleCnt="0"/>
      <dgm:spPr/>
    </dgm:pt>
    <dgm:pt modelId="{6BDFCF16-1C5C-544F-A23B-34708CEFC923}" type="pres">
      <dgm:prSet presAssocID="{75607E23-BE0E-CF4A-AF52-72F422A8AEA8}" presName="rootText3" presStyleLbl="asst1" presStyleIdx="3" presStyleCnt="12" custScaleY="126528" custLinFactY="22864" custLinFactNeighborX="95116" custLinFactNeighborY="100000">
        <dgm:presLayoutVars>
          <dgm:chPref val="3"/>
        </dgm:presLayoutVars>
      </dgm:prSet>
      <dgm:spPr/>
    </dgm:pt>
    <dgm:pt modelId="{6404B560-C5AF-694B-B21C-B2F1AA1F4023}" type="pres">
      <dgm:prSet presAssocID="{75607E23-BE0E-CF4A-AF52-72F422A8AEA8}" presName="rootConnector3" presStyleLbl="asst1" presStyleIdx="3" presStyleCnt="12"/>
      <dgm:spPr/>
    </dgm:pt>
    <dgm:pt modelId="{A9EEB70E-4187-484C-85D5-07B58FC663A4}" type="pres">
      <dgm:prSet presAssocID="{75607E23-BE0E-CF4A-AF52-72F422A8AEA8}" presName="hierChild6" presStyleCnt="0"/>
      <dgm:spPr/>
    </dgm:pt>
    <dgm:pt modelId="{1B8084D2-0F55-7C46-9A0D-AA7E65A415F7}" type="pres">
      <dgm:prSet presAssocID="{75607E23-BE0E-CF4A-AF52-72F422A8AEA8}" presName="hierChild7" presStyleCnt="0"/>
      <dgm:spPr/>
    </dgm:pt>
    <dgm:pt modelId="{C4020CCE-8A06-094C-BFC6-818DE8AA1E56}" type="pres">
      <dgm:prSet presAssocID="{FAE5DD1F-1838-8947-BDA9-9DB0D7B12030}" presName="Name111" presStyleLbl="parChTrans1D2" presStyleIdx="1" presStyleCnt="2"/>
      <dgm:spPr/>
    </dgm:pt>
    <dgm:pt modelId="{963C1FF9-E0BB-3940-B32A-9C39405AB6A3}" type="pres">
      <dgm:prSet presAssocID="{449E213F-DF57-5D4E-B099-42329067886A}" presName="hierRoot3" presStyleCnt="0">
        <dgm:presLayoutVars>
          <dgm:hierBranch val="init"/>
        </dgm:presLayoutVars>
      </dgm:prSet>
      <dgm:spPr/>
    </dgm:pt>
    <dgm:pt modelId="{2D95E796-477C-3D4A-8B36-499D8A41BDC0}" type="pres">
      <dgm:prSet presAssocID="{449E213F-DF57-5D4E-B099-42329067886A}" presName="rootComposite3" presStyleCnt="0"/>
      <dgm:spPr/>
    </dgm:pt>
    <dgm:pt modelId="{D3B02EA7-575D-B040-9BC8-2CB5161EDE59}" type="pres">
      <dgm:prSet presAssocID="{449E213F-DF57-5D4E-B099-42329067886A}" presName="rootText3" presStyleLbl="asst1" presStyleIdx="4" presStyleCnt="12" custLinFactNeighborX="19816" custLinFactNeighborY="-55484">
        <dgm:presLayoutVars>
          <dgm:chPref val="3"/>
        </dgm:presLayoutVars>
      </dgm:prSet>
      <dgm:spPr/>
    </dgm:pt>
    <dgm:pt modelId="{23C3125D-459A-344D-BDE0-065819D663B5}" type="pres">
      <dgm:prSet presAssocID="{449E213F-DF57-5D4E-B099-42329067886A}" presName="rootConnector3" presStyleLbl="asst1" presStyleIdx="4" presStyleCnt="12"/>
      <dgm:spPr/>
    </dgm:pt>
    <dgm:pt modelId="{6683D690-25F6-EF49-AB28-243B8C97D0BC}" type="pres">
      <dgm:prSet presAssocID="{449E213F-DF57-5D4E-B099-42329067886A}" presName="hierChild6" presStyleCnt="0"/>
      <dgm:spPr/>
    </dgm:pt>
    <dgm:pt modelId="{B7111EF3-B60A-3B43-A323-DF9A69EB9BAF}" type="pres">
      <dgm:prSet presAssocID="{449E213F-DF57-5D4E-B099-42329067886A}" presName="hierChild7" presStyleCnt="0"/>
      <dgm:spPr/>
    </dgm:pt>
    <dgm:pt modelId="{B99CCB0D-7474-C34E-B89E-12D7BB145337}" type="pres">
      <dgm:prSet presAssocID="{6C4A2369-142C-6E47-9BCB-C3475E777846}" presName="Name111" presStyleLbl="parChTrans1D3" presStyleIdx="3" presStyleCnt="5"/>
      <dgm:spPr/>
    </dgm:pt>
    <dgm:pt modelId="{48D0D4DB-EEAF-504C-8A56-1C053174FE77}" type="pres">
      <dgm:prSet presAssocID="{E93759C4-B027-3C4B-BBEA-383BD3ADA1D1}" presName="hierRoot3" presStyleCnt="0">
        <dgm:presLayoutVars>
          <dgm:hierBranch val="init"/>
        </dgm:presLayoutVars>
      </dgm:prSet>
      <dgm:spPr/>
    </dgm:pt>
    <dgm:pt modelId="{8510384C-0F36-0747-A595-938C33B3B100}" type="pres">
      <dgm:prSet presAssocID="{E93759C4-B027-3C4B-BBEA-383BD3ADA1D1}" presName="rootComposite3" presStyleCnt="0"/>
      <dgm:spPr/>
    </dgm:pt>
    <dgm:pt modelId="{4E3E3776-ABD2-FB45-A83D-34F293E9A070}" type="pres">
      <dgm:prSet presAssocID="{E93759C4-B027-3C4B-BBEA-383BD3ADA1D1}" presName="rootText3" presStyleLbl="asst1" presStyleIdx="5" presStyleCnt="12" custScaleX="127382" custLinFactNeighborX="37650" custLinFactNeighborY="-65396">
        <dgm:presLayoutVars>
          <dgm:chPref val="3"/>
        </dgm:presLayoutVars>
      </dgm:prSet>
      <dgm:spPr/>
    </dgm:pt>
    <dgm:pt modelId="{379556BF-3C8A-214D-96ED-DCA372978B53}" type="pres">
      <dgm:prSet presAssocID="{E93759C4-B027-3C4B-BBEA-383BD3ADA1D1}" presName="rootConnector3" presStyleLbl="asst1" presStyleIdx="5" presStyleCnt="12"/>
      <dgm:spPr/>
    </dgm:pt>
    <dgm:pt modelId="{6457CA6C-44F8-324E-82D8-E0D2FB6D679D}" type="pres">
      <dgm:prSet presAssocID="{E93759C4-B027-3C4B-BBEA-383BD3ADA1D1}" presName="hierChild6" presStyleCnt="0"/>
      <dgm:spPr/>
    </dgm:pt>
    <dgm:pt modelId="{B54C2409-AC63-194D-95A1-554B5A420CCB}" type="pres">
      <dgm:prSet presAssocID="{E93759C4-B027-3C4B-BBEA-383BD3ADA1D1}" presName="hierChild7" presStyleCnt="0"/>
      <dgm:spPr/>
    </dgm:pt>
    <dgm:pt modelId="{65ACD825-B965-6541-8962-D44A417222D8}" type="pres">
      <dgm:prSet presAssocID="{247032BD-D08F-D243-A619-0CA6D1C1BF06}" presName="Name111" presStyleLbl="parChTrans1D4" presStyleIdx="0" presStyleCnt="5"/>
      <dgm:spPr/>
    </dgm:pt>
    <dgm:pt modelId="{E291213D-61ED-A84A-B596-288C14399839}" type="pres">
      <dgm:prSet presAssocID="{7C095944-7A19-EB4A-A064-A07BAA63C78C}" presName="hierRoot3" presStyleCnt="0">
        <dgm:presLayoutVars>
          <dgm:hierBranch val="init"/>
        </dgm:presLayoutVars>
      </dgm:prSet>
      <dgm:spPr/>
    </dgm:pt>
    <dgm:pt modelId="{87B82C08-3D28-8740-98DD-2FDA9968627D}" type="pres">
      <dgm:prSet presAssocID="{7C095944-7A19-EB4A-A064-A07BAA63C78C}" presName="rootComposite3" presStyleCnt="0"/>
      <dgm:spPr/>
    </dgm:pt>
    <dgm:pt modelId="{BAA6EFB6-BF98-2F4C-A6BF-C83257109C5D}" type="pres">
      <dgm:prSet presAssocID="{7C095944-7A19-EB4A-A064-A07BAA63C78C}" presName="rootText3" presStyleLbl="asst1" presStyleIdx="6" presStyleCnt="12" custLinFactX="62611" custLinFactNeighborX="100000" custLinFactNeighborY="-57437">
        <dgm:presLayoutVars>
          <dgm:chPref val="3"/>
        </dgm:presLayoutVars>
      </dgm:prSet>
      <dgm:spPr/>
    </dgm:pt>
    <dgm:pt modelId="{4DE422EB-72CF-B14B-A4D8-BCF461A97ABC}" type="pres">
      <dgm:prSet presAssocID="{7C095944-7A19-EB4A-A064-A07BAA63C78C}" presName="rootConnector3" presStyleLbl="asst1" presStyleIdx="6" presStyleCnt="12"/>
      <dgm:spPr/>
    </dgm:pt>
    <dgm:pt modelId="{E388D31E-1F45-6F41-B4A7-CBA228155DFE}" type="pres">
      <dgm:prSet presAssocID="{7C095944-7A19-EB4A-A064-A07BAA63C78C}" presName="hierChild6" presStyleCnt="0"/>
      <dgm:spPr/>
    </dgm:pt>
    <dgm:pt modelId="{559437DB-2D64-A340-8132-D97ED9B4DE35}" type="pres">
      <dgm:prSet presAssocID="{7C095944-7A19-EB4A-A064-A07BAA63C78C}" presName="hierChild7" presStyleCnt="0"/>
      <dgm:spPr/>
    </dgm:pt>
    <dgm:pt modelId="{5F8D1B9C-AA89-AC4B-BD27-5ADB1A94500D}" type="pres">
      <dgm:prSet presAssocID="{D3584FFD-6FE7-FB4B-84A5-EEFDE2D45B07}" presName="Name111" presStyleLbl="parChTrans1D4" presStyleIdx="1" presStyleCnt="5"/>
      <dgm:spPr/>
    </dgm:pt>
    <dgm:pt modelId="{497BFC74-E757-D540-B74A-A7D51AEB41D2}" type="pres">
      <dgm:prSet presAssocID="{E9B4C394-8B5C-8E4F-BB7D-440438DF522D}" presName="hierRoot3" presStyleCnt="0">
        <dgm:presLayoutVars>
          <dgm:hierBranch val="init"/>
        </dgm:presLayoutVars>
      </dgm:prSet>
      <dgm:spPr/>
    </dgm:pt>
    <dgm:pt modelId="{19ED52AA-03C5-DD42-9DB6-106DA46246BD}" type="pres">
      <dgm:prSet presAssocID="{E9B4C394-8B5C-8E4F-BB7D-440438DF522D}" presName="rootComposite3" presStyleCnt="0"/>
      <dgm:spPr/>
    </dgm:pt>
    <dgm:pt modelId="{694C56DB-5A89-2744-9BEF-E6C430492A6A}" type="pres">
      <dgm:prSet presAssocID="{E9B4C394-8B5C-8E4F-BB7D-440438DF522D}" presName="rootText3" presStyleLbl="asst1" presStyleIdx="7" presStyleCnt="12" custLinFactNeighborX="41613" custLinFactNeighborY="53532">
        <dgm:presLayoutVars>
          <dgm:chPref val="3"/>
        </dgm:presLayoutVars>
      </dgm:prSet>
      <dgm:spPr/>
    </dgm:pt>
    <dgm:pt modelId="{25C0D99F-AB05-3542-8253-1D28BB17DD3C}" type="pres">
      <dgm:prSet presAssocID="{E9B4C394-8B5C-8E4F-BB7D-440438DF522D}" presName="rootConnector3" presStyleLbl="asst1" presStyleIdx="7" presStyleCnt="12"/>
      <dgm:spPr/>
    </dgm:pt>
    <dgm:pt modelId="{AD7076EF-305A-1547-9BE3-11904A745D6C}" type="pres">
      <dgm:prSet presAssocID="{E9B4C394-8B5C-8E4F-BB7D-440438DF522D}" presName="hierChild6" presStyleCnt="0"/>
      <dgm:spPr/>
    </dgm:pt>
    <dgm:pt modelId="{5C8D876A-765A-C84E-996B-2179EE7C8BA0}" type="pres">
      <dgm:prSet presAssocID="{E9B4C394-8B5C-8E4F-BB7D-440438DF522D}" presName="hierChild7" presStyleCnt="0"/>
      <dgm:spPr/>
    </dgm:pt>
    <dgm:pt modelId="{A71155FE-A19C-8940-92DB-283A0663C09E}" type="pres">
      <dgm:prSet presAssocID="{FBE69ACF-432A-DF44-A327-D90C59DFC935}" presName="Name111" presStyleLbl="parChTrans1D4" presStyleIdx="2" presStyleCnt="5"/>
      <dgm:spPr/>
    </dgm:pt>
    <dgm:pt modelId="{2499602E-C661-D544-A822-D3F4DAA08416}" type="pres">
      <dgm:prSet presAssocID="{01523EF0-7DC9-9945-8A6D-CA55D392E131}" presName="hierRoot3" presStyleCnt="0">
        <dgm:presLayoutVars>
          <dgm:hierBranch val="init"/>
        </dgm:presLayoutVars>
      </dgm:prSet>
      <dgm:spPr/>
    </dgm:pt>
    <dgm:pt modelId="{246D9132-708B-BC4A-9128-09F41801E98D}" type="pres">
      <dgm:prSet presAssocID="{01523EF0-7DC9-9945-8A6D-CA55D392E131}" presName="rootComposite3" presStyleCnt="0"/>
      <dgm:spPr/>
    </dgm:pt>
    <dgm:pt modelId="{CF293FA8-4F7D-EA45-835A-F01C1618AF72}" type="pres">
      <dgm:prSet presAssocID="{01523EF0-7DC9-9945-8A6D-CA55D392E131}" presName="rootText3" presStyleLbl="asst1" presStyleIdx="8" presStyleCnt="12" custLinFactX="63552" custLinFactNeighborX="100000" custLinFactNeighborY="27201">
        <dgm:presLayoutVars>
          <dgm:chPref val="3"/>
        </dgm:presLayoutVars>
      </dgm:prSet>
      <dgm:spPr/>
    </dgm:pt>
    <dgm:pt modelId="{E267CE6D-E0C4-EB46-B07A-6AE2DAB7DA72}" type="pres">
      <dgm:prSet presAssocID="{01523EF0-7DC9-9945-8A6D-CA55D392E131}" presName="rootConnector3" presStyleLbl="asst1" presStyleIdx="8" presStyleCnt="12"/>
      <dgm:spPr/>
    </dgm:pt>
    <dgm:pt modelId="{0EAD824E-3BD6-DE4D-B129-541AD20679E7}" type="pres">
      <dgm:prSet presAssocID="{01523EF0-7DC9-9945-8A6D-CA55D392E131}" presName="hierChild6" presStyleCnt="0"/>
      <dgm:spPr/>
    </dgm:pt>
    <dgm:pt modelId="{E5000CD3-8DE2-FC4C-A49D-37B5792280A6}" type="pres">
      <dgm:prSet presAssocID="{01523EF0-7DC9-9945-8A6D-CA55D392E131}" presName="hierChild7" presStyleCnt="0"/>
      <dgm:spPr/>
    </dgm:pt>
    <dgm:pt modelId="{56D1A542-63DB-4148-BE93-4D1AEF0EDB6D}" type="pres">
      <dgm:prSet presAssocID="{3836AFD1-5277-7E45-A1B4-A2A37E919847}" presName="Name111" presStyleLbl="parChTrans1D3" presStyleIdx="4" presStyleCnt="5"/>
      <dgm:spPr/>
    </dgm:pt>
    <dgm:pt modelId="{4E7F717B-F961-374E-9214-7B6E38483DF4}" type="pres">
      <dgm:prSet presAssocID="{E9C45D20-B9F2-434E-ACF1-C6F4130E4655}" presName="hierRoot3" presStyleCnt="0">
        <dgm:presLayoutVars>
          <dgm:hierBranch val="init"/>
        </dgm:presLayoutVars>
      </dgm:prSet>
      <dgm:spPr/>
    </dgm:pt>
    <dgm:pt modelId="{EC328FA6-8FAF-C34D-B437-468146D4F016}" type="pres">
      <dgm:prSet presAssocID="{E9C45D20-B9F2-434E-ACF1-C6F4130E4655}" presName="rootComposite3" presStyleCnt="0"/>
      <dgm:spPr/>
    </dgm:pt>
    <dgm:pt modelId="{315438A4-113A-234A-93A3-3A88EFC47600}" type="pres">
      <dgm:prSet presAssocID="{E9C45D20-B9F2-434E-ACF1-C6F4130E4655}" presName="rootText3" presStyleLbl="asst1" presStyleIdx="9" presStyleCnt="12" custScaleX="124471" custLinFactNeighborX="-991" custLinFactNeighborY="-65396">
        <dgm:presLayoutVars>
          <dgm:chPref val="3"/>
        </dgm:presLayoutVars>
      </dgm:prSet>
      <dgm:spPr/>
    </dgm:pt>
    <dgm:pt modelId="{F83B0E4E-2AEF-F54A-A9FD-B30D609A76F7}" type="pres">
      <dgm:prSet presAssocID="{E9C45D20-B9F2-434E-ACF1-C6F4130E4655}" presName="rootConnector3" presStyleLbl="asst1" presStyleIdx="9" presStyleCnt="12"/>
      <dgm:spPr/>
    </dgm:pt>
    <dgm:pt modelId="{486DC771-1A86-4F4B-AEAF-9EAD9334B8F4}" type="pres">
      <dgm:prSet presAssocID="{E9C45D20-B9F2-434E-ACF1-C6F4130E4655}" presName="hierChild6" presStyleCnt="0"/>
      <dgm:spPr/>
    </dgm:pt>
    <dgm:pt modelId="{7D63D075-3343-CB4F-8C2F-E62F24F0D56F}" type="pres">
      <dgm:prSet presAssocID="{E9C45D20-B9F2-434E-ACF1-C6F4130E4655}" presName="hierChild7" presStyleCnt="0"/>
      <dgm:spPr/>
    </dgm:pt>
    <dgm:pt modelId="{41295C99-A46A-DC45-B493-4A1112EDDF3E}" type="pres">
      <dgm:prSet presAssocID="{60286864-6DF8-8749-9456-760AA12FAC3F}" presName="Name111" presStyleLbl="parChTrans1D4" presStyleIdx="3" presStyleCnt="5"/>
      <dgm:spPr/>
    </dgm:pt>
    <dgm:pt modelId="{93451CD1-EFA3-F44A-B8D0-C7BC08A2B00F}" type="pres">
      <dgm:prSet presAssocID="{1ED5D003-09E8-654B-8CC7-A4EBA9A01EC8}" presName="hierRoot3" presStyleCnt="0">
        <dgm:presLayoutVars>
          <dgm:hierBranch val="init"/>
        </dgm:presLayoutVars>
      </dgm:prSet>
      <dgm:spPr/>
    </dgm:pt>
    <dgm:pt modelId="{C5D13D80-0CA0-D242-86F6-FCF7A9C05FBE}" type="pres">
      <dgm:prSet presAssocID="{1ED5D003-09E8-654B-8CC7-A4EBA9A01EC8}" presName="rootComposite3" presStyleCnt="0"/>
      <dgm:spPr/>
    </dgm:pt>
    <dgm:pt modelId="{2E36FEAD-2973-514F-A44A-DA1CCA5EE4EB}" type="pres">
      <dgm:prSet presAssocID="{1ED5D003-09E8-654B-8CC7-A4EBA9A01EC8}" presName="rootText3" presStyleLbl="asst1" presStyleIdx="10" presStyleCnt="12" custScaleY="141718" custLinFactX="17755" custLinFactNeighborX="100000" custLinFactNeighborY="-33687">
        <dgm:presLayoutVars>
          <dgm:chPref val="3"/>
        </dgm:presLayoutVars>
      </dgm:prSet>
      <dgm:spPr/>
    </dgm:pt>
    <dgm:pt modelId="{55D90A17-1026-554A-B3DD-D3355699996B}" type="pres">
      <dgm:prSet presAssocID="{1ED5D003-09E8-654B-8CC7-A4EBA9A01EC8}" presName="rootConnector3" presStyleLbl="asst1" presStyleIdx="10" presStyleCnt="12"/>
      <dgm:spPr/>
    </dgm:pt>
    <dgm:pt modelId="{C517114A-6220-9847-9779-7FB9031607AB}" type="pres">
      <dgm:prSet presAssocID="{1ED5D003-09E8-654B-8CC7-A4EBA9A01EC8}" presName="hierChild6" presStyleCnt="0"/>
      <dgm:spPr/>
    </dgm:pt>
    <dgm:pt modelId="{1591084E-76E3-804E-B872-FC7DEEB46021}" type="pres">
      <dgm:prSet presAssocID="{1ED5D003-09E8-654B-8CC7-A4EBA9A01EC8}" presName="hierChild7" presStyleCnt="0"/>
      <dgm:spPr/>
    </dgm:pt>
    <dgm:pt modelId="{59D9A11B-7A08-AF48-8A77-5341AF449AE8}" type="pres">
      <dgm:prSet presAssocID="{CEDB9A48-39E4-044B-A42D-18475EFE02AF}" presName="Name111" presStyleLbl="parChTrans1D4" presStyleIdx="4" presStyleCnt="5"/>
      <dgm:spPr/>
    </dgm:pt>
    <dgm:pt modelId="{C3D2952A-E34B-4E43-A3FB-04BD9F36D813}" type="pres">
      <dgm:prSet presAssocID="{8A19A88D-FA49-9944-AF95-4BE21936A489}" presName="hierRoot3" presStyleCnt="0">
        <dgm:presLayoutVars>
          <dgm:hierBranch val="init"/>
        </dgm:presLayoutVars>
      </dgm:prSet>
      <dgm:spPr/>
    </dgm:pt>
    <dgm:pt modelId="{3EA06BF4-9424-CB4C-A4A2-5DDE9C01F118}" type="pres">
      <dgm:prSet presAssocID="{8A19A88D-FA49-9944-AF95-4BE21936A489}" presName="rootComposite3" presStyleCnt="0"/>
      <dgm:spPr/>
    </dgm:pt>
    <dgm:pt modelId="{0243154C-098F-4A49-A02C-CAD4336C8950}" type="pres">
      <dgm:prSet presAssocID="{8A19A88D-FA49-9944-AF95-4BE21936A489}" presName="rootText3" presStyleLbl="asst1" presStyleIdx="11" presStyleCnt="12" custScaleY="176654" custLinFactY="25730" custLinFactNeighborX="882" custLinFactNeighborY="100000">
        <dgm:presLayoutVars>
          <dgm:chPref val="3"/>
        </dgm:presLayoutVars>
      </dgm:prSet>
      <dgm:spPr/>
    </dgm:pt>
    <dgm:pt modelId="{430FB3F9-E47A-E54B-854B-C49F6FD14BA4}" type="pres">
      <dgm:prSet presAssocID="{8A19A88D-FA49-9944-AF95-4BE21936A489}" presName="rootConnector3" presStyleLbl="asst1" presStyleIdx="11" presStyleCnt="12"/>
      <dgm:spPr/>
    </dgm:pt>
    <dgm:pt modelId="{11D15D8E-7207-8D4C-87B2-29786233D39A}" type="pres">
      <dgm:prSet presAssocID="{8A19A88D-FA49-9944-AF95-4BE21936A489}" presName="hierChild6" presStyleCnt="0"/>
      <dgm:spPr/>
    </dgm:pt>
    <dgm:pt modelId="{758D0920-A508-7E47-905B-114C167A7784}" type="pres">
      <dgm:prSet presAssocID="{8A19A88D-FA49-9944-AF95-4BE21936A489}" presName="hierChild7" presStyleCnt="0"/>
      <dgm:spPr/>
    </dgm:pt>
  </dgm:ptLst>
  <dgm:cxnLst>
    <dgm:cxn modelId="{AF5E5D00-D7D0-C240-88C3-6590BCAED24D}" type="presOf" srcId="{7C095944-7A19-EB4A-A064-A07BAA63C78C}" destId="{4DE422EB-72CF-B14B-A4D8-BCF461A97ABC}" srcOrd="1" destOrd="0" presId="urn:microsoft.com/office/officeart/2005/8/layout/orgChart1"/>
    <dgm:cxn modelId="{3034F301-3C12-174C-918D-5CF40B3C74A0}" type="presOf" srcId="{247032BD-D08F-D243-A619-0CA6D1C1BF06}" destId="{65ACD825-B965-6541-8962-D44A417222D8}" srcOrd="0" destOrd="0" presId="urn:microsoft.com/office/officeart/2005/8/layout/orgChart1"/>
    <dgm:cxn modelId="{4A45160A-ECB8-9246-B38A-6CF0D5AE78EE}" type="presOf" srcId="{8A19A88D-FA49-9944-AF95-4BE21936A489}" destId="{430FB3F9-E47A-E54B-854B-C49F6FD14BA4}" srcOrd="1" destOrd="0" presId="urn:microsoft.com/office/officeart/2005/8/layout/orgChart1"/>
    <dgm:cxn modelId="{E88E4C1E-15AD-F54A-89D8-4411460F2455}" type="presOf" srcId="{D3584FFD-6FE7-FB4B-84A5-EEFDE2D45B07}" destId="{5F8D1B9C-AA89-AC4B-BD27-5ADB1A94500D}" srcOrd="0" destOrd="0" presId="urn:microsoft.com/office/officeart/2005/8/layout/orgChart1"/>
    <dgm:cxn modelId="{DB66CA1E-2E9A-674E-9E54-FF97913734AC}" type="presOf" srcId="{1F5A73BF-238B-8043-B04E-BCBD0696BF2E}" destId="{18E95309-3240-0941-9BE7-92776CFF29B5}" srcOrd="0" destOrd="0" presId="urn:microsoft.com/office/officeart/2005/8/layout/orgChart1"/>
    <dgm:cxn modelId="{DB07D223-3F19-0040-9797-A0AA404E60A0}" srcId="{7FBBA201-909C-E44A-A054-742EC92E9CDA}" destId="{84A33B52-5BFB-AC42-881C-B1C8ED24071E}" srcOrd="1" destOrd="0" parTransId="{F8A6A5B2-7B22-F84A-85BA-3CFA896ED17C}" sibTransId="{F3729181-6495-EC4D-B6A2-A4D15EB1D85C}"/>
    <dgm:cxn modelId="{94739425-5BE3-A349-B297-2E59686E50F5}" srcId="{E93759C4-B027-3C4B-BBEA-383BD3ADA1D1}" destId="{7C095944-7A19-EB4A-A064-A07BAA63C78C}" srcOrd="0" destOrd="0" parTransId="{247032BD-D08F-D243-A619-0CA6D1C1BF06}" sibTransId="{A33167F6-BE93-9843-8E03-79C2F2622624}"/>
    <dgm:cxn modelId="{D61EB528-CD39-CE49-9829-4892BCCA231C}" type="presOf" srcId="{75607E23-BE0E-CF4A-AF52-72F422A8AEA8}" destId="{6404B560-C5AF-694B-B21C-B2F1AA1F4023}" srcOrd="1" destOrd="0" presId="urn:microsoft.com/office/officeart/2005/8/layout/orgChart1"/>
    <dgm:cxn modelId="{9E02812D-020D-AB40-8FE4-8B06BE362698}" srcId="{449E213F-DF57-5D4E-B099-42329067886A}" destId="{E9C45D20-B9F2-434E-ACF1-C6F4130E4655}" srcOrd="1" destOrd="0" parTransId="{3836AFD1-5277-7E45-A1B4-A2A37E919847}" sibTransId="{022F3657-1082-DC43-8B22-AD44D0B471E3}"/>
    <dgm:cxn modelId="{7C21892E-6E36-3C49-8615-FE2F8675430C}" srcId="{B503CB62-290E-7448-A5A0-D28EF3B3919B}" destId="{C3E316B3-13EC-FB4E-A192-2B1FF6215C35}" srcOrd="0" destOrd="0" parTransId="{D5173435-79A9-4045-BE2A-B8E3F0718159}" sibTransId="{9C409E49-1302-0E4A-95A1-9CCA1A51A800}"/>
    <dgm:cxn modelId="{F6120730-20D6-FD43-8E3A-54B104DD3ABC}" type="presOf" srcId="{7C095944-7A19-EB4A-A064-A07BAA63C78C}" destId="{BAA6EFB6-BF98-2F4C-A6BF-C83257109C5D}" srcOrd="0" destOrd="0" presId="urn:microsoft.com/office/officeart/2005/8/layout/orgChart1"/>
    <dgm:cxn modelId="{CE3C8335-5044-A44F-B8F1-287B857A6A2E}" type="presOf" srcId="{449E213F-DF57-5D4E-B099-42329067886A}" destId="{D3B02EA7-575D-B040-9BC8-2CB5161EDE59}" srcOrd="0" destOrd="0" presId="urn:microsoft.com/office/officeart/2005/8/layout/orgChart1"/>
    <dgm:cxn modelId="{0A232138-4F98-864E-B191-216713003DED}" type="presOf" srcId="{3FE44FD3-B1FC-AA40-984E-E13FA6986C24}" destId="{3C36E08C-0E4E-D248-AF96-CA844D462297}" srcOrd="0" destOrd="0" presId="urn:microsoft.com/office/officeart/2005/8/layout/orgChart1"/>
    <dgm:cxn modelId="{5EF9393C-955B-DB42-857A-4DB26BB1F178}" type="presOf" srcId="{FBE69ACF-432A-DF44-A327-D90C59DFC935}" destId="{A71155FE-A19C-8940-92DB-283A0663C09E}" srcOrd="0" destOrd="0" presId="urn:microsoft.com/office/officeart/2005/8/layout/orgChart1"/>
    <dgm:cxn modelId="{B6A03242-786B-824D-BBC1-D65E1B625DA3}" srcId="{E93759C4-B027-3C4B-BBEA-383BD3ADA1D1}" destId="{E9B4C394-8B5C-8E4F-BB7D-440438DF522D}" srcOrd="1" destOrd="0" parTransId="{D3584FFD-6FE7-FB4B-84A5-EEFDE2D45B07}" sibTransId="{2E9A87F4-B5EF-4542-8971-A81314E661F2}"/>
    <dgm:cxn modelId="{B46F8B63-F80E-D340-9EE6-D59765F433A0}" type="presOf" srcId="{1ED5D003-09E8-654B-8CC7-A4EBA9A01EC8}" destId="{2E36FEAD-2973-514F-A44A-DA1CCA5EE4EB}" srcOrd="0" destOrd="0" presId="urn:microsoft.com/office/officeart/2005/8/layout/orgChart1"/>
    <dgm:cxn modelId="{3FECA164-4194-A447-8C7C-4AEC156B0C46}" srcId="{449E213F-DF57-5D4E-B099-42329067886A}" destId="{E93759C4-B027-3C4B-BBEA-383BD3ADA1D1}" srcOrd="0" destOrd="0" parTransId="{6C4A2369-142C-6E47-9BCB-C3475E777846}" sibTransId="{CE56D44C-DC58-2B4C-A31D-6FDEA009153A}"/>
    <dgm:cxn modelId="{388D7245-D1E3-6348-AAC0-A90227DBCB7B}" type="presOf" srcId="{71149877-F043-D94C-9182-CE55C575D694}" destId="{8B79497B-13E1-6445-8818-49575CF32F03}" srcOrd="0" destOrd="0" presId="urn:microsoft.com/office/officeart/2005/8/layout/orgChart1"/>
    <dgm:cxn modelId="{61EC6B46-54AB-6946-849E-045F3DF06BDA}" type="presOf" srcId="{01523EF0-7DC9-9945-8A6D-CA55D392E131}" destId="{E267CE6D-E0C4-EB46-B07A-6AE2DAB7DA72}" srcOrd="1" destOrd="0" presId="urn:microsoft.com/office/officeart/2005/8/layout/orgChart1"/>
    <dgm:cxn modelId="{66A7B36C-E05D-BE47-84EB-CC562CC3CE27}" type="presOf" srcId="{E9C45D20-B9F2-434E-ACF1-C6F4130E4655}" destId="{F83B0E4E-2AEF-F54A-A9FD-B30D609A76F7}" srcOrd="1" destOrd="0" presId="urn:microsoft.com/office/officeart/2005/8/layout/orgChart1"/>
    <dgm:cxn modelId="{567F986D-FB16-174D-B9F9-1386ABD9D0A8}" srcId="{C3E316B3-13EC-FB4E-A192-2B1FF6215C35}" destId="{449E213F-DF57-5D4E-B099-42329067886A}" srcOrd="1" destOrd="0" parTransId="{FAE5DD1F-1838-8947-BDA9-9DB0D7B12030}" sibTransId="{339A20AD-E2CB-5D41-8558-233EC153F45C}"/>
    <dgm:cxn modelId="{9F9CFD52-1514-BE49-91A0-A86A2393C5A8}" type="presOf" srcId="{1F5A73BF-238B-8043-B04E-BCBD0696BF2E}" destId="{6322BB17-3054-344D-B0E7-4931452C86C5}" srcOrd="1" destOrd="0" presId="urn:microsoft.com/office/officeart/2005/8/layout/orgChart1"/>
    <dgm:cxn modelId="{C0F80073-4D31-D142-B5E7-98E027052CD4}" type="presOf" srcId="{CEDB9A48-39E4-044B-A42D-18475EFE02AF}" destId="{59D9A11B-7A08-AF48-8A77-5341AF449AE8}" srcOrd="0" destOrd="0" presId="urn:microsoft.com/office/officeart/2005/8/layout/orgChart1"/>
    <dgm:cxn modelId="{B9FECC55-F880-1A43-B639-4B5A4764BC06}" type="presOf" srcId="{01523EF0-7DC9-9945-8A6D-CA55D392E131}" destId="{CF293FA8-4F7D-EA45-835A-F01C1618AF72}" srcOrd="0" destOrd="0" presId="urn:microsoft.com/office/officeart/2005/8/layout/orgChart1"/>
    <dgm:cxn modelId="{A0D33C77-8CA6-4544-9657-31EA806C488A}" type="presOf" srcId="{F8A6A5B2-7B22-F84A-85BA-3CFA896ED17C}" destId="{329F8FDB-62AC-9A44-891B-4E57FA9E99B5}" srcOrd="0" destOrd="0" presId="urn:microsoft.com/office/officeart/2005/8/layout/orgChart1"/>
    <dgm:cxn modelId="{1FA65B79-6BD5-2D49-AE1F-59B637C6FBC4}" type="presOf" srcId="{C3E316B3-13EC-FB4E-A192-2B1FF6215C35}" destId="{E55BABD2-9150-3045-A1C7-AE80BF7C0F16}" srcOrd="0" destOrd="0" presId="urn:microsoft.com/office/officeart/2005/8/layout/orgChart1"/>
    <dgm:cxn modelId="{3DA58459-4318-2A44-A993-AEABB924A1DB}" type="presOf" srcId="{C3E316B3-13EC-FB4E-A192-2B1FF6215C35}" destId="{AA9CF540-DC54-774C-9754-B10472611129}" srcOrd="1" destOrd="0" presId="urn:microsoft.com/office/officeart/2005/8/layout/orgChart1"/>
    <dgm:cxn modelId="{F630F459-F299-4246-AA6A-C7CD438BD5E6}" type="presOf" srcId="{E9C45D20-B9F2-434E-ACF1-C6F4130E4655}" destId="{315438A4-113A-234A-93A3-3A88EFC47600}" srcOrd="0" destOrd="0" presId="urn:microsoft.com/office/officeart/2005/8/layout/orgChart1"/>
    <dgm:cxn modelId="{31CD195A-11C7-1948-A2E9-AA8D7F9757D6}" type="presOf" srcId="{1ED5D003-09E8-654B-8CC7-A4EBA9A01EC8}" destId="{55D90A17-1026-554A-B3DD-D3355699996B}" srcOrd="1" destOrd="0" presId="urn:microsoft.com/office/officeart/2005/8/layout/orgChart1"/>
    <dgm:cxn modelId="{AC71E680-912A-6E47-8400-BDB37EF45481}" srcId="{E9C45D20-B9F2-434E-ACF1-C6F4130E4655}" destId="{8A19A88D-FA49-9944-AF95-4BE21936A489}" srcOrd="1" destOrd="0" parTransId="{CEDB9A48-39E4-044B-A42D-18475EFE02AF}" sibTransId="{F1E873A8-7915-C143-9DAD-1C515FED7098}"/>
    <dgm:cxn modelId="{5308DA81-7564-9E4A-9956-C5F6BE7A21BA}" srcId="{E9C45D20-B9F2-434E-ACF1-C6F4130E4655}" destId="{1ED5D003-09E8-654B-8CC7-A4EBA9A01EC8}" srcOrd="0" destOrd="0" parTransId="{60286864-6DF8-8749-9456-760AA12FAC3F}" sibTransId="{AED36E66-DEF5-9648-9495-9233545040AE}"/>
    <dgm:cxn modelId="{ED692082-60E1-3549-9F00-630353604533}" type="presOf" srcId="{31E843C6-D704-1442-A7AC-FA3099FFDFEB}" destId="{2928405E-F2FD-B348-B269-201320FF5E12}" srcOrd="0" destOrd="0" presId="urn:microsoft.com/office/officeart/2005/8/layout/orgChart1"/>
    <dgm:cxn modelId="{6F3C6786-6A4A-C64D-8C91-8CADA79C529D}" srcId="{E93759C4-B027-3C4B-BBEA-383BD3ADA1D1}" destId="{01523EF0-7DC9-9945-8A6D-CA55D392E131}" srcOrd="2" destOrd="0" parTransId="{FBE69ACF-432A-DF44-A327-D90C59DFC935}" sibTransId="{70332B43-4BE8-E44C-AA73-7C0BA03E3722}"/>
    <dgm:cxn modelId="{BFC25486-05B6-6A40-AEC3-05DC2B6C2B89}" type="presOf" srcId="{7FBBA201-909C-E44A-A054-742EC92E9CDA}" destId="{D7D96EA3-5F0A-234B-82E8-FB378995CED8}" srcOrd="0" destOrd="0" presId="urn:microsoft.com/office/officeart/2005/8/layout/orgChart1"/>
    <dgm:cxn modelId="{0EB03E91-F49B-F94B-A31D-F9A0833CF5BD}" type="presOf" srcId="{E93759C4-B027-3C4B-BBEA-383BD3ADA1D1}" destId="{379556BF-3C8A-214D-96ED-DCA372978B53}" srcOrd="1" destOrd="0" presId="urn:microsoft.com/office/officeart/2005/8/layout/orgChart1"/>
    <dgm:cxn modelId="{EB771699-752F-BA45-9CC3-DE4ABE7BA450}" srcId="{7FBBA201-909C-E44A-A054-742EC92E9CDA}" destId="{1F5A73BF-238B-8043-B04E-BCBD0696BF2E}" srcOrd="0" destOrd="0" parTransId="{31E843C6-D704-1442-A7AC-FA3099FFDFEB}" sibTransId="{AD2B9E3F-FFFB-1F44-82B4-2EE0219BDF6A}"/>
    <dgm:cxn modelId="{96DCA799-BAAB-5D4B-A950-EBBC776BD06C}" type="presOf" srcId="{84A33B52-5BFB-AC42-881C-B1C8ED24071E}" destId="{E02978A2-9709-7246-846B-8230807DC63B}" srcOrd="1" destOrd="0" presId="urn:microsoft.com/office/officeart/2005/8/layout/orgChart1"/>
    <dgm:cxn modelId="{CE3D0C9F-7D9B-E04C-9257-249B5177CA11}" srcId="{7FBBA201-909C-E44A-A054-742EC92E9CDA}" destId="{75607E23-BE0E-CF4A-AF52-72F422A8AEA8}" srcOrd="2" destOrd="0" parTransId="{71149877-F043-D94C-9182-CE55C575D694}" sibTransId="{CF6DED05-51BF-A647-9981-8B31BDEE5EA5}"/>
    <dgm:cxn modelId="{B38285A7-B61D-3D4A-B6B6-2F3DAB924868}" type="presOf" srcId="{E9B4C394-8B5C-8E4F-BB7D-440438DF522D}" destId="{694C56DB-5A89-2744-9BEF-E6C430492A6A}" srcOrd="0" destOrd="0" presId="urn:microsoft.com/office/officeart/2005/8/layout/orgChart1"/>
    <dgm:cxn modelId="{7E5E95AC-E705-314D-A15B-76DED0242F3D}" type="presOf" srcId="{B503CB62-290E-7448-A5A0-D28EF3B3919B}" destId="{EA8CC601-CC7B-674B-8D49-FFBB03B5C993}" srcOrd="0" destOrd="0" presId="urn:microsoft.com/office/officeart/2005/8/layout/orgChart1"/>
    <dgm:cxn modelId="{1C07D1B3-8008-0749-9C71-4A384A173C95}" type="presOf" srcId="{449E213F-DF57-5D4E-B099-42329067886A}" destId="{23C3125D-459A-344D-BDE0-065819D663B5}" srcOrd="1" destOrd="0" presId="urn:microsoft.com/office/officeart/2005/8/layout/orgChart1"/>
    <dgm:cxn modelId="{430706BB-F014-7849-BAD5-D8A3522B228A}" srcId="{C3E316B3-13EC-FB4E-A192-2B1FF6215C35}" destId="{7FBBA201-909C-E44A-A054-742EC92E9CDA}" srcOrd="0" destOrd="0" parTransId="{3FE44FD3-B1FC-AA40-984E-E13FA6986C24}" sibTransId="{4C650B64-39F6-ED43-8559-F5527608D820}"/>
    <dgm:cxn modelId="{4CB20BC7-23D1-604C-8ECC-50573809AE9D}" type="presOf" srcId="{8A19A88D-FA49-9944-AF95-4BE21936A489}" destId="{0243154C-098F-4A49-A02C-CAD4336C8950}" srcOrd="0" destOrd="0" presId="urn:microsoft.com/office/officeart/2005/8/layout/orgChart1"/>
    <dgm:cxn modelId="{0402FEDD-279B-D443-862E-A8F31E23F778}" type="presOf" srcId="{60286864-6DF8-8749-9456-760AA12FAC3F}" destId="{41295C99-A46A-DC45-B493-4A1112EDDF3E}" srcOrd="0" destOrd="0" presId="urn:microsoft.com/office/officeart/2005/8/layout/orgChart1"/>
    <dgm:cxn modelId="{62D2ABDE-B11C-FA40-83BB-70E4413AC82D}" type="presOf" srcId="{7FBBA201-909C-E44A-A054-742EC92E9CDA}" destId="{48AAC0D3-2323-7543-8A22-7926F40BF5CC}" srcOrd="1" destOrd="0" presId="urn:microsoft.com/office/officeart/2005/8/layout/orgChart1"/>
    <dgm:cxn modelId="{5F0E47E1-ED99-4A4B-B550-24E5F3C9C2CE}" type="presOf" srcId="{6C4A2369-142C-6E47-9BCB-C3475E777846}" destId="{B99CCB0D-7474-C34E-B89E-12D7BB145337}" srcOrd="0" destOrd="0" presId="urn:microsoft.com/office/officeart/2005/8/layout/orgChart1"/>
    <dgm:cxn modelId="{8AD896E1-99F9-344B-95D4-79AE8ED0B105}" type="presOf" srcId="{E93759C4-B027-3C4B-BBEA-383BD3ADA1D1}" destId="{4E3E3776-ABD2-FB45-A83D-34F293E9A070}" srcOrd="0" destOrd="0" presId="urn:microsoft.com/office/officeart/2005/8/layout/orgChart1"/>
    <dgm:cxn modelId="{A268B2E1-7D2D-484B-B578-1EE241421B19}" type="presOf" srcId="{E9B4C394-8B5C-8E4F-BB7D-440438DF522D}" destId="{25C0D99F-AB05-3542-8253-1D28BB17DD3C}" srcOrd="1" destOrd="0" presId="urn:microsoft.com/office/officeart/2005/8/layout/orgChart1"/>
    <dgm:cxn modelId="{B9398DE4-1950-3D40-8165-18F05A277AE1}" type="presOf" srcId="{75607E23-BE0E-CF4A-AF52-72F422A8AEA8}" destId="{6BDFCF16-1C5C-544F-A23B-34708CEFC923}" srcOrd="0" destOrd="0" presId="urn:microsoft.com/office/officeart/2005/8/layout/orgChart1"/>
    <dgm:cxn modelId="{45E46CE5-D365-4F42-9E29-C9BD4052F60A}" type="presOf" srcId="{84A33B52-5BFB-AC42-881C-B1C8ED24071E}" destId="{F16191E9-E274-1D4F-BC84-CD0DE70AFBEB}" srcOrd="0" destOrd="0" presId="urn:microsoft.com/office/officeart/2005/8/layout/orgChart1"/>
    <dgm:cxn modelId="{ED0014ED-E158-8E4B-8650-B0B43DF0D92C}" type="presOf" srcId="{3836AFD1-5277-7E45-A1B4-A2A37E919847}" destId="{56D1A542-63DB-4148-BE93-4D1AEF0EDB6D}" srcOrd="0" destOrd="0" presId="urn:microsoft.com/office/officeart/2005/8/layout/orgChart1"/>
    <dgm:cxn modelId="{2ECD62F0-BEAD-554F-A800-43ABF6ED49C2}" type="presOf" srcId="{FAE5DD1F-1838-8947-BDA9-9DB0D7B12030}" destId="{C4020CCE-8A06-094C-BFC6-818DE8AA1E56}" srcOrd="0" destOrd="0" presId="urn:microsoft.com/office/officeart/2005/8/layout/orgChart1"/>
    <dgm:cxn modelId="{C0D9EA85-F6D8-1646-9583-21A7CBF19730}" type="presParOf" srcId="{EA8CC601-CC7B-674B-8D49-FFBB03B5C993}" destId="{965CDD09-1D00-9345-9A87-434FAA2EBA3D}" srcOrd="0" destOrd="0" presId="urn:microsoft.com/office/officeart/2005/8/layout/orgChart1"/>
    <dgm:cxn modelId="{56EA6183-42A6-944F-B494-AE65FAEA34E8}" type="presParOf" srcId="{965CDD09-1D00-9345-9A87-434FAA2EBA3D}" destId="{8FD2AB4A-6607-164B-9A39-B202E0428D8D}" srcOrd="0" destOrd="0" presId="urn:microsoft.com/office/officeart/2005/8/layout/orgChart1"/>
    <dgm:cxn modelId="{DA5D5CBA-CF2D-F545-8E87-1B56C77464D3}" type="presParOf" srcId="{8FD2AB4A-6607-164B-9A39-B202E0428D8D}" destId="{E55BABD2-9150-3045-A1C7-AE80BF7C0F16}" srcOrd="0" destOrd="0" presId="urn:microsoft.com/office/officeart/2005/8/layout/orgChart1"/>
    <dgm:cxn modelId="{91DFD1CC-E680-F749-B94E-9C3BE54EA5E1}" type="presParOf" srcId="{8FD2AB4A-6607-164B-9A39-B202E0428D8D}" destId="{AA9CF540-DC54-774C-9754-B10472611129}" srcOrd="1" destOrd="0" presId="urn:microsoft.com/office/officeart/2005/8/layout/orgChart1"/>
    <dgm:cxn modelId="{6B79A7A4-BCEB-A244-91B9-7FB3105541D6}" type="presParOf" srcId="{965CDD09-1D00-9345-9A87-434FAA2EBA3D}" destId="{B76DA91A-75A9-F245-82AB-B422D815A9DC}" srcOrd="1" destOrd="0" presId="urn:microsoft.com/office/officeart/2005/8/layout/orgChart1"/>
    <dgm:cxn modelId="{BF84B2B9-7F5D-9B48-8751-78CBAC581DAA}" type="presParOf" srcId="{965CDD09-1D00-9345-9A87-434FAA2EBA3D}" destId="{74070539-F94E-DC40-BD38-C0220AF5E8A6}" srcOrd="2" destOrd="0" presId="urn:microsoft.com/office/officeart/2005/8/layout/orgChart1"/>
    <dgm:cxn modelId="{91D3099F-60FC-DD48-995B-7C4BCAC840EA}" type="presParOf" srcId="{74070539-F94E-DC40-BD38-C0220AF5E8A6}" destId="{3C36E08C-0E4E-D248-AF96-CA844D462297}" srcOrd="0" destOrd="0" presId="urn:microsoft.com/office/officeart/2005/8/layout/orgChart1"/>
    <dgm:cxn modelId="{AA3AF757-B7E1-BE4C-9E31-AC55FA45AA8D}" type="presParOf" srcId="{74070539-F94E-DC40-BD38-C0220AF5E8A6}" destId="{89925E32-371C-ED4B-B0EE-635E53D1D0DF}" srcOrd="1" destOrd="0" presId="urn:microsoft.com/office/officeart/2005/8/layout/orgChart1"/>
    <dgm:cxn modelId="{FBBBA76B-16CB-3047-AB7B-A2D555B58237}" type="presParOf" srcId="{89925E32-371C-ED4B-B0EE-635E53D1D0DF}" destId="{099F8EF6-D57E-4C43-A2BC-02B8D8617614}" srcOrd="0" destOrd="0" presId="urn:microsoft.com/office/officeart/2005/8/layout/orgChart1"/>
    <dgm:cxn modelId="{0DC6530C-E9E6-7F4D-BF0A-7DF3C70FDF9C}" type="presParOf" srcId="{099F8EF6-D57E-4C43-A2BC-02B8D8617614}" destId="{D7D96EA3-5F0A-234B-82E8-FB378995CED8}" srcOrd="0" destOrd="0" presId="urn:microsoft.com/office/officeart/2005/8/layout/orgChart1"/>
    <dgm:cxn modelId="{3F333A9A-0CF5-FC40-8C45-2A98DCF4EE99}" type="presParOf" srcId="{099F8EF6-D57E-4C43-A2BC-02B8D8617614}" destId="{48AAC0D3-2323-7543-8A22-7926F40BF5CC}" srcOrd="1" destOrd="0" presId="urn:microsoft.com/office/officeart/2005/8/layout/orgChart1"/>
    <dgm:cxn modelId="{5E6BC555-F864-9840-8490-A089DDAF2B98}" type="presParOf" srcId="{89925E32-371C-ED4B-B0EE-635E53D1D0DF}" destId="{21DBBC78-46E6-A041-AEF1-2E8311421BA5}" srcOrd="1" destOrd="0" presId="urn:microsoft.com/office/officeart/2005/8/layout/orgChart1"/>
    <dgm:cxn modelId="{AB6169AE-F779-E744-9006-F787F14F00AF}" type="presParOf" srcId="{89925E32-371C-ED4B-B0EE-635E53D1D0DF}" destId="{F92B9BD6-6CE7-8442-B13F-1F6114437211}" srcOrd="2" destOrd="0" presId="urn:microsoft.com/office/officeart/2005/8/layout/orgChart1"/>
    <dgm:cxn modelId="{2BE28009-F2B2-A649-AE45-D741965CB5F0}" type="presParOf" srcId="{F92B9BD6-6CE7-8442-B13F-1F6114437211}" destId="{2928405E-F2FD-B348-B269-201320FF5E12}" srcOrd="0" destOrd="0" presId="urn:microsoft.com/office/officeart/2005/8/layout/orgChart1"/>
    <dgm:cxn modelId="{FAEAA328-564D-E94C-9941-E7D32D28A73D}" type="presParOf" srcId="{F92B9BD6-6CE7-8442-B13F-1F6114437211}" destId="{B1D9BD0A-58BD-CA49-9243-4E2466C73949}" srcOrd="1" destOrd="0" presId="urn:microsoft.com/office/officeart/2005/8/layout/orgChart1"/>
    <dgm:cxn modelId="{584E4B01-20BB-8D4F-88E8-5F955CF7258A}" type="presParOf" srcId="{B1D9BD0A-58BD-CA49-9243-4E2466C73949}" destId="{D1D5D3DF-DE67-1E41-A68A-A2BE52C9DAE0}" srcOrd="0" destOrd="0" presId="urn:microsoft.com/office/officeart/2005/8/layout/orgChart1"/>
    <dgm:cxn modelId="{5F7C3295-D283-A24B-8496-EE22EC8E2B38}" type="presParOf" srcId="{D1D5D3DF-DE67-1E41-A68A-A2BE52C9DAE0}" destId="{18E95309-3240-0941-9BE7-92776CFF29B5}" srcOrd="0" destOrd="0" presId="urn:microsoft.com/office/officeart/2005/8/layout/orgChart1"/>
    <dgm:cxn modelId="{F5943B95-E2BB-B842-9B74-3FD83D8A965B}" type="presParOf" srcId="{D1D5D3DF-DE67-1E41-A68A-A2BE52C9DAE0}" destId="{6322BB17-3054-344D-B0E7-4931452C86C5}" srcOrd="1" destOrd="0" presId="urn:microsoft.com/office/officeart/2005/8/layout/orgChart1"/>
    <dgm:cxn modelId="{00E29904-9B38-9841-BAD2-ACF086782CEB}" type="presParOf" srcId="{B1D9BD0A-58BD-CA49-9243-4E2466C73949}" destId="{C357CBFF-1E81-B149-8CBE-BFD5F6BE85BA}" srcOrd="1" destOrd="0" presId="urn:microsoft.com/office/officeart/2005/8/layout/orgChart1"/>
    <dgm:cxn modelId="{98DC215D-2E59-F742-8D0E-2ED432B26319}" type="presParOf" srcId="{B1D9BD0A-58BD-CA49-9243-4E2466C73949}" destId="{84B65B19-1232-8D40-930E-40E416A69666}" srcOrd="2" destOrd="0" presId="urn:microsoft.com/office/officeart/2005/8/layout/orgChart1"/>
    <dgm:cxn modelId="{D2E90613-4408-8C42-84D1-38BEE2ED6C77}" type="presParOf" srcId="{F92B9BD6-6CE7-8442-B13F-1F6114437211}" destId="{329F8FDB-62AC-9A44-891B-4E57FA9E99B5}" srcOrd="2" destOrd="0" presId="urn:microsoft.com/office/officeart/2005/8/layout/orgChart1"/>
    <dgm:cxn modelId="{49EC45C3-3EE9-604C-9799-B07DC41E2475}" type="presParOf" srcId="{F92B9BD6-6CE7-8442-B13F-1F6114437211}" destId="{E33541E6-80E7-F745-9174-7785A6FA40F2}" srcOrd="3" destOrd="0" presId="urn:microsoft.com/office/officeart/2005/8/layout/orgChart1"/>
    <dgm:cxn modelId="{D9B1E7CA-D661-1647-9CE0-A571B179DF28}" type="presParOf" srcId="{E33541E6-80E7-F745-9174-7785A6FA40F2}" destId="{4E98C98E-84DC-6644-BB9B-8F8433A1FF25}" srcOrd="0" destOrd="0" presId="urn:microsoft.com/office/officeart/2005/8/layout/orgChart1"/>
    <dgm:cxn modelId="{B2CD4118-8B79-2F4C-87E5-967FEB8BEEE2}" type="presParOf" srcId="{4E98C98E-84DC-6644-BB9B-8F8433A1FF25}" destId="{F16191E9-E274-1D4F-BC84-CD0DE70AFBEB}" srcOrd="0" destOrd="0" presId="urn:microsoft.com/office/officeart/2005/8/layout/orgChart1"/>
    <dgm:cxn modelId="{DA9B6B1A-0BD3-5349-B5A4-B32D8A77AB28}" type="presParOf" srcId="{4E98C98E-84DC-6644-BB9B-8F8433A1FF25}" destId="{E02978A2-9709-7246-846B-8230807DC63B}" srcOrd="1" destOrd="0" presId="urn:microsoft.com/office/officeart/2005/8/layout/orgChart1"/>
    <dgm:cxn modelId="{F74B6752-2845-164B-878F-079E51B36801}" type="presParOf" srcId="{E33541E6-80E7-F745-9174-7785A6FA40F2}" destId="{40A81854-79EE-1247-BD1F-4098A3CF080C}" srcOrd="1" destOrd="0" presId="urn:microsoft.com/office/officeart/2005/8/layout/orgChart1"/>
    <dgm:cxn modelId="{E13F4792-88B3-1745-8EFA-DC20ECE20109}" type="presParOf" srcId="{E33541E6-80E7-F745-9174-7785A6FA40F2}" destId="{D9785C62-40C2-0140-ACC8-EF3EFEF6D411}" srcOrd="2" destOrd="0" presId="urn:microsoft.com/office/officeart/2005/8/layout/orgChart1"/>
    <dgm:cxn modelId="{6F3422A6-A1E7-3B4E-8D40-65DEF29326D7}" type="presParOf" srcId="{F92B9BD6-6CE7-8442-B13F-1F6114437211}" destId="{8B79497B-13E1-6445-8818-49575CF32F03}" srcOrd="4" destOrd="0" presId="urn:microsoft.com/office/officeart/2005/8/layout/orgChart1"/>
    <dgm:cxn modelId="{226BAA31-545F-1242-819E-1E28C6350EF8}" type="presParOf" srcId="{F92B9BD6-6CE7-8442-B13F-1F6114437211}" destId="{23FE2EC0-9603-244F-AE28-79F03A1FDE89}" srcOrd="5" destOrd="0" presId="urn:microsoft.com/office/officeart/2005/8/layout/orgChart1"/>
    <dgm:cxn modelId="{A4BC15E6-496D-DF40-93FD-00D0C76C95C1}" type="presParOf" srcId="{23FE2EC0-9603-244F-AE28-79F03A1FDE89}" destId="{F96D7678-C6A7-5543-8B2F-23C58AA907B7}" srcOrd="0" destOrd="0" presId="urn:microsoft.com/office/officeart/2005/8/layout/orgChart1"/>
    <dgm:cxn modelId="{70010037-DDCA-2449-99EE-B19810C1B45B}" type="presParOf" srcId="{F96D7678-C6A7-5543-8B2F-23C58AA907B7}" destId="{6BDFCF16-1C5C-544F-A23B-34708CEFC923}" srcOrd="0" destOrd="0" presId="urn:microsoft.com/office/officeart/2005/8/layout/orgChart1"/>
    <dgm:cxn modelId="{64929013-DE21-F347-9F3C-CF10574E185B}" type="presParOf" srcId="{F96D7678-C6A7-5543-8B2F-23C58AA907B7}" destId="{6404B560-C5AF-694B-B21C-B2F1AA1F4023}" srcOrd="1" destOrd="0" presId="urn:microsoft.com/office/officeart/2005/8/layout/orgChart1"/>
    <dgm:cxn modelId="{60BE9E96-03DA-D941-AC65-3A518CB56F24}" type="presParOf" srcId="{23FE2EC0-9603-244F-AE28-79F03A1FDE89}" destId="{A9EEB70E-4187-484C-85D5-07B58FC663A4}" srcOrd="1" destOrd="0" presId="urn:microsoft.com/office/officeart/2005/8/layout/orgChart1"/>
    <dgm:cxn modelId="{145E6401-65B0-5644-8475-E342D1D2338A}" type="presParOf" srcId="{23FE2EC0-9603-244F-AE28-79F03A1FDE89}" destId="{1B8084D2-0F55-7C46-9A0D-AA7E65A415F7}" srcOrd="2" destOrd="0" presId="urn:microsoft.com/office/officeart/2005/8/layout/orgChart1"/>
    <dgm:cxn modelId="{FBCF2E47-D77C-DD4A-B615-9DC34D726FEE}" type="presParOf" srcId="{74070539-F94E-DC40-BD38-C0220AF5E8A6}" destId="{C4020CCE-8A06-094C-BFC6-818DE8AA1E56}" srcOrd="2" destOrd="0" presId="urn:microsoft.com/office/officeart/2005/8/layout/orgChart1"/>
    <dgm:cxn modelId="{EB57098A-6AB1-4948-9276-3A18145A3DB6}" type="presParOf" srcId="{74070539-F94E-DC40-BD38-C0220AF5E8A6}" destId="{963C1FF9-E0BB-3940-B32A-9C39405AB6A3}" srcOrd="3" destOrd="0" presId="urn:microsoft.com/office/officeart/2005/8/layout/orgChart1"/>
    <dgm:cxn modelId="{584CFDD7-3E1D-624D-B052-2ED1F0CD478B}" type="presParOf" srcId="{963C1FF9-E0BB-3940-B32A-9C39405AB6A3}" destId="{2D95E796-477C-3D4A-8B36-499D8A41BDC0}" srcOrd="0" destOrd="0" presId="urn:microsoft.com/office/officeart/2005/8/layout/orgChart1"/>
    <dgm:cxn modelId="{0EA8DF6D-C92E-4448-B4A8-6C97319C552B}" type="presParOf" srcId="{2D95E796-477C-3D4A-8B36-499D8A41BDC0}" destId="{D3B02EA7-575D-B040-9BC8-2CB5161EDE59}" srcOrd="0" destOrd="0" presId="urn:microsoft.com/office/officeart/2005/8/layout/orgChart1"/>
    <dgm:cxn modelId="{FB3ECF2B-B201-644C-943F-114FBCCC85DD}" type="presParOf" srcId="{2D95E796-477C-3D4A-8B36-499D8A41BDC0}" destId="{23C3125D-459A-344D-BDE0-065819D663B5}" srcOrd="1" destOrd="0" presId="urn:microsoft.com/office/officeart/2005/8/layout/orgChart1"/>
    <dgm:cxn modelId="{CE4434FD-92F4-074D-AEFA-370EBA86E604}" type="presParOf" srcId="{963C1FF9-E0BB-3940-B32A-9C39405AB6A3}" destId="{6683D690-25F6-EF49-AB28-243B8C97D0BC}" srcOrd="1" destOrd="0" presId="urn:microsoft.com/office/officeart/2005/8/layout/orgChart1"/>
    <dgm:cxn modelId="{1C51926F-69A9-E745-A787-72E10ADB427E}" type="presParOf" srcId="{963C1FF9-E0BB-3940-B32A-9C39405AB6A3}" destId="{B7111EF3-B60A-3B43-A323-DF9A69EB9BAF}" srcOrd="2" destOrd="0" presId="urn:microsoft.com/office/officeart/2005/8/layout/orgChart1"/>
    <dgm:cxn modelId="{4D5610F3-9994-1343-A7B2-583DC07433A9}" type="presParOf" srcId="{B7111EF3-B60A-3B43-A323-DF9A69EB9BAF}" destId="{B99CCB0D-7474-C34E-B89E-12D7BB145337}" srcOrd="0" destOrd="0" presId="urn:microsoft.com/office/officeart/2005/8/layout/orgChart1"/>
    <dgm:cxn modelId="{F822E9C8-AACA-254E-A27F-F7DFEB8A450B}" type="presParOf" srcId="{B7111EF3-B60A-3B43-A323-DF9A69EB9BAF}" destId="{48D0D4DB-EEAF-504C-8A56-1C053174FE77}" srcOrd="1" destOrd="0" presId="urn:microsoft.com/office/officeart/2005/8/layout/orgChart1"/>
    <dgm:cxn modelId="{19E07E78-A488-8D40-9CC7-DB0E9B68AEDD}" type="presParOf" srcId="{48D0D4DB-EEAF-504C-8A56-1C053174FE77}" destId="{8510384C-0F36-0747-A595-938C33B3B100}" srcOrd="0" destOrd="0" presId="urn:microsoft.com/office/officeart/2005/8/layout/orgChart1"/>
    <dgm:cxn modelId="{DBFD5B08-7469-474D-A9B1-097104D6F71A}" type="presParOf" srcId="{8510384C-0F36-0747-A595-938C33B3B100}" destId="{4E3E3776-ABD2-FB45-A83D-34F293E9A070}" srcOrd="0" destOrd="0" presId="urn:microsoft.com/office/officeart/2005/8/layout/orgChart1"/>
    <dgm:cxn modelId="{D98E9F96-1E0F-0B41-B0C0-8CD0C010133A}" type="presParOf" srcId="{8510384C-0F36-0747-A595-938C33B3B100}" destId="{379556BF-3C8A-214D-96ED-DCA372978B53}" srcOrd="1" destOrd="0" presId="urn:microsoft.com/office/officeart/2005/8/layout/orgChart1"/>
    <dgm:cxn modelId="{90C88A67-620A-C541-A3D6-F19D6203A832}" type="presParOf" srcId="{48D0D4DB-EEAF-504C-8A56-1C053174FE77}" destId="{6457CA6C-44F8-324E-82D8-E0D2FB6D679D}" srcOrd="1" destOrd="0" presId="urn:microsoft.com/office/officeart/2005/8/layout/orgChart1"/>
    <dgm:cxn modelId="{FF64D6D1-D184-F74D-BB5C-EC0C589E71EA}" type="presParOf" srcId="{48D0D4DB-EEAF-504C-8A56-1C053174FE77}" destId="{B54C2409-AC63-194D-95A1-554B5A420CCB}" srcOrd="2" destOrd="0" presId="urn:microsoft.com/office/officeart/2005/8/layout/orgChart1"/>
    <dgm:cxn modelId="{56F0D79B-A87B-104A-BB89-4D343DC4156E}" type="presParOf" srcId="{B54C2409-AC63-194D-95A1-554B5A420CCB}" destId="{65ACD825-B965-6541-8962-D44A417222D8}" srcOrd="0" destOrd="0" presId="urn:microsoft.com/office/officeart/2005/8/layout/orgChart1"/>
    <dgm:cxn modelId="{B4E38516-D40C-5249-A9F4-287B02C0E501}" type="presParOf" srcId="{B54C2409-AC63-194D-95A1-554B5A420CCB}" destId="{E291213D-61ED-A84A-B596-288C14399839}" srcOrd="1" destOrd="0" presId="urn:microsoft.com/office/officeart/2005/8/layout/orgChart1"/>
    <dgm:cxn modelId="{42F0EC93-1576-BB44-AB49-99AA9880A215}" type="presParOf" srcId="{E291213D-61ED-A84A-B596-288C14399839}" destId="{87B82C08-3D28-8740-98DD-2FDA9968627D}" srcOrd="0" destOrd="0" presId="urn:microsoft.com/office/officeart/2005/8/layout/orgChart1"/>
    <dgm:cxn modelId="{FCBB097E-C96A-7A4A-B956-7C613BD3EB82}" type="presParOf" srcId="{87B82C08-3D28-8740-98DD-2FDA9968627D}" destId="{BAA6EFB6-BF98-2F4C-A6BF-C83257109C5D}" srcOrd="0" destOrd="0" presId="urn:microsoft.com/office/officeart/2005/8/layout/orgChart1"/>
    <dgm:cxn modelId="{45959D3B-5136-5B4F-8B93-5B086A9E146F}" type="presParOf" srcId="{87B82C08-3D28-8740-98DD-2FDA9968627D}" destId="{4DE422EB-72CF-B14B-A4D8-BCF461A97ABC}" srcOrd="1" destOrd="0" presId="urn:microsoft.com/office/officeart/2005/8/layout/orgChart1"/>
    <dgm:cxn modelId="{721656C6-8C7D-5744-A60A-432DE94BA019}" type="presParOf" srcId="{E291213D-61ED-A84A-B596-288C14399839}" destId="{E388D31E-1F45-6F41-B4A7-CBA228155DFE}" srcOrd="1" destOrd="0" presId="urn:microsoft.com/office/officeart/2005/8/layout/orgChart1"/>
    <dgm:cxn modelId="{E3B8DE44-DF90-4E4F-9597-34EC1E256842}" type="presParOf" srcId="{E291213D-61ED-A84A-B596-288C14399839}" destId="{559437DB-2D64-A340-8132-D97ED9B4DE35}" srcOrd="2" destOrd="0" presId="urn:microsoft.com/office/officeart/2005/8/layout/orgChart1"/>
    <dgm:cxn modelId="{9078BB37-3A79-8042-BF46-57F6FF5D9827}" type="presParOf" srcId="{B54C2409-AC63-194D-95A1-554B5A420CCB}" destId="{5F8D1B9C-AA89-AC4B-BD27-5ADB1A94500D}" srcOrd="2" destOrd="0" presId="urn:microsoft.com/office/officeart/2005/8/layout/orgChart1"/>
    <dgm:cxn modelId="{97EAB511-844F-A44C-B328-32B1DED49AD3}" type="presParOf" srcId="{B54C2409-AC63-194D-95A1-554B5A420CCB}" destId="{497BFC74-E757-D540-B74A-A7D51AEB41D2}" srcOrd="3" destOrd="0" presId="urn:microsoft.com/office/officeart/2005/8/layout/orgChart1"/>
    <dgm:cxn modelId="{9A44F382-C1BB-6745-A57E-1F9DD6E152AF}" type="presParOf" srcId="{497BFC74-E757-D540-B74A-A7D51AEB41D2}" destId="{19ED52AA-03C5-DD42-9DB6-106DA46246BD}" srcOrd="0" destOrd="0" presId="urn:microsoft.com/office/officeart/2005/8/layout/orgChart1"/>
    <dgm:cxn modelId="{B3B8BCBD-4B55-4741-B8FD-D3517229B626}" type="presParOf" srcId="{19ED52AA-03C5-DD42-9DB6-106DA46246BD}" destId="{694C56DB-5A89-2744-9BEF-E6C430492A6A}" srcOrd="0" destOrd="0" presId="urn:microsoft.com/office/officeart/2005/8/layout/orgChart1"/>
    <dgm:cxn modelId="{74579E06-8B32-8948-84BD-3CC203CD41D5}" type="presParOf" srcId="{19ED52AA-03C5-DD42-9DB6-106DA46246BD}" destId="{25C0D99F-AB05-3542-8253-1D28BB17DD3C}" srcOrd="1" destOrd="0" presId="urn:microsoft.com/office/officeart/2005/8/layout/orgChart1"/>
    <dgm:cxn modelId="{79CDE16E-F54E-8243-A28A-F098E06B14FB}" type="presParOf" srcId="{497BFC74-E757-D540-B74A-A7D51AEB41D2}" destId="{AD7076EF-305A-1547-9BE3-11904A745D6C}" srcOrd="1" destOrd="0" presId="urn:microsoft.com/office/officeart/2005/8/layout/orgChart1"/>
    <dgm:cxn modelId="{66126ADE-D775-0B4B-8108-6C25F437B1D3}" type="presParOf" srcId="{497BFC74-E757-D540-B74A-A7D51AEB41D2}" destId="{5C8D876A-765A-C84E-996B-2179EE7C8BA0}" srcOrd="2" destOrd="0" presId="urn:microsoft.com/office/officeart/2005/8/layout/orgChart1"/>
    <dgm:cxn modelId="{285BDF23-03F6-CF4A-80FD-4B4601F9EEE8}" type="presParOf" srcId="{B54C2409-AC63-194D-95A1-554B5A420CCB}" destId="{A71155FE-A19C-8940-92DB-283A0663C09E}" srcOrd="4" destOrd="0" presId="urn:microsoft.com/office/officeart/2005/8/layout/orgChart1"/>
    <dgm:cxn modelId="{75E57A6D-BAED-614E-952B-3D5C51E251FB}" type="presParOf" srcId="{B54C2409-AC63-194D-95A1-554B5A420CCB}" destId="{2499602E-C661-D544-A822-D3F4DAA08416}" srcOrd="5" destOrd="0" presId="urn:microsoft.com/office/officeart/2005/8/layout/orgChart1"/>
    <dgm:cxn modelId="{649BB6D4-5553-4B4E-8B2D-708DBF6ADC48}" type="presParOf" srcId="{2499602E-C661-D544-A822-D3F4DAA08416}" destId="{246D9132-708B-BC4A-9128-09F41801E98D}" srcOrd="0" destOrd="0" presId="urn:microsoft.com/office/officeart/2005/8/layout/orgChart1"/>
    <dgm:cxn modelId="{123554FB-107E-7D42-9CDE-7A5ACF6BD219}" type="presParOf" srcId="{246D9132-708B-BC4A-9128-09F41801E98D}" destId="{CF293FA8-4F7D-EA45-835A-F01C1618AF72}" srcOrd="0" destOrd="0" presId="urn:microsoft.com/office/officeart/2005/8/layout/orgChart1"/>
    <dgm:cxn modelId="{DA9AED3C-D772-1F4C-8AF7-B2245CE9843B}" type="presParOf" srcId="{246D9132-708B-BC4A-9128-09F41801E98D}" destId="{E267CE6D-E0C4-EB46-B07A-6AE2DAB7DA72}" srcOrd="1" destOrd="0" presId="urn:microsoft.com/office/officeart/2005/8/layout/orgChart1"/>
    <dgm:cxn modelId="{AE494ACB-5245-1546-BA10-32A47D41FE85}" type="presParOf" srcId="{2499602E-C661-D544-A822-D3F4DAA08416}" destId="{0EAD824E-3BD6-DE4D-B129-541AD20679E7}" srcOrd="1" destOrd="0" presId="urn:microsoft.com/office/officeart/2005/8/layout/orgChart1"/>
    <dgm:cxn modelId="{CF6F0198-5202-7448-9D8D-D62005282EC3}" type="presParOf" srcId="{2499602E-C661-D544-A822-D3F4DAA08416}" destId="{E5000CD3-8DE2-FC4C-A49D-37B5792280A6}" srcOrd="2" destOrd="0" presId="urn:microsoft.com/office/officeart/2005/8/layout/orgChart1"/>
    <dgm:cxn modelId="{8781729E-B82D-F442-A4EC-786BC831BE17}" type="presParOf" srcId="{B7111EF3-B60A-3B43-A323-DF9A69EB9BAF}" destId="{56D1A542-63DB-4148-BE93-4D1AEF0EDB6D}" srcOrd="2" destOrd="0" presId="urn:microsoft.com/office/officeart/2005/8/layout/orgChart1"/>
    <dgm:cxn modelId="{6B4B6B13-B9BE-7B4C-AEF5-7560FB481815}" type="presParOf" srcId="{B7111EF3-B60A-3B43-A323-DF9A69EB9BAF}" destId="{4E7F717B-F961-374E-9214-7B6E38483DF4}" srcOrd="3" destOrd="0" presId="urn:microsoft.com/office/officeart/2005/8/layout/orgChart1"/>
    <dgm:cxn modelId="{1442685E-230D-7045-A32D-F89C1D071636}" type="presParOf" srcId="{4E7F717B-F961-374E-9214-7B6E38483DF4}" destId="{EC328FA6-8FAF-C34D-B437-468146D4F016}" srcOrd="0" destOrd="0" presId="urn:microsoft.com/office/officeart/2005/8/layout/orgChart1"/>
    <dgm:cxn modelId="{BEFD0432-A259-6343-A3C9-2BF573BBE5DD}" type="presParOf" srcId="{EC328FA6-8FAF-C34D-B437-468146D4F016}" destId="{315438A4-113A-234A-93A3-3A88EFC47600}" srcOrd="0" destOrd="0" presId="urn:microsoft.com/office/officeart/2005/8/layout/orgChart1"/>
    <dgm:cxn modelId="{C3418B68-533E-BD40-96EA-E7274722FA45}" type="presParOf" srcId="{EC328FA6-8FAF-C34D-B437-468146D4F016}" destId="{F83B0E4E-2AEF-F54A-A9FD-B30D609A76F7}" srcOrd="1" destOrd="0" presId="urn:microsoft.com/office/officeart/2005/8/layout/orgChart1"/>
    <dgm:cxn modelId="{61853917-F179-6241-A1FD-C74D31BD1E0C}" type="presParOf" srcId="{4E7F717B-F961-374E-9214-7B6E38483DF4}" destId="{486DC771-1A86-4F4B-AEAF-9EAD9334B8F4}" srcOrd="1" destOrd="0" presId="urn:microsoft.com/office/officeart/2005/8/layout/orgChart1"/>
    <dgm:cxn modelId="{B6CE975B-A6A1-C744-B8E9-E8C1C4CAA023}" type="presParOf" srcId="{4E7F717B-F961-374E-9214-7B6E38483DF4}" destId="{7D63D075-3343-CB4F-8C2F-E62F24F0D56F}" srcOrd="2" destOrd="0" presId="urn:microsoft.com/office/officeart/2005/8/layout/orgChart1"/>
    <dgm:cxn modelId="{74361A47-D485-0A4E-82E9-9FD8F8FE4A46}" type="presParOf" srcId="{7D63D075-3343-CB4F-8C2F-E62F24F0D56F}" destId="{41295C99-A46A-DC45-B493-4A1112EDDF3E}" srcOrd="0" destOrd="0" presId="urn:microsoft.com/office/officeart/2005/8/layout/orgChart1"/>
    <dgm:cxn modelId="{4E920C59-6CD5-4F48-96F2-51AC05125BEF}" type="presParOf" srcId="{7D63D075-3343-CB4F-8C2F-E62F24F0D56F}" destId="{93451CD1-EFA3-F44A-B8D0-C7BC08A2B00F}" srcOrd="1" destOrd="0" presId="urn:microsoft.com/office/officeart/2005/8/layout/orgChart1"/>
    <dgm:cxn modelId="{6425969E-EE78-B041-9CD5-DC2ADC62F54D}" type="presParOf" srcId="{93451CD1-EFA3-F44A-B8D0-C7BC08A2B00F}" destId="{C5D13D80-0CA0-D242-86F6-FCF7A9C05FBE}" srcOrd="0" destOrd="0" presId="urn:microsoft.com/office/officeart/2005/8/layout/orgChart1"/>
    <dgm:cxn modelId="{BE1F9509-701C-CF4A-BFBA-36D812A4B863}" type="presParOf" srcId="{C5D13D80-0CA0-D242-86F6-FCF7A9C05FBE}" destId="{2E36FEAD-2973-514F-A44A-DA1CCA5EE4EB}" srcOrd="0" destOrd="0" presId="urn:microsoft.com/office/officeart/2005/8/layout/orgChart1"/>
    <dgm:cxn modelId="{FEFD9972-7F02-4B46-B076-2B3D1B702D58}" type="presParOf" srcId="{C5D13D80-0CA0-D242-86F6-FCF7A9C05FBE}" destId="{55D90A17-1026-554A-B3DD-D3355699996B}" srcOrd="1" destOrd="0" presId="urn:microsoft.com/office/officeart/2005/8/layout/orgChart1"/>
    <dgm:cxn modelId="{167D0276-9500-3244-9FB8-60A5056D5660}" type="presParOf" srcId="{93451CD1-EFA3-F44A-B8D0-C7BC08A2B00F}" destId="{C517114A-6220-9847-9779-7FB9031607AB}" srcOrd="1" destOrd="0" presId="urn:microsoft.com/office/officeart/2005/8/layout/orgChart1"/>
    <dgm:cxn modelId="{3CD63EA9-B0AC-DC45-AB76-BC0355D9B258}" type="presParOf" srcId="{93451CD1-EFA3-F44A-B8D0-C7BC08A2B00F}" destId="{1591084E-76E3-804E-B872-FC7DEEB46021}" srcOrd="2" destOrd="0" presId="urn:microsoft.com/office/officeart/2005/8/layout/orgChart1"/>
    <dgm:cxn modelId="{1CBA048E-5A9B-2F45-9F3D-FE57AFFA1056}" type="presParOf" srcId="{7D63D075-3343-CB4F-8C2F-E62F24F0D56F}" destId="{59D9A11B-7A08-AF48-8A77-5341AF449AE8}" srcOrd="2" destOrd="0" presId="urn:microsoft.com/office/officeart/2005/8/layout/orgChart1"/>
    <dgm:cxn modelId="{276DCB26-5D45-7B4A-976C-F182DCD7A049}" type="presParOf" srcId="{7D63D075-3343-CB4F-8C2F-E62F24F0D56F}" destId="{C3D2952A-E34B-4E43-A3FB-04BD9F36D813}" srcOrd="3" destOrd="0" presId="urn:microsoft.com/office/officeart/2005/8/layout/orgChart1"/>
    <dgm:cxn modelId="{2F0F6EB8-B33C-1F41-9A5A-1A6E21FA02E4}" type="presParOf" srcId="{C3D2952A-E34B-4E43-A3FB-04BD9F36D813}" destId="{3EA06BF4-9424-CB4C-A4A2-5DDE9C01F118}" srcOrd="0" destOrd="0" presId="urn:microsoft.com/office/officeart/2005/8/layout/orgChart1"/>
    <dgm:cxn modelId="{87825AD1-294D-524A-B674-9620613A9827}" type="presParOf" srcId="{3EA06BF4-9424-CB4C-A4A2-5DDE9C01F118}" destId="{0243154C-098F-4A49-A02C-CAD4336C8950}" srcOrd="0" destOrd="0" presId="urn:microsoft.com/office/officeart/2005/8/layout/orgChart1"/>
    <dgm:cxn modelId="{50B9B228-04AE-9B41-9333-4ECCF65311DC}" type="presParOf" srcId="{3EA06BF4-9424-CB4C-A4A2-5DDE9C01F118}" destId="{430FB3F9-E47A-E54B-854B-C49F6FD14BA4}" srcOrd="1" destOrd="0" presId="urn:microsoft.com/office/officeart/2005/8/layout/orgChart1"/>
    <dgm:cxn modelId="{10770757-28D9-0B47-8FD1-2E1F0F20C333}" type="presParOf" srcId="{C3D2952A-E34B-4E43-A3FB-04BD9F36D813}" destId="{11D15D8E-7207-8D4C-87B2-29786233D39A}" srcOrd="1" destOrd="0" presId="urn:microsoft.com/office/officeart/2005/8/layout/orgChart1"/>
    <dgm:cxn modelId="{A7463D43-53BD-0140-84B7-62F28BED02B2}" type="presParOf" srcId="{C3D2952A-E34B-4E43-A3FB-04BD9F36D813}" destId="{758D0920-A508-7E47-905B-114C167A7784}"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D9A11B-7A08-AF48-8A77-5341AF449AE8}">
      <dsp:nvSpPr>
        <dsp:cNvPr id="0" name=""/>
        <dsp:cNvSpPr/>
      </dsp:nvSpPr>
      <dsp:spPr>
        <a:xfrm>
          <a:off x="6912454" y="2470421"/>
          <a:ext cx="136382" cy="1871238"/>
        </a:xfrm>
        <a:custGeom>
          <a:avLst/>
          <a:gdLst/>
          <a:ahLst/>
          <a:cxnLst/>
          <a:rect l="0" t="0" r="0" b="0"/>
          <a:pathLst>
            <a:path>
              <a:moveTo>
                <a:pt x="0" y="0"/>
              </a:moveTo>
              <a:lnTo>
                <a:pt x="0" y="1871238"/>
              </a:lnTo>
              <a:lnTo>
                <a:pt x="136382" y="187123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295C99-A46A-DC45-B493-4A1112EDDF3E}">
      <dsp:nvSpPr>
        <dsp:cNvPr id="0" name=""/>
        <dsp:cNvSpPr/>
      </dsp:nvSpPr>
      <dsp:spPr>
        <a:xfrm>
          <a:off x="6912454" y="2470421"/>
          <a:ext cx="96003" cy="841557"/>
        </a:xfrm>
        <a:custGeom>
          <a:avLst/>
          <a:gdLst/>
          <a:ahLst/>
          <a:cxnLst/>
          <a:rect l="0" t="0" r="0" b="0"/>
          <a:pathLst>
            <a:path>
              <a:moveTo>
                <a:pt x="0" y="0"/>
              </a:moveTo>
              <a:lnTo>
                <a:pt x="0" y="841557"/>
              </a:lnTo>
              <a:lnTo>
                <a:pt x="96003" y="84155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D1A542-63DB-4148-BE93-4D1AEF0EDB6D}">
      <dsp:nvSpPr>
        <dsp:cNvPr id="0" name=""/>
        <dsp:cNvSpPr/>
      </dsp:nvSpPr>
      <dsp:spPr>
        <a:xfrm>
          <a:off x="5745970" y="1701512"/>
          <a:ext cx="441915" cy="477849"/>
        </a:xfrm>
        <a:custGeom>
          <a:avLst/>
          <a:gdLst/>
          <a:ahLst/>
          <a:cxnLst/>
          <a:rect l="0" t="0" r="0" b="0"/>
          <a:pathLst>
            <a:path>
              <a:moveTo>
                <a:pt x="0" y="0"/>
              </a:moveTo>
              <a:lnTo>
                <a:pt x="0" y="477849"/>
              </a:lnTo>
              <a:lnTo>
                <a:pt x="441915" y="47784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1155FE-A19C-8940-92DB-283A0663C09E}">
      <dsp:nvSpPr>
        <dsp:cNvPr id="0" name=""/>
        <dsp:cNvSpPr/>
      </dsp:nvSpPr>
      <dsp:spPr>
        <a:xfrm>
          <a:off x="4544872" y="2470421"/>
          <a:ext cx="179315" cy="1901182"/>
        </a:xfrm>
        <a:custGeom>
          <a:avLst/>
          <a:gdLst/>
          <a:ahLst/>
          <a:cxnLst/>
          <a:rect l="0" t="0" r="0" b="0"/>
          <a:pathLst>
            <a:path>
              <a:moveTo>
                <a:pt x="0" y="0"/>
              </a:moveTo>
              <a:lnTo>
                <a:pt x="0" y="1901182"/>
              </a:lnTo>
              <a:lnTo>
                <a:pt x="179315" y="190118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8D1B9C-AA89-AC4B-BD27-5ADB1A94500D}">
      <dsp:nvSpPr>
        <dsp:cNvPr id="0" name=""/>
        <dsp:cNvSpPr/>
      </dsp:nvSpPr>
      <dsp:spPr>
        <a:xfrm>
          <a:off x="4544872" y="2470421"/>
          <a:ext cx="168383" cy="1227851"/>
        </a:xfrm>
        <a:custGeom>
          <a:avLst/>
          <a:gdLst/>
          <a:ahLst/>
          <a:cxnLst/>
          <a:rect l="0" t="0" r="0" b="0"/>
          <a:pathLst>
            <a:path>
              <a:moveTo>
                <a:pt x="0" y="0"/>
              </a:moveTo>
              <a:lnTo>
                <a:pt x="0" y="1227851"/>
              </a:lnTo>
              <a:lnTo>
                <a:pt x="168383" y="122785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ACD825-B965-6541-8962-D44A417222D8}">
      <dsp:nvSpPr>
        <dsp:cNvPr id="0" name=""/>
        <dsp:cNvSpPr/>
      </dsp:nvSpPr>
      <dsp:spPr>
        <a:xfrm>
          <a:off x="4544872" y="2470421"/>
          <a:ext cx="168360" cy="581880"/>
        </a:xfrm>
        <a:custGeom>
          <a:avLst/>
          <a:gdLst/>
          <a:ahLst/>
          <a:cxnLst/>
          <a:rect l="0" t="0" r="0" b="0"/>
          <a:pathLst>
            <a:path>
              <a:moveTo>
                <a:pt x="0" y="0"/>
              </a:moveTo>
              <a:lnTo>
                <a:pt x="0" y="581880"/>
              </a:lnTo>
              <a:lnTo>
                <a:pt x="168360" y="5818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9CCB0D-7474-C34E-B89E-12D7BB145337}">
      <dsp:nvSpPr>
        <dsp:cNvPr id="0" name=""/>
        <dsp:cNvSpPr/>
      </dsp:nvSpPr>
      <dsp:spPr>
        <a:xfrm>
          <a:off x="5286387" y="1701512"/>
          <a:ext cx="459582" cy="477849"/>
        </a:xfrm>
        <a:custGeom>
          <a:avLst/>
          <a:gdLst/>
          <a:ahLst/>
          <a:cxnLst/>
          <a:rect l="0" t="0" r="0" b="0"/>
          <a:pathLst>
            <a:path>
              <a:moveTo>
                <a:pt x="459582" y="0"/>
              </a:moveTo>
              <a:lnTo>
                <a:pt x="459582" y="477849"/>
              </a:lnTo>
              <a:lnTo>
                <a:pt x="0" y="47784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020CCE-8A06-094C-BFC6-818DE8AA1E56}">
      <dsp:nvSpPr>
        <dsp:cNvPr id="0" name=""/>
        <dsp:cNvSpPr/>
      </dsp:nvSpPr>
      <dsp:spPr>
        <a:xfrm>
          <a:off x="4307997" y="713395"/>
          <a:ext cx="855854" cy="697058"/>
        </a:xfrm>
        <a:custGeom>
          <a:avLst/>
          <a:gdLst/>
          <a:ahLst/>
          <a:cxnLst/>
          <a:rect l="0" t="0" r="0" b="0"/>
          <a:pathLst>
            <a:path>
              <a:moveTo>
                <a:pt x="0" y="0"/>
              </a:moveTo>
              <a:lnTo>
                <a:pt x="0" y="697058"/>
              </a:lnTo>
              <a:lnTo>
                <a:pt x="855854" y="69705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79497B-13E1-6445-8818-49575CF32F03}">
      <dsp:nvSpPr>
        <dsp:cNvPr id="0" name=""/>
        <dsp:cNvSpPr/>
      </dsp:nvSpPr>
      <dsp:spPr>
        <a:xfrm>
          <a:off x="2274214" y="1701512"/>
          <a:ext cx="595193" cy="2477567"/>
        </a:xfrm>
        <a:custGeom>
          <a:avLst/>
          <a:gdLst/>
          <a:ahLst/>
          <a:cxnLst/>
          <a:rect l="0" t="0" r="0" b="0"/>
          <a:pathLst>
            <a:path>
              <a:moveTo>
                <a:pt x="595193" y="0"/>
              </a:moveTo>
              <a:lnTo>
                <a:pt x="595193" y="2477567"/>
              </a:lnTo>
              <a:lnTo>
                <a:pt x="0" y="247756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9F8FDB-62AC-9A44-891B-4E57FA9E99B5}">
      <dsp:nvSpPr>
        <dsp:cNvPr id="0" name=""/>
        <dsp:cNvSpPr/>
      </dsp:nvSpPr>
      <dsp:spPr>
        <a:xfrm>
          <a:off x="2275937" y="1701512"/>
          <a:ext cx="593470" cy="1718996"/>
        </a:xfrm>
        <a:custGeom>
          <a:avLst/>
          <a:gdLst/>
          <a:ahLst/>
          <a:cxnLst/>
          <a:rect l="0" t="0" r="0" b="0"/>
          <a:pathLst>
            <a:path>
              <a:moveTo>
                <a:pt x="593470" y="0"/>
              </a:moveTo>
              <a:lnTo>
                <a:pt x="593470" y="1718996"/>
              </a:lnTo>
              <a:lnTo>
                <a:pt x="0" y="171899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28405E-F2FD-B348-B269-201320FF5E12}">
      <dsp:nvSpPr>
        <dsp:cNvPr id="0" name=""/>
        <dsp:cNvSpPr/>
      </dsp:nvSpPr>
      <dsp:spPr>
        <a:xfrm>
          <a:off x="2285763" y="1701512"/>
          <a:ext cx="583643" cy="1043127"/>
        </a:xfrm>
        <a:custGeom>
          <a:avLst/>
          <a:gdLst/>
          <a:ahLst/>
          <a:cxnLst/>
          <a:rect l="0" t="0" r="0" b="0"/>
          <a:pathLst>
            <a:path>
              <a:moveTo>
                <a:pt x="583643" y="0"/>
              </a:moveTo>
              <a:lnTo>
                <a:pt x="583643" y="1043127"/>
              </a:lnTo>
              <a:lnTo>
                <a:pt x="0" y="104312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36E08C-0E4E-D248-AF96-CA844D462297}">
      <dsp:nvSpPr>
        <dsp:cNvPr id="0" name=""/>
        <dsp:cNvSpPr/>
      </dsp:nvSpPr>
      <dsp:spPr>
        <a:xfrm>
          <a:off x="3451525" y="713395"/>
          <a:ext cx="856471" cy="697058"/>
        </a:xfrm>
        <a:custGeom>
          <a:avLst/>
          <a:gdLst/>
          <a:ahLst/>
          <a:cxnLst/>
          <a:rect l="0" t="0" r="0" b="0"/>
          <a:pathLst>
            <a:path>
              <a:moveTo>
                <a:pt x="856471" y="0"/>
              </a:moveTo>
              <a:lnTo>
                <a:pt x="856471" y="697058"/>
              </a:lnTo>
              <a:lnTo>
                <a:pt x="0" y="69705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5BABD2-9150-3045-A1C7-AE80BF7C0F16}">
      <dsp:nvSpPr>
        <dsp:cNvPr id="0" name=""/>
        <dsp:cNvSpPr/>
      </dsp:nvSpPr>
      <dsp:spPr>
        <a:xfrm>
          <a:off x="3656501" y="131276"/>
          <a:ext cx="1302991" cy="58211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Quantitative research</a:t>
          </a:r>
        </a:p>
      </dsp:txBody>
      <dsp:txXfrm>
        <a:off x="3656501" y="131276"/>
        <a:ext cx="1302991" cy="582118"/>
      </dsp:txXfrm>
    </dsp:sp>
    <dsp:sp modelId="{D7D96EA3-5F0A-234B-82E8-FB378995CED8}">
      <dsp:nvSpPr>
        <dsp:cNvPr id="0" name=""/>
        <dsp:cNvSpPr/>
      </dsp:nvSpPr>
      <dsp:spPr>
        <a:xfrm>
          <a:off x="2287288" y="1119393"/>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Descriptive</a:t>
          </a:r>
        </a:p>
      </dsp:txBody>
      <dsp:txXfrm>
        <a:off x="2287288" y="1119393"/>
        <a:ext cx="1164237" cy="582118"/>
      </dsp:txXfrm>
    </dsp:sp>
    <dsp:sp modelId="{18E95309-3240-0941-9BE7-92776CFF29B5}">
      <dsp:nvSpPr>
        <dsp:cNvPr id="0" name=""/>
        <dsp:cNvSpPr/>
      </dsp:nvSpPr>
      <dsp:spPr>
        <a:xfrm>
          <a:off x="1121525" y="2453580"/>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Case report</a:t>
          </a:r>
        </a:p>
      </dsp:txBody>
      <dsp:txXfrm>
        <a:off x="1121525" y="2453580"/>
        <a:ext cx="1164237" cy="582118"/>
      </dsp:txXfrm>
    </dsp:sp>
    <dsp:sp modelId="{F16191E9-E274-1D4F-BC84-CD0DE70AFBEB}">
      <dsp:nvSpPr>
        <dsp:cNvPr id="0" name=""/>
        <dsp:cNvSpPr/>
      </dsp:nvSpPr>
      <dsp:spPr>
        <a:xfrm>
          <a:off x="1111699" y="3129449"/>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Case series</a:t>
          </a:r>
        </a:p>
      </dsp:txBody>
      <dsp:txXfrm>
        <a:off x="1111699" y="3129449"/>
        <a:ext cx="1164237" cy="582118"/>
      </dsp:txXfrm>
    </dsp:sp>
    <dsp:sp modelId="{6BDFCF16-1C5C-544F-A23B-34708CEFC923}">
      <dsp:nvSpPr>
        <dsp:cNvPr id="0" name=""/>
        <dsp:cNvSpPr/>
      </dsp:nvSpPr>
      <dsp:spPr>
        <a:xfrm>
          <a:off x="1109976" y="3810808"/>
          <a:ext cx="1164237" cy="736543"/>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t>Cross-sectional survey</a:t>
          </a:r>
          <a:endParaRPr lang="en-US" sz="1400" kern="1200" dirty="0"/>
        </a:p>
      </dsp:txBody>
      <dsp:txXfrm>
        <a:off x="1109976" y="3810808"/>
        <a:ext cx="1164237" cy="736543"/>
      </dsp:txXfrm>
    </dsp:sp>
    <dsp:sp modelId="{D3B02EA7-575D-B040-9BC8-2CB5161EDE59}">
      <dsp:nvSpPr>
        <dsp:cNvPr id="0" name=""/>
        <dsp:cNvSpPr/>
      </dsp:nvSpPr>
      <dsp:spPr>
        <a:xfrm>
          <a:off x="5163851" y="1119393"/>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Analytic</a:t>
          </a:r>
        </a:p>
      </dsp:txBody>
      <dsp:txXfrm>
        <a:off x="5163851" y="1119393"/>
        <a:ext cx="1164237" cy="582118"/>
      </dsp:txXfrm>
    </dsp:sp>
    <dsp:sp modelId="{4E3E3776-ABD2-FB45-A83D-34F293E9A070}">
      <dsp:nvSpPr>
        <dsp:cNvPr id="0" name=""/>
        <dsp:cNvSpPr/>
      </dsp:nvSpPr>
      <dsp:spPr>
        <a:xfrm>
          <a:off x="3803358" y="1888302"/>
          <a:ext cx="1483028"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Observational</a:t>
          </a:r>
        </a:p>
      </dsp:txBody>
      <dsp:txXfrm>
        <a:off x="3803358" y="1888302"/>
        <a:ext cx="1483028" cy="582118"/>
      </dsp:txXfrm>
    </dsp:sp>
    <dsp:sp modelId="{BAA6EFB6-BF98-2F4C-A6BF-C83257109C5D}">
      <dsp:nvSpPr>
        <dsp:cNvPr id="0" name=""/>
        <dsp:cNvSpPr/>
      </dsp:nvSpPr>
      <dsp:spPr>
        <a:xfrm>
          <a:off x="4713233" y="2761242"/>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Cross-sectional</a:t>
          </a:r>
        </a:p>
      </dsp:txBody>
      <dsp:txXfrm>
        <a:off x="4713233" y="2761242"/>
        <a:ext cx="1164237" cy="582118"/>
      </dsp:txXfrm>
    </dsp:sp>
    <dsp:sp modelId="{694C56DB-5A89-2744-9BEF-E6C430492A6A}">
      <dsp:nvSpPr>
        <dsp:cNvPr id="0" name=""/>
        <dsp:cNvSpPr/>
      </dsp:nvSpPr>
      <dsp:spPr>
        <a:xfrm>
          <a:off x="4713256" y="3407213"/>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Cohort</a:t>
          </a:r>
        </a:p>
      </dsp:txBody>
      <dsp:txXfrm>
        <a:off x="4713256" y="3407213"/>
        <a:ext cx="1164237" cy="582118"/>
      </dsp:txXfrm>
    </dsp:sp>
    <dsp:sp modelId="{CF293FA8-4F7D-EA45-835A-F01C1618AF72}">
      <dsp:nvSpPr>
        <dsp:cNvPr id="0" name=""/>
        <dsp:cNvSpPr/>
      </dsp:nvSpPr>
      <dsp:spPr>
        <a:xfrm>
          <a:off x="4724188" y="4080544"/>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Case-control</a:t>
          </a:r>
        </a:p>
      </dsp:txBody>
      <dsp:txXfrm>
        <a:off x="4724188" y="4080544"/>
        <a:ext cx="1164237" cy="582118"/>
      </dsp:txXfrm>
    </dsp:sp>
    <dsp:sp modelId="{315438A4-113A-234A-93A3-3A88EFC47600}">
      <dsp:nvSpPr>
        <dsp:cNvPr id="0" name=""/>
        <dsp:cNvSpPr/>
      </dsp:nvSpPr>
      <dsp:spPr>
        <a:xfrm>
          <a:off x="6187885" y="1888302"/>
          <a:ext cx="1449138"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Experimental</a:t>
          </a:r>
        </a:p>
      </dsp:txBody>
      <dsp:txXfrm>
        <a:off x="6187885" y="1888302"/>
        <a:ext cx="1449138" cy="582118"/>
      </dsp:txXfrm>
    </dsp:sp>
    <dsp:sp modelId="{2E36FEAD-2973-514F-A44A-DA1CCA5EE4EB}">
      <dsp:nvSpPr>
        <dsp:cNvPr id="0" name=""/>
        <dsp:cNvSpPr/>
      </dsp:nvSpPr>
      <dsp:spPr>
        <a:xfrm>
          <a:off x="7008457" y="2899495"/>
          <a:ext cx="1164237" cy="824967"/>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Randomized controlled trials</a:t>
          </a:r>
        </a:p>
      </dsp:txBody>
      <dsp:txXfrm>
        <a:off x="7008457" y="2899495"/>
        <a:ext cx="1164237" cy="824967"/>
      </dsp:txXfrm>
    </dsp:sp>
    <dsp:sp modelId="{0243154C-098F-4A49-A02C-CAD4336C8950}">
      <dsp:nvSpPr>
        <dsp:cNvPr id="0" name=""/>
        <dsp:cNvSpPr/>
      </dsp:nvSpPr>
      <dsp:spPr>
        <a:xfrm>
          <a:off x="7048837" y="3827491"/>
          <a:ext cx="1164237" cy="10283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Non-randomized controlled trials</a:t>
          </a:r>
        </a:p>
      </dsp:txBody>
      <dsp:txXfrm>
        <a:off x="7048837" y="3827491"/>
        <a:ext cx="1164237" cy="102833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D9A11B-7A08-AF48-8A77-5341AF449AE8}">
      <dsp:nvSpPr>
        <dsp:cNvPr id="0" name=""/>
        <dsp:cNvSpPr/>
      </dsp:nvSpPr>
      <dsp:spPr>
        <a:xfrm>
          <a:off x="6912454" y="2470421"/>
          <a:ext cx="136382" cy="1871238"/>
        </a:xfrm>
        <a:custGeom>
          <a:avLst/>
          <a:gdLst/>
          <a:ahLst/>
          <a:cxnLst/>
          <a:rect l="0" t="0" r="0" b="0"/>
          <a:pathLst>
            <a:path>
              <a:moveTo>
                <a:pt x="0" y="0"/>
              </a:moveTo>
              <a:lnTo>
                <a:pt x="0" y="1871238"/>
              </a:lnTo>
              <a:lnTo>
                <a:pt x="136382" y="187123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295C99-A46A-DC45-B493-4A1112EDDF3E}">
      <dsp:nvSpPr>
        <dsp:cNvPr id="0" name=""/>
        <dsp:cNvSpPr/>
      </dsp:nvSpPr>
      <dsp:spPr>
        <a:xfrm>
          <a:off x="6912454" y="2470421"/>
          <a:ext cx="96003" cy="841557"/>
        </a:xfrm>
        <a:custGeom>
          <a:avLst/>
          <a:gdLst/>
          <a:ahLst/>
          <a:cxnLst/>
          <a:rect l="0" t="0" r="0" b="0"/>
          <a:pathLst>
            <a:path>
              <a:moveTo>
                <a:pt x="0" y="0"/>
              </a:moveTo>
              <a:lnTo>
                <a:pt x="0" y="841557"/>
              </a:lnTo>
              <a:lnTo>
                <a:pt x="96003" y="84155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D1A542-63DB-4148-BE93-4D1AEF0EDB6D}">
      <dsp:nvSpPr>
        <dsp:cNvPr id="0" name=""/>
        <dsp:cNvSpPr/>
      </dsp:nvSpPr>
      <dsp:spPr>
        <a:xfrm>
          <a:off x="5745970" y="1701512"/>
          <a:ext cx="441915" cy="477849"/>
        </a:xfrm>
        <a:custGeom>
          <a:avLst/>
          <a:gdLst/>
          <a:ahLst/>
          <a:cxnLst/>
          <a:rect l="0" t="0" r="0" b="0"/>
          <a:pathLst>
            <a:path>
              <a:moveTo>
                <a:pt x="0" y="0"/>
              </a:moveTo>
              <a:lnTo>
                <a:pt x="0" y="477849"/>
              </a:lnTo>
              <a:lnTo>
                <a:pt x="441915" y="47784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1155FE-A19C-8940-92DB-283A0663C09E}">
      <dsp:nvSpPr>
        <dsp:cNvPr id="0" name=""/>
        <dsp:cNvSpPr/>
      </dsp:nvSpPr>
      <dsp:spPr>
        <a:xfrm>
          <a:off x="4544872" y="2470421"/>
          <a:ext cx="179315" cy="1901182"/>
        </a:xfrm>
        <a:custGeom>
          <a:avLst/>
          <a:gdLst/>
          <a:ahLst/>
          <a:cxnLst/>
          <a:rect l="0" t="0" r="0" b="0"/>
          <a:pathLst>
            <a:path>
              <a:moveTo>
                <a:pt x="0" y="0"/>
              </a:moveTo>
              <a:lnTo>
                <a:pt x="0" y="1901182"/>
              </a:lnTo>
              <a:lnTo>
                <a:pt x="179315" y="190118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8D1B9C-AA89-AC4B-BD27-5ADB1A94500D}">
      <dsp:nvSpPr>
        <dsp:cNvPr id="0" name=""/>
        <dsp:cNvSpPr/>
      </dsp:nvSpPr>
      <dsp:spPr>
        <a:xfrm>
          <a:off x="4544872" y="2470421"/>
          <a:ext cx="168383" cy="1227851"/>
        </a:xfrm>
        <a:custGeom>
          <a:avLst/>
          <a:gdLst/>
          <a:ahLst/>
          <a:cxnLst/>
          <a:rect l="0" t="0" r="0" b="0"/>
          <a:pathLst>
            <a:path>
              <a:moveTo>
                <a:pt x="0" y="0"/>
              </a:moveTo>
              <a:lnTo>
                <a:pt x="0" y="1227851"/>
              </a:lnTo>
              <a:lnTo>
                <a:pt x="168383" y="122785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ACD825-B965-6541-8962-D44A417222D8}">
      <dsp:nvSpPr>
        <dsp:cNvPr id="0" name=""/>
        <dsp:cNvSpPr/>
      </dsp:nvSpPr>
      <dsp:spPr>
        <a:xfrm>
          <a:off x="4544872" y="2470421"/>
          <a:ext cx="168360" cy="581880"/>
        </a:xfrm>
        <a:custGeom>
          <a:avLst/>
          <a:gdLst/>
          <a:ahLst/>
          <a:cxnLst/>
          <a:rect l="0" t="0" r="0" b="0"/>
          <a:pathLst>
            <a:path>
              <a:moveTo>
                <a:pt x="0" y="0"/>
              </a:moveTo>
              <a:lnTo>
                <a:pt x="0" y="581880"/>
              </a:lnTo>
              <a:lnTo>
                <a:pt x="168360" y="5818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9CCB0D-7474-C34E-B89E-12D7BB145337}">
      <dsp:nvSpPr>
        <dsp:cNvPr id="0" name=""/>
        <dsp:cNvSpPr/>
      </dsp:nvSpPr>
      <dsp:spPr>
        <a:xfrm>
          <a:off x="5286387" y="1701512"/>
          <a:ext cx="459582" cy="477849"/>
        </a:xfrm>
        <a:custGeom>
          <a:avLst/>
          <a:gdLst/>
          <a:ahLst/>
          <a:cxnLst/>
          <a:rect l="0" t="0" r="0" b="0"/>
          <a:pathLst>
            <a:path>
              <a:moveTo>
                <a:pt x="459582" y="0"/>
              </a:moveTo>
              <a:lnTo>
                <a:pt x="459582" y="477849"/>
              </a:lnTo>
              <a:lnTo>
                <a:pt x="0" y="47784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020CCE-8A06-094C-BFC6-818DE8AA1E56}">
      <dsp:nvSpPr>
        <dsp:cNvPr id="0" name=""/>
        <dsp:cNvSpPr/>
      </dsp:nvSpPr>
      <dsp:spPr>
        <a:xfrm>
          <a:off x="4307997" y="713395"/>
          <a:ext cx="855854" cy="697058"/>
        </a:xfrm>
        <a:custGeom>
          <a:avLst/>
          <a:gdLst/>
          <a:ahLst/>
          <a:cxnLst/>
          <a:rect l="0" t="0" r="0" b="0"/>
          <a:pathLst>
            <a:path>
              <a:moveTo>
                <a:pt x="0" y="0"/>
              </a:moveTo>
              <a:lnTo>
                <a:pt x="0" y="697058"/>
              </a:lnTo>
              <a:lnTo>
                <a:pt x="855854" y="69705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79497B-13E1-6445-8818-49575CF32F03}">
      <dsp:nvSpPr>
        <dsp:cNvPr id="0" name=""/>
        <dsp:cNvSpPr/>
      </dsp:nvSpPr>
      <dsp:spPr>
        <a:xfrm>
          <a:off x="2274214" y="1701512"/>
          <a:ext cx="595193" cy="2477567"/>
        </a:xfrm>
        <a:custGeom>
          <a:avLst/>
          <a:gdLst/>
          <a:ahLst/>
          <a:cxnLst/>
          <a:rect l="0" t="0" r="0" b="0"/>
          <a:pathLst>
            <a:path>
              <a:moveTo>
                <a:pt x="595193" y="0"/>
              </a:moveTo>
              <a:lnTo>
                <a:pt x="595193" y="2477567"/>
              </a:lnTo>
              <a:lnTo>
                <a:pt x="0" y="247756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9F8FDB-62AC-9A44-891B-4E57FA9E99B5}">
      <dsp:nvSpPr>
        <dsp:cNvPr id="0" name=""/>
        <dsp:cNvSpPr/>
      </dsp:nvSpPr>
      <dsp:spPr>
        <a:xfrm>
          <a:off x="2275937" y="1701512"/>
          <a:ext cx="593470" cy="1718996"/>
        </a:xfrm>
        <a:custGeom>
          <a:avLst/>
          <a:gdLst/>
          <a:ahLst/>
          <a:cxnLst/>
          <a:rect l="0" t="0" r="0" b="0"/>
          <a:pathLst>
            <a:path>
              <a:moveTo>
                <a:pt x="593470" y="0"/>
              </a:moveTo>
              <a:lnTo>
                <a:pt x="593470" y="1718996"/>
              </a:lnTo>
              <a:lnTo>
                <a:pt x="0" y="171899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28405E-F2FD-B348-B269-201320FF5E12}">
      <dsp:nvSpPr>
        <dsp:cNvPr id="0" name=""/>
        <dsp:cNvSpPr/>
      </dsp:nvSpPr>
      <dsp:spPr>
        <a:xfrm>
          <a:off x="2285763" y="1701512"/>
          <a:ext cx="583643" cy="1043127"/>
        </a:xfrm>
        <a:custGeom>
          <a:avLst/>
          <a:gdLst/>
          <a:ahLst/>
          <a:cxnLst/>
          <a:rect l="0" t="0" r="0" b="0"/>
          <a:pathLst>
            <a:path>
              <a:moveTo>
                <a:pt x="583643" y="0"/>
              </a:moveTo>
              <a:lnTo>
                <a:pt x="583643" y="1043127"/>
              </a:lnTo>
              <a:lnTo>
                <a:pt x="0" y="104312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36E08C-0E4E-D248-AF96-CA844D462297}">
      <dsp:nvSpPr>
        <dsp:cNvPr id="0" name=""/>
        <dsp:cNvSpPr/>
      </dsp:nvSpPr>
      <dsp:spPr>
        <a:xfrm>
          <a:off x="3451525" y="713395"/>
          <a:ext cx="856471" cy="697058"/>
        </a:xfrm>
        <a:custGeom>
          <a:avLst/>
          <a:gdLst/>
          <a:ahLst/>
          <a:cxnLst/>
          <a:rect l="0" t="0" r="0" b="0"/>
          <a:pathLst>
            <a:path>
              <a:moveTo>
                <a:pt x="856471" y="0"/>
              </a:moveTo>
              <a:lnTo>
                <a:pt x="856471" y="697058"/>
              </a:lnTo>
              <a:lnTo>
                <a:pt x="0" y="69705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5BABD2-9150-3045-A1C7-AE80BF7C0F16}">
      <dsp:nvSpPr>
        <dsp:cNvPr id="0" name=""/>
        <dsp:cNvSpPr/>
      </dsp:nvSpPr>
      <dsp:spPr>
        <a:xfrm>
          <a:off x="3656501" y="131276"/>
          <a:ext cx="1302991" cy="58211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Quantitative research</a:t>
          </a:r>
        </a:p>
      </dsp:txBody>
      <dsp:txXfrm>
        <a:off x="3656501" y="131276"/>
        <a:ext cx="1302991" cy="582118"/>
      </dsp:txXfrm>
    </dsp:sp>
    <dsp:sp modelId="{D7D96EA3-5F0A-234B-82E8-FB378995CED8}">
      <dsp:nvSpPr>
        <dsp:cNvPr id="0" name=""/>
        <dsp:cNvSpPr/>
      </dsp:nvSpPr>
      <dsp:spPr>
        <a:xfrm>
          <a:off x="2287288" y="1119393"/>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Descriptive</a:t>
          </a:r>
        </a:p>
      </dsp:txBody>
      <dsp:txXfrm>
        <a:off x="2287288" y="1119393"/>
        <a:ext cx="1164237" cy="582118"/>
      </dsp:txXfrm>
    </dsp:sp>
    <dsp:sp modelId="{18E95309-3240-0941-9BE7-92776CFF29B5}">
      <dsp:nvSpPr>
        <dsp:cNvPr id="0" name=""/>
        <dsp:cNvSpPr/>
      </dsp:nvSpPr>
      <dsp:spPr>
        <a:xfrm>
          <a:off x="1121525" y="2453580"/>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Case report</a:t>
          </a:r>
        </a:p>
      </dsp:txBody>
      <dsp:txXfrm>
        <a:off x="1121525" y="2453580"/>
        <a:ext cx="1164237" cy="582118"/>
      </dsp:txXfrm>
    </dsp:sp>
    <dsp:sp modelId="{F16191E9-E274-1D4F-BC84-CD0DE70AFBEB}">
      <dsp:nvSpPr>
        <dsp:cNvPr id="0" name=""/>
        <dsp:cNvSpPr/>
      </dsp:nvSpPr>
      <dsp:spPr>
        <a:xfrm>
          <a:off x="1111699" y="3129449"/>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Case series</a:t>
          </a:r>
        </a:p>
      </dsp:txBody>
      <dsp:txXfrm>
        <a:off x="1111699" y="3129449"/>
        <a:ext cx="1164237" cy="582118"/>
      </dsp:txXfrm>
    </dsp:sp>
    <dsp:sp modelId="{6BDFCF16-1C5C-544F-A23B-34708CEFC923}">
      <dsp:nvSpPr>
        <dsp:cNvPr id="0" name=""/>
        <dsp:cNvSpPr/>
      </dsp:nvSpPr>
      <dsp:spPr>
        <a:xfrm>
          <a:off x="1109976" y="3810808"/>
          <a:ext cx="1164237" cy="736543"/>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a:t>Cross-sectional survey</a:t>
          </a:r>
          <a:endParaRPr lang="en-US" sz="1400" kern="1200" dirty="0"/>
        </a:p>
      </dsp:txBody>
      <dsp:txXfrm>
        <a:off x="1109976" y="3810808"/>
        <a:ext cx="1164237" cy="736543"/>
      </dsp:txXfrm>
    </dsp:sp>
    <dsp:sp modelId="{D3B02EA7-575D-B040-9BC8-2CB5161EDE59}">
      <dsp:nvSpPr>
        <dsp:cNvPr id="0" name=""/>
        <dsp:cNvSpPr/>
      </dsp:nvSpPr>
      <dsp:spPr>
        <a:xfrm>
          <a:off x="5163851" y="1119393"/>
          <a:ext cx="1164237" cy="582118"/>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Analytic</a:t>
          </a:r>
        </a:p>
      </dsp:txBody>
      <dsp:txXfrm>
        <a:off x="5163851" y="1119393"/>
        <a:ext cx="1164237" cy="582118"/>
      </dsp:txXfrm>
    </dsp:sp>
    <dsp:sp modelId="{4E3E3776-ABD2-FB45-A83D-34F293E9A070}">
      <dsp:nvSpPr>
        <dsp:cNvPr id="0" name=""/>
        <dsp:cNvSpPr/>
      </dsp:nvSpPr>
      <dsp:spPr>
        <a:xfrm>
          <a:off x="3803358" y="1888302"/>
          <a:ext cx="1483028" cy="582118"/>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Observational</a:t>
          </a:r>
        </a:p>
      </dsp:txBody>
      <dsp:txXfrm>
        <a:off x="3803358" y="1888302"/>
        <a:ext cx="1483028" cy="582118"/>
      </dsp:txXfrm>
    </dsp:sp>
    <dsp:sp modelId="{BAA6EFB6-BF98-2F4C-A6BF-C83257109C5D}">
      <dsp:nvSpPr>
        <dsp:cNvPr id="0" name=""/>
        <dsp:cNvSpPr/>
      </dsp:nvSpPr>
      <dsp:spPr>
        <a:xfrm>
          <a:off x="4713233" y="2761242"/>
          <a:ext cx="1164237" cy="582118"/>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Cross-sectional</a:t>
          </a:r>
        </a:p>
      </dsp:txBody>
      <dsp:txXfrm>
        <a:off x="4713233" y="2761242"/>
        <a:ext cx="1164237" cy="582118"/>
      </dsp:txXfrm>
    </dsp:sp>
    <dsp:sp modelId="{694C56DB-5A89-2744-9BEF-E6C430492A6A}">
      <dsp:nvSpPr>
        <dsp:cNvPr id="0" name=""/>
        <dsp:cNvSpPr/>
      </dsp:nvSpPr>
      <dsp:spPr>
        <a:xfrm>
          <a:off x="4713256" y="3407213"/>
          <a:ext cx="1164237" cy="582118"/>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Cohort</a:t>
          </a:r>
        </a:p>
      </dsp:txBody>
      <dsp:txXfrm>
        <a:off x="4713256" y="3407213"/>
        <a:ext cx="1164237" cy="582118"/>
      </dsp:txXfrm>
    </dsp:sp>
    <dsp:sp modelId="{CF293FA8-4F7D-EA45-835A-F01C1618AF72}">
      <dsp:nvSpPr>
        <dsp:cNvPr id="0" name=""/>
        <dsp:cNvSpPr/>
      </dsp:nvSpPr>
      <dsp:spPr>
        <a:xfrm>
          <a:off x="4724188" y="4080544"/>
          <a:ext cx="1164237" cy="582118"/>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Case-control</a:t>
          </a:r>
        </a:p>
      </dsp:txBody>
      <dsp:txXfrm>
        <a:off x="4724188" y="4080544"/>
        <a:ext cx="1164237" cy="582118"/>
      </dsp:txXfrm>
    </dsp:sp>
    <dsp:sp modelId="{315438A4-113A-234A-93A3-3A88EFC47600}">
      <dsp:nvSpPr>
        <dsp:cNvPr id="0" name=""/>
        <dsp:cNvSpPr/>
      </dsp:nvSpPr>
      <dsp:spPr>
        <a:xfrm>
          <a:off x="6187885" y="1888302"/>
          <a:ext cx="1449138" cy="582118"/>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Experimental</a:t>
          </a:r>
        </a:p>
      </dsp:txBody>
      <dsp:txXfrm>
        <a:off x="6187885" y="1888302"/>
        <a:ext cx="1449138" cy="582118"/>
      </dsp:txXfrm>
    </dsp:sp>
    <dsp:sp modelId="{2E36FEAD-2973-514F-A44A-DA1CCA5EE4EB}">
      <dsp:nvSpPr>
        <dsp:cNvPr id="0" name=""/>
        <dsp:cNvSpPr/>
      </dsp:nvSpPr>
      <dsp:spPr>
        <a:xfrm>
          <a:off x="7008457" y="2899495"/>
          <a:ext cx="1164237" cy="824967"/>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Randomized controlled trials</a:t>
          </a:r>
        </a:p>
      </dsp:txBody>
      <dsp:txXfrm>
        <a:off x="7008457" y="2899495"/>
        <a:ext cx="1164237" cy="824967"/>
      </dsp:txXfrm>
    </dsp:sp>
    <dsp:sp modelId="{0243154C-098F-4A49-A02C-CAD4336C8950}">
      <dsp:nvSpPr>
        <dsp:cNvPr id="0" name=""/>
        <dsp:cNvSpPr/>
      </dsp:nvSpPr>
      <dsp:spPr>
        <a:xfrm>
          <a:off x="7048837" y="3827491"/>
          <a:ext cx="1164237" cy="1028336"/>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Non-randomized controlled trials</a:t>
          </a:r>
        </a:p>
      </dsp:txBody>
      <dsp:txXfrm>
        <a:off x="7048837" y="3827491"/>
        <a:ext cx="1164237" cy="10283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D9A11B-7A08-AF48-8A77-5341AF449AE8}">
      <dsp:nvSpPr>
        <dsp:cNvPr id="0" name=""/>
        <dsp:cNvSpPr/>
      </dsp:nvSpPr>
      <dsp:spPr>
        <a:xfrm>
          <a:off x="6912454" y="2470421"/>
          <a:ext cx="136382" cy="1871238"/>
        </a:xfrm>
        <a:custGeom>
          <a:avLst/>
          <a:gdLst/>
          <a:ahLst/>
          <a:cxnLst/>
          <a:rect l="0" t="0" r="0" b="0"/>
          <a:pathLst>
            <a:path>
              <a:moveTo>
                <a:pt x="0" y="0"/>
              </a:moveTo>
              <a:lnTo>
                <a:pt x="0" y="1871238"/>
              </a:lnTo>
              <a:lnTo>
                <a:pt x="136382" y="187123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295C99-A46A-DC45-B493-4A1112EDDF3E}">
      <dsp:nvSpPr>
        <dsp:cNvPr id="0" name=""/>
        <dsp:cNvSpPr/>
      </dsp:nvSpPr>
      <dsp:spPr>
        <a:xfrm>
          <a:off x="6912454" y="2470421"/>
          <a:ext cx="96003" cy="841557"/>
        </a:xfrm>
        <a:custGeom>
          <a:avLst/>
          <a:gdLst/>
          <a:ahLst/>
          <a:cxnLst/>
          <a:rect l="0" t="0" r="0" b="0"/>
          <a:pathLst>
            <a:path>
              <a:moveTo>
                <a:pt x="0" y="0"/>
              </a:moveTo>
              <a:lnTo>
                <a:pt x="0" y="841557"/>
              </a:lnTo>
              <a:lnTo>
                <a:pt x="96003" y="841557"/>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6D1A542-63DB-4148-BE93-4D1AEF0EDB6D}">
      <dsp:nvSpPr>
        <dsp:cNvPr id="0" name=""/>
        <dsp:cNvSpPr/>
      </dsp:nvSpPr>
      <dsp:spPr>
        <a:xfrm>
          <a:off x="5745970" y="1701512"/>
          <a:ext cx="441915" cy="477849"/>
        </a:xfrm>
        <a:custGeom>
          <a:avLst/>
          <a:gdLst/>
          <a:ahLst/>
          <a:cxnLst/>
          <a:rect l="0" t="0" r="0" b="0"/>
          <a:pathLst>
            <a:path>
              <a:moveTo>
                <a:pt x="0" y="0"/>
              </a:moveTo>
              <a:lnTo>
                <a:pt x="0" y="477849"/>
              </a:lnTo>
              <a:lnTo>
                <a:pt x="441915" y="47784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71155FE-A19C-8940-92DB-283A0663C09E}">
      <dsp:nvSpPr>
        <dsp:cNvPr id="0" name=""/>
        <dsp:cNvSpPr/>
      </dsp:nvSpPr>
      <dsp:spPr>
        <a:xfrm>
          <a:off x="4544872" y="2470421"/>
          <a:ext cx="179315" cy="1901182"/>
        </a:xfrm>
        <a:custGeom>
          <a:avLst/>
          <a:gdLst/>
          <a:ahLst/>
          <a:cxnLst/>
          <a:rect l="0" t="0" r="0" b="0"/>
          <a:pathLst>
            <a:path>
              <a:moveTo>
                <a:pt x="0" y="0"/>
              </a:moveTo>
              <a:lnTo>
                <a:pt x="0" y="1901182"/>
              </a:lnTo>
              <a:lnTo>
                <a:pt x="179315" y="190118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F8D1B9C-AA89-AC4B-BD27-5ADB1A94500D}">
      <dsp:nvSpPr>
        <dsp:cNvPr id="0" name=""/>
        <dsp:cNvSpPr/>
      </dsp:nvSpPr>
      <dsp:spPr>
        <a:xfrm>
          <a:off x="4544872" y="2470421"/>
          <a:ext cx="168383" cy="1227851"/>
        </a:xfrm>
        <a:custGeom>
          <a:avLst/>
          <a:gdLst/>
          <a:ahLst/>
          <a:cxnLst/>
          <a:rect l="0" t="0" r="0" b="0"/>
          <a:pathLst>
            <a:path>
              <a:moveTo>
                <a:pt x="0" y="0"/>
              </a:moveTo>
              <a:lnTo>
                <a:pt x="0" y="1227851"/>
              </a:lnTo>
              <a:lnTo>
                <a:pt x="168383" y="1227851"/>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5ACD825-B965-6541-8962-D44A417222D8}">
      <dsp:nvSpPr>
        <dsp:cNvPr id="0" name=""/>
        <dsp:cNvSpPr/>
      </dsp:nvSpPr>
      <dsp:spPr>
        <a:xfrm>
          <a:off x="4544872" y="2470421"/>
          <a:ext cx="168360" cy="581880"/>
        </a:xfrm>
        <a:custGeom>
          <a:avLst/>
          <a:gdLst/>
          <a:ahLst/>
          <a:cxnLst/>
          <a:rect l="0" t="0" r="0" b="0"/>
          <a:pathLst>
            <a:path>
              <a:moveTo>
                <a:pt x="0" y="0"/>
              </a:moveTo>
              <a:lnTo>
                <a:pt x="0" y="581880"/>
              </a:lnTo>
              <a:lnTo>
                <a:pt x="168360" y="58188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9CCB0D-7474-C34E-B89E-12D7BB145337}">
      <dsp:nvSpPr>
        <dsp:cNvPr id="0" name=""/>
        <dsp:cNvSpPr/>
      </dsp:nvSpPr>
      <dsp:spPr>
        <a:xfrm>
          <a:off x="5286387" y="1701512"/>
          <a:ext cx="459582" cy="477849"/>
        </a:xfrm>
        <a:custGeom>
          <a:avLst/>
          <a:gdLst/>
          <a:ahLst/>
          <a:cxnLst/>
          <a:rect l="0" t="0" r="0" b="0"/>
          <a:pathLst>
            <a:path>
              <a:moveTo>
                <a:pt x="459582" y="0"/>
              </a:moveTo>
              <a:lnTo>
                <a:pt x="459582" y="477849"/>
              </a:lnTo>
              <a:lnTo>
                <a:pt x="0" y="477849"/>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4020CCE-8A06-094C-BFC6-818DE8AA1E56}">
      <dsp:nvSpPr>
        <dsp:cNvPr id="0" name=""/>
        <dsp:cNvSpPr/>
      </dsp:nvSpPr>
      <dsp:spPr>
        <a:xfrm>
          <a:off x="4307997" y="713395"/>
          <a:ext cx="855854" cy="697058"/>
        </a:xfrm>
        <a:custGeom>
          <a:avLst/>
          <a:gdLst/>
          <a:ahLst/>
          <a:cxnLst/>
          <a:rect l="0" t="0" r="0" b="0"/>
          <a:pathLst>
            <a:path>
              <a:moveTo>
                <a:pt x="0" y="0"/>
              </a:moveTo>
              <a:lnTo>
                <a:pt x="0" y="697058"/>
              </a:lnTo>
              <a:lnTo>
                <a:pt x="855854" y="69705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B79497B-13E1-6445-8818-49575CF32F03}">
      <dsp:nvSpPr>
        <dsp:cNvPr id="0" name=""/>
        <dsp:cNvSpPr/>
      </dsp:nvSpPr>
      <dsp:spPr>
        <a:xfrm>
          <a:off x="2274214" y="1701512"/>
          <a:ext cx="595193" cy="2477567"/>
        </a:xfrm>
        <a:custGeom>
          <a:avLst/>
          <a:gdLst/>
          <a:ahLst/>
          <a:cxnLst/>
          <a:rect l="0" t="0" r="0" b="0"/>
          <a:pathLst>
            <a:path>
              <a:moveTo>
                <a:pt x="595193" y="0"/>
              </a:moveTo>
              <a:lnTo>
                <a:pt x="595193" y="2477567"/>
              </a:lnTo>
              <a:lnTo>
                <a:pt x="0" y="247756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9F8FDB-62AC-9A44-891B-4E57FA9E99B5}">
      <dsp:nvSpPr>
        <dsp:cNvPr id="0" name=""/>
        <dsp:cNvSpPr/>
      </dsp:nvSpPr>
      <dsp:spPr>
        <a:xfrm>
          <a:off x="2275937" y="1701512"/>
          <a:ext cx="593470" cy="1718996"/>
        </a:xfrm>
        <a:custGeom>
          <a:avLst/>
          <a:gdLst/>
          <a:ahLst/>
          <a:cxnLst/>
          <a:rect l="0" t="0" r="0" b="0"/>
          <a:pathLst>
            <a:path>
              <a:moveTo>
                <a:pt x="593470" y="0"/>
              </a:moveTo>
              <a:lnTo>
                <a:pt x="593470" y="1718996"/>
              </a:lnTo>
              <a:lnTo>
                <a:pt x="0" y="1718996"/>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928405E-F2FD-B348-B269-201320FF5E12}">
      <dsp:nvSpPr>
        <dsp:cNvPr id="0" name=""/>
        <dsp:cNvSpPr/>
      </dsp:nvSpPr>
      <dsp:spPr>
        <a:xfrm>
          <a:off x="2285763" y="1701512"/>
          <a:ext cx="583643" cy="1043127"/>
        </a:xfrm>
        <a:custGeom>
          <a:avLst/>
          <a:gdLst/>
          <a:ahLst/>
          <a:cxnLst/>
          <a:rect l="0" t="0" r="0" b="0"/>
          <a:pathLst>
            <a:path>
              <a:moveTo>
                <a:pt x="583643" y="0"/>
              </a:moveTo>
              <a:lnTo>
                <a:pt x="583643" y="1043127"/>
              </a:lnTo>
              <a:lnTo>
                <a:pt x="0" y="1043127"/>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36E08C-0E4E-D248-AF96-CA844D462297}">
      <dsp:nvSpPr>
        <dsp:cNvPr id="0" name=""/>
        <dsp:cNvSpPr/>
      </dsp:nvSpPr>
      <dsp:spPr>
        <a:xfrm>
          <a:off x="3451525" y="713395"/>
          <a:ext cx="856471" cy="697058"/>
        </a:xfrm>
        <a:custGeom>
          <a:avLst/>
          <a:gdLst/>
          <a:ahLst/>
          <a:cxnLst/>
          <a:rect l="0" t="0" r="0" b="0"/>
          <a:pathLst>
            <a:path>
              <a:moveTo>
                <a:pt x="856471" y="0"/>
              </a:moveTo>
              <a:lnTo>
                <a:pt x="856471" y="697058"/>
              </a:lnTo>
              <a:lnTo>
                <a:pt x="0" y="697058"/>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55BABD2-9150-3045-A1C7-AE80BF7C0F16}">
      <dsp:nvSpPr>
        <dsp:cNvPr id="0" name=""/>
        <dsp:cNvSpPr/>
      </dsp:nvSpPr>
      <dsp:spPr>
        <a:xfrm>
          <a:off x="3656501" y="131276"/>
          <a:ext cx="1302991" cy="582118"/>
        </a:xfrm>
        <a:prstGeom prst="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Quantitative research</a:t>
          </a:r>
        </a:p>
      </dsp:txBody>
      <dsp:txXfrm>
        <a:off x="3656501" y="131276"/>
        <a:ext cx="1302991" cy="582118"/>
      </dsp:txXfrm>
    </dsp:sp>
    <dsp:sp modelId="{D7D96EA3-5F0A-234B-82E8-FB378995CED8}">
      <dsp:nvSpPr>
        <dsp:cNvPr id="0" name=""/>
        <dsp:cNvSpPr/>
      </dsp:nvSpPr>
      <dsp:spPr>
        <a:xfrm>
          <a:off x="2287288" y="1119393"/>
          <a:ext cx="1164237" cy="582118"/>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Descriptive</a:t>
          </a:r>
        </a:p>
      </dsp:txBody>
      <dsp:txXfrm>
        <a:off x="2287288" y="1119393"/>
        <a:ext cx="1164237" cy="582118"/>
      </dsp:txXfrm>
    </dsp:sp>
    <dsp:sp modelId="{18E95309-3240-0941-9BE7-92776CFF29B5}">
      <dsp:nvSpPr>
        <dsp:cNvPr id="0" name=""/>
        <dsp:cNvSpPr/>
      </dsp:nvSpPr>
      <dsp:spPr>
        <a:xfrm>
          <a:off x="1121525" y="2453580"/>
          <a:ext cx="1164237" cy="582118"/>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Case report</a:t>
          </a:r>
        </a:p>
      </dsp:txBody>
      <dsp:txXfrm>
        <a:off x="1121525" y="2453580"/>
        <a:ext cx="1164237" cy="582118"/>
      </dsp:txXfrm>
    </dsp:sp>
    <dsp:sp modelId="{F16191E9-E274-1D4F-BC84-CD0DE70AFBEB}">
      <dsp:nvSpPr>
        <dsp:cNvPr id="0" name=""/>
        <dsp:cNvSpPr/>
      </dsp:nvSpPr>
      <dsp:spPr>
        <a:xfrm>
          <a:off x="1111699" y="3129449"/>
          <a:ext cx="1164237" cy="582118"/>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Case series</a:t>
          </a:r>
        </a:p>
      </dsp:txBody>
      <dsp:txXfrm>
        <a:off x="1111699" y="3129449"/>
        <a:ext cx="1164237" cy="582118"/>
      </dsp:txXfrm>
    </dsp:sp>
    <dsp:sp modelId="{6BDFCF16-1C5C-544F-A23B-34708CEFC923}">
      <dsp:nvSpPr>
        <dsp:cNvPr id="0" name=""/>
        <dsp:cNvSpPr/>
      </dsp:nvSpPr>
      <dsp:spPr>
        <a:xfrm>
          <a:off x="1109976" y="3810808"/>
          <a:ext cx="1164237" cy="736543"/>
        </a:xfrm>
        <a:prstGeom prst="rect">
          <a:avLst/>
        </a:prstGeom>
        <a:solidFill>
          <a:schemeClr val="accent2">
            <a:hueOff val="0"/>
            <a:satOff val="0"/>
            <a:lumOff val="0"/>
            <a:alpha val="2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Cross-sectional survey</a:t>
          </a:r>
        </a:p>
      </dsp:txBody>
      <dsp:txXfrm>
        <a:off x="1109976" y="3810808"/>
        <a:ext cx="1164237" cy="736543"/>
      </dsp:txXfrm>
    </dsp:sp>
    <dsp:sp modelId="{D3B02EA7-575D-B040-9BC8-2CB5161EDE59}">
      <dsp:nvSpPr>
        <dsp:cNvPr id="0" name=""/>
        <dsp:cNvSpPr/>
      </dsp:nvSpPr>
      <dsp:spPr>
        <a:xfrm>
          <a:off x="5163851" y="1119393"/>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Analytic</a:t>
          </a:r>
        </a:p>
      </dsp:txBody>
      <dsp:txXfrm>
        <a:off x="5163851" y="1119393"/>
        <a:ext cx="1164237" cy="582118"/>
      </dsp:txXfrm>
    </dsp:sp>
    <dsp:sp modelId="{4E3E3776-ABD2-FB45-A83D-34F293E9A070}">
      <dsp:nvSpPr>
        <dsp:cNvPr id="0" name=""/>
        <dsp:cNvSpPr/>
      </dsp:nvSpPr>
      <dsp:spPr>
        <a:xfrm>
          <a:off x="3803358" y="1888302"/>
          <a:ext cx="1483028"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Observational</a:t>
          </a:r>
        </a:p>
      </dsp:txBody>
      <dsp:txXfrm>
        <a:off x="3803358" y="1888302"/>
        <a:ext cx="1483028" cy="582118"/>
      </dsp:txXfrm>
    </dsp:sp>
    <dsp:sp modelId="{BAA6EFB6-BF98-2F4C-A6BF-C83257109C5D}">
      <dsp:nvSpPr>
        <dsp:cNvPr id="0" name=""/>
        <dsp:cNvSpPr/>
      </dsp:nvSpPr>
      <dsp:spPr>
        <a:xfrm>
          <a:off x="4713233" y="2761242"/>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Cross-sectional</a:t>
          </a:r>
        </a:p>
      </dsp:txBody>
      <dsp:txXfrm>
        <a:off x="4713233" y="2761242"/>
        <a:ext cx="1164237" cy="582118"/>
      </dsp:txXfrm>
    </dsp:sp>
    <dsp:sp modelId="{694C56DB-5A89-2744-9BEF-E6C430492A6A}">
      <dsp:nvSpPr>
        <dsp:cNvPr id="0" name=""/>
        <dsp:cNvSpPr/>
      </dsp:nvSpPr>
      <dsp:spPr>
        <a:xfrm>
          <a:off x="4713256" y="3407213"/>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Cohort</a:t>
          </a:r>
        </a:p>
      </dsp:txBody>
      <dsp:txXfrm>
        <a:off x="4713256" y="3407213"/>
        <a:ext cx="1164237" cy="582118"/>
      </dsp:txXfrm>
    </dsp:sp>
    <dsp:sp modelId="{CF293FA8-4F7D-EA45-835A-F01C1618AF72}">
      <dsp:nvSpPr>
        <dsp:cNvPr id="0" name=""/>
        <dsp:cNvSpPr/>
      </dsp:nvSpPr>
      <dsp:spPr>
        <a:xfrm>
          <a:off x="4724188" y="4080544"/>
          <a:ext cx="1164237"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Case-control</a:t>
          </a:r>
        </a:p>
      </dsp:txBody>
      <dsp:txXfrm>
        <a:off x="4724188" y="4080544"/>
        <a:ext cx="1164237" cy="582118"/>
      </dsp:txXfrm>
    </dsp:sp>
    <dsp:sp modelId="{315438A4-113A-234A-93A3-3A88EFC47600}">
      <dsp:nvSpPr>
        <dsp:cNvPr id="0" name=""/>
        <dsp:cNvSpPr/>
      </dsp:nvSpPr>
      <dsp:spPr>
        <a:xfrm>
          <a:off x="6187885" y="1888302"/>
          <a:ext cx="1449138" cy="58211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Experimental</a:t>
          </a:r>
        </a:p>
      </dsp:txBody>
      <dsp:txXfrm>
        <a:off x="6187885" y="1888302"/>
        <a:ext cx="1449138" cy="582118"/>
      </dsp:txXfrm>
    </dsp:sp>
    <dsp:sp modelId="{2E36FEAD-2973-514F-A44A-DA1CCA5EE4EB}">
      <dsp:nvSpPr>
        <dsp:cNvPr id="0" name=""/>
        <dsp:cNvSpPr/>
      </dsp:nvSpPr>
      <dsp:spPr>
        <a:xfrm>
          <a:off x="7008457" y="2899495"/>
          <a:ext cx="1164237" cy="824967"/>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Randomized controlled trials</a:t>
          </a:r>
        </a:p>
      </dsp:txBody>
      <dsp:txXfrm>
        <a:off x="7008457" y="2899495"/>
        <a:ext cx="1164237" cy="824967"/>
      </dsp:txXfrm>
    </dsp:sp>
    <dsp:sp modelId="{0243154C-098F-4A49-A02C-CAD4336C8950}">
      <dsp:nvSpPr>
        <dsp:cNvPr id="0" name=""/>
        <dsp:cNvSpPr/>
      </dsp:nvSpPr>
      <dsp:spPr>
        <a:xfrm>
          <a:off x="7048837" y="3827491"/>
          <a:ext cx="1164237" cy="1028336"/>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marL="0" lvl="0" indent="0" algn="ctr" defTabSz="622300">
            <a:lnSpc>
              <a:spcPct val="90000"/>
            </a:lnSpc>
            <a:spcBef>
              <a:spcPct val="0"/>
            </a:spcBef>
            <a:spcAft>
              <a:spcPct val="35000"/>
            </a:spcAft>
            <a:buNone/>
          </a:pPr>
          <a:r>
            <a:rPr lang="en-US" sz="1400" kern="1200" dirty="0"/>
            <a:t>Non-randomized controlled trials</a:t>
          </a:r>
        </a:p>
      </dsp:txBody>
      <dsp:txXfrm>
        <a:off x="7048837" y="3827491"/>
        <a:ext cx="1164237" cy="1028336"/>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A10EDAEF-72DB-C744-B5A5-593299A77FD0}" type="datetimeFigureOut">
              <a:rPr lang="en-US" smtClean="0"/>
              <a:pPr/>
              <a:t>1/17/2019</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1AD3D35E-2143-4448-BE2B-2320F89EEC49}" type="slidenum">
              <a:rPr lang="en-US" smtClean="0"/>
              <a:pPr/>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baseline="0" dirty="0"/>
              <a:t>Title: W1L6 Study Design</a:t>
            </a:r>
          </a:p>
          <a:p>
            <a:r>
              <a:rPr lang="en-US" b="1" baseline="0" dirty="0"/>
              <a:t>Time: 60 minutes (50 slides)</a:t>
            </a:r>
          </a:p>
          <a:p>
            <a:r>
              <a:rPr lang="en-US" b="1" baseline="0" dirty="0"/>
              <a:t>Reading: </a:t>
            </a:r>
            <a:r>
              <a:rPr lang="en-US" b="1" baseline="0" dirty="0" err="1"/>
              <a:t>Hulley</a:t>
            </a:r>
            <a:r>
              <a:rPr lang="en-US" b="1" baseline="0" dirty="0"/>
              <a:t> chapters 7-9, 12</a:t>
            </a:r>
          </a:p>
          <a:p>
            <a:pPr defTabSz="465887">
              <a:defRPr/>
            </a:pPr>
            <a:endParaRPr lang="en-US" dirty="0"/>
          </a:p>
          <a:p>
            <a:pPr marL="171450" indent="-171450" defTabSz="465887">
              <a:buFont typeface="Arial"/>
              <a:buChar char="•"/>
              <a:defRPr/>
            </a:pPr>
            <a:r>
              <a:rPr lang="en-US" dirty="0"/>
              <a:t>In this lecture, we will cover the different designs that can be used to plan and conduct epidemiologic studies.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a:t>
            </a:fld>
            <a:endParaRPr lang="en-US"/>
          </a:p>
        </p:txBody>
      </p:sp>
    </p:spTree>
    <p:extLst>
      <p:ext uri="{BB962C8B-B14F-4D97-AF65-F5344CB8AC3E}">
        <p14:creationId xmlns:p14="http://schemas.microsoft.com/office/powerpoint/2010/main" val="403959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r>
              <a:rPr lang="en-US" dirty="0">
                <a:latin typeface="+mn-lt"/>
              </a:rPr>
              <a:t>The descriptive study also asks WHEN? </a:t>
            </a:r>
          </a:p>
          <a:p>
            <a:pPr marL="171450" lvl="0" indent="-171450">
              <a:buFont typeface="Arial"/>
              <a:buChar char="•"/>
            </a:pPr>
            <a:r>
              <a:rPr lang="en-US" dirty="0">
                <a:latin typeface="+mn-lt"/>
              </a:rPr>
              <a:t>When does the disease or event occur? And “is the disease frequency different now when compared to the past?”  </a:t>
            </a:r>
          </a:p>
          <a:p>
            <a:pPr marL="171450" lvl="0" indent="-171450">
              <a:buFont typeface="Arial"/>
              <a:buChar char="•"/>
            </a:pPr>
            <a:r>
              <a:rPr lang="en-US" dirty="0">
                <a:latin typeface="+mn-lt"/>
              </a:rPr>
              <a:t>Changes in disease rates over time can signal an epidemic or the introduction of a causal agent. </a:t>
            </a:r>
          </a:p>
          <a:p>
            <a:pPr marL="171450" indent="-171450">
              <a:buFont typeface="Arial"/>
              <a:buChar char="•"/>
            </a:pPr>
            <a:r>
              <a:rPr lang="en-US" dirty="0">
                <a:latin typeface="+mn-lt"/>
              </a:rPr>
              <a:t>For example, say there is a city where the background rates of TB among the homeless is 5 people per month. In January, there were 5 cases.  In February, there were 5 cases, but in March there were 8 cases. And in April, 10 cases.  This data raises the index of suspicion and signals an outbreak of TB.</a:t>
            </a:r>
            <a:endParaRPr lang="en-US" dirty="0">
              <a:latin typeface="+mn-lt"/>
              <a:cs typeface="Calibri"/>
            </a:endParaRPr>
          </a:p>
          <a:p>
            <a:pPr marL="171450" lvl="0" indent="-171450">
              <a:buFont typeface="Arial"/>
              <a:buChar char="•"/>
            </a:pPr>
            <a:r>
              <a:rPr lang="en-US" dirty="0">
                <a:latin typeface="+mn-lt"/>
              </a:rPr>
              <a:t>Also, cyclical changes, such as seasonal patterns to disease may emerge from this type of study.  </a:t>
            </a:r>
          </a:p>
          <a:p>
            <a:pPr marL="171450" lvl="0" indent="-171450">
              <a:buFont typeface="Arial"/>
              <a:buChar char="•"/>
            </a:pPr>
            <a:r>
              <a:rPr lang="en-US" i="1" dirty="0">
                <a:latin typeface="+mn-lt"/>
              </a:rPr>
              <a:t>[TRANSITION: </a:t>
            </a:r>
            <a:r>
              <a:rPr lang="en-US" dirty="0">
                <a:latin typeface="+mn-lt"/>
              </a:rPr>
              <a:t>We can show an example of this in the next slide</a:t>
            </a:r>
            <a:r>
              <a:rPr lang="mr-IN" dirty="0">
                <a:latin typeface="+mn-lt"/>
              </a:rPr>
              <a:t>…</a:t>
            </a:r>
            <a:r>
              <a:rPr lang="en-US" i="1" dirty="0">
                <a:latin typeface="+mn-lt"/>
              </a:rPr>
              <a:t>]</a:t>
            </a:r>
            <a:endParaRPr lang="en-US" i="1" dirty="0">
              <a:latin typeface="+mn-lt"/>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10</a:t>
            </a:fld>
            <a:endParaRPr lang="en-US"/>
          </a:p>
        </p:txBody>
      </p:sp>
    </p:spTree>
    <p:extLst>
      <p:ext uri="{BB962C8B-B14F-4D97-AF65-F5344CB8AC3E}">
        <p14:creationId xmlns:p14="http://schemas.microsoft.com/office/powerpoint/2010/main" val="227568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037" indent="-177037" defTabSz="465887">
              <a:buFont typeface="Arial" pitchFamily="34" charset="0"/>
              <a:buChar char="•"/>
              <a:defRPr/>
            </a:pPr>
            <a:r>
              <a:rPr lang="en-US" dirty="0"/>
              <a:t>This slide shows a graph of hospitalization for flu over several years. X axis = time period in weeks, Y axis = number of hospitalizations.</a:t>
            </a:r>
          </a:p>
          <a:p>
            <a:pPr marL="177037" indent="-177037" defTabSz="465887">
              <a:buFont typeface="Arial" pitchFamily="34" charset="0"/>
              <a:buChar char="•"/>
              <a:defRPr/>
            </a:pPr>
            <a:r>
              <a:rPr lang="en-US" dirty="0"/>
              <a:t>Each vertical line represents the end of a calendar year, and as you can see there is a spike in hospitalizations during this time.  This demonstrates that flu has a seasonality.  The spikes at the end of year coincide with the winter season in temperate climates of the Northern Hemisphere.</a:t>
            </a:r>
          </a:p>
          <a:p>
            <a:pPr marL="176530" indent="-176530" defTabSz="465887">
              <a:buFont typeface="Arial" pitchFamily="34" charset="0"/>
              <a:buChar char="•"/>
              <a:defRPr/>
            </a:pPr>
            <a:r>
              <a:rPr lang="en-US" dirty="0"/>
              <a:t>Knowing that flu hospitalizations peak in the winter helps to use direct resources for vaccinating the public based on time.</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11</a:t>
            </a:fld>
            <a:endParaRPr lang="en-US"/>
          </a:p>
        </p:txBody>
      </p:sp>
    </p:spTree>
    <p:extLst>
      <p:ext uri="{BB962C8B-B14F-4D97-AF65-F5344CB8AC3E}">
        <p14:creationId xmlns:p14="http://schemas.microsoft.com/office/powerpoint/2010/main" val="21024048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r>
              <a:rPr lang="en-US" dirty="0"/>
              <a:t>The first two types of</a:t>
            </a:r>
            <a:r>
              <a:rPr lang="en-US" baseline="0" dirty="0"/>
              <a:t> descriptive studies are </a:t>
            </a:r>
            <a:r>
              <a:rPr lang="en-US" b="1" baseline="0" dirty="0"/>
              <a:t>case reports </a:t>
            </a:r>
            <a:r>
              <a:rPr lang="en-US" baseline="0" dirty="0"/>
              <a:t>and </a:t>
            </a:r>
            <a:r>
              <a:rPr lang="en-US" b="1" baseline="0" dirty="0"/>
              <a:t>case series</a:t>
            </a:r>
            <a:r>
              <a:rPr lang="en-US" baseline="0" dirty="0"/>
              <a:t>:</a:t>
            </a:r>
            <a:endParaRPr lang="en-US" dirty="0"/>
          </a:p>
          <a:p>
            <a:pPr marL="171450" lvl="0" indent="-171450">
              <a:buFont typeface="Arial"/>
              <a:buChar char="•"/>
            </a:pPr>
            <a:r>
              <a:rPr lang="en-US" dirty="0"/>
              <a:t>These are often done by clinicians to describe interesting or atypical clinical cases or clusters of cases.</a:t>
            </a:r>
          </a:p>
          <a:p>
            <a:pPr marL="171450" lvl="0" indent="-171450">
              <a:buFont typeface="Arial"/>
              <a:buChar char="•"/>
            </a:pPr>
            <a:r>
              <a:rPr lang="en-US" dirty="0"/>
              <a:t>While they can be valuable to describe new and emerging phenomena, they aren’t considered “true” epi studies because they don’t include statistical calculations (i.e., because they don’t include a denominator).</a:t>
            </a:r>
          </a:p>
          <a:p>
            <a:pPr marL="171450" lvl="0" indent="-171450">
              <a:buFont typeface="Arial"/>
              <a:buChar char="•"/>
            </a:pPr>
            <a:r>
              <a:rPr lang="en-US" dirty="0"/>
              <a:t>Why are these studies useful? They are important because they offer descriptions of “new” diseases.  Most journals will accept case reports and case series if they describe something new or provide new insights into a disorder.</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12</a:t>
            </a:fld>
            <a:endParaRPr lang="en-US"/>
          </a:p>
        </p:txBody>
      </p:sp>
    </p:spTree>
    <p:extLst>
      <p:ext uri="{BB962C8B-B14F-4D97-AF65-F5344CB8AC3E}">
        <p14:creationId xmlns:p14="http://schemas.microsoft.com/office/powerpoint/2010/main" val="428149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t>Cross-sectional studies </a:t>
            </a:r>
            <a:r>
              <a:rPr lang="en-US" dirty="0"/>
              <a:t>are intended to describe the distribution of your health outcome of interest in a specified population at a specific moment in time.</a:t>
            </a:r>
          </a:p>
          <a:p>
            <a:pPr marL="171450" lvl="0" indent="-171450">
              <a:buFont typeface="Arial"/>
              <a:buChar char="•"/>
            </a:pPr>
            <a:r>
              <a:rPr lang="en-US" dirty="0"/>
              <a:t>These types of studies often have an analytic component.  For example, when comparing the distribution of the outcome of interest across age groups or sexes.</a:t>
            </a:r>
            <a:endParaRPr lang="en-US" b="0" baseline="0"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13</a:t>
            </a:fld>
            <a:endParaRPr lang="en-US"/>
          </a:p>
        </p:txBody>
      </p:sp>
    </p:spTree>
    <p:extLst>
      <p:ext uri="{BB962C8B-B14F-4D97-AF65-F5344CB8AC3E}">
        <p14:creationId xmlns:p14="http://schemas.microsoft.com/office/powerpoint/2010/main" val="7587924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r>
              <a:rPr lang="en-US" dirty="0"/>
              <a:t>A classic example of a descriptive cross-sectional survey is this TB </a:t>
            </a:r>
            <a:r>
              <a:rPr lang="en-US" b="1" dirty="0"/>
              <a:t>prevalence survey</a:t>
            </a:r>
            <a:r>
              <a:rPr lang="en-US" dirty="0"/>
              <a:t>.</a:t>
            </a:r>
          </a:p>
          <a:p>
            <a:pPr marL="171450" lvl="0" indent="-171450">
              <a:buFont typeface="Arial"/>
              <a:buChar char="•"/>
            </a:pPr>
            <a:r>
              <a:rPr lang="en-US" dirty="0"/>
              <a:t>These survey types often involve very complicated sampling strategies in order to ensure that the population sampled is generalizable or representative of the population of the area under consideration </a:t>
            </a:r>
            <a:r>
              <a:rPr lang="en-US" sz="1200" kern="1200" dirty="0">
                <a:solidFill>
                  <a:schemeClr val="tx1"/>
                </a:solidFill>
                <a:effectLst/>
                <a:latin typeface="+mn-lt"/>
                <a:ea typeface="+mn-ea"/>
                <a:cs typeface="+mn-cs"/>
              </a:rPr>
              <a:t>– i</a:t>
            </a:r>
            <a:r>
              <a:rPr lang="en-US" dirty="0"/>
              <a:t>n the example shown here, the entire country.</a:t>
            </a:r>
          </a:p>
          <a:p>
            <a:pPr marL="171450" lvl="0" indent="-171450">
              <a:buFont typeface="Arial"/>
              <a:buChar char="•"/>
            </a:pPr>
            <a:r>
              <a:rPr lang="en-US" dirty="0"/>
              <a:t>This graph is from a publication of the results of a Cambodia TB prevalence survey that was published in the Bulletin of the WHO in 2014.</a:t>
            </a:r>
            <a:r>
              <a:rPr lang="en-US" baseline="0" dirty="0"/>
              <a:t> </a:t>
            </a:r>
            <a:r>
              <a:rPr lang="en-US" dirty="0"/>
              <a:t>The graph depicts the number of TB cases by sex, age group, and smear status.</a:t>
            </a:r>
          </a:p>
          <a:p>
            <a:pPr marL="0" indent="0">
              <a:buFont typeface="Arial" pitchFamily="34" charset="0"/>
              <a:buNone/>
            </a:pPr>
            <a:endParaRPr lang="en-US" i="1" dirty="0"/>
          </a:p>
          <a:p>
            <a:pPr marL="0" indent="0">
              <a:buFont typeface="Arial" pitchFamily="34" charset="0"/>
              <a:buNone/>
            </a:pPr>
            <a:r>
              <a:rPr lang="en-US" i="1" dirty="0"/>
              <a:t>Source:</a:t>
            </a:r>
            <a:r>
              <a:rPr lang="en-US" dirty="0"/>
              <a:t> Mao, T. E. et al. (2014). Cross-sectional studies of tuberculosis prevalence in Cambodia between 2002 and 2011. </a:t>
            </a:r>
            <a:r>
              <a:rPr lang="en-US" i="1" dirty="0"/>
              <a:t>Bulletin of the World Health Organization, 92</a:t>
            </a:r>
            <a:r>
              <a:rPr lang="en-US" dirty="0"/>
              <a:t>, 573-581.</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14</a:t>
            </a:fld>
            <a:endParaRPr lang="en-US"/>
          </a:p>
        </p:txBody>
      </p:sp>
    </p:spTree>
    <p:extLst>
      <p:ext uri="{BB962C8B-B14F-4D97-AF65-F5344CB8AC3E}">
        <p14:creationId xmlns:p14="http://schemas.microsoft.com/office/powerpoint/2010/main" val="20905594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Now, let’s look at the </a:t>
            </a:r>
            <a:r>
              <a:rPr lang="en-US" b="1" dirty="0"/>
              <a:t>analytic studies</a:t>
            </a:r>
            <a:r>
              <a:rPr lang="en-US" dirty="0"/>
              <a:t>.</a:t>
            </a:r>
          </a:p>
          <a:p>
            <a:pPr marL="171450" indent="-171450">
              <a:buFont typeface="Arial"/>
              <a:buChar char="•"/>
            </a:pPr>
            <a:r>
              <a:rPr lang="en-US" dirty="0"/>
              <a:t>In contrast to descriptive studies, analytic studies seek to examine the relationship between predictors (or exposures) and outcomes.</a:t>
            </a:r>
            <a:endParaRPr lang="en-US" dirty="0">
              <a:cs typeface="Calibri"/>
            </a:endParaRPr>
          </a:p>
          <a:p>
            <a:pPr marL="171450" indent="-171450">
              <a:buFont typeface="Arial"/>
              <a:buChar char="•"/>
            </a:pPr>
            <a:r>
              <a:rPr lang="en-US" dirty="0"/>
              <a:t>The two main types of analytic studies are: the observational and the experimental study (or interventional).</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15</a:t>
            </a:fld>
            <a:endParaRPr lang="en-US"/>
          </a:p>
        </p:txBody>
      </p:sp>
    </p:spTree>
    <p:extLst>
      <p:ext uri="{BB962C8B-B14F-4D97-AF65-F5344CB8AC3E}">
        <p14:creationId xmlns:p14="http://schemas.microsoft.com/office/powerpoint/2010/main" val="1163434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lvl1pPr defTabSz="965745">
              <a:defRPr sz="2400" b="1">
                <a:solidFill>
                  <a:schemeClr val="tx1"/>
                </a:solidFill>
                <a:latin typeface="Arial" charset="0"/>
                <a:ea typeface="ＭＳ Ｐゴシック" charset="-128"/>
              </a:defRPr>
            </a:lvl1pPr>
            <a:lvl2pPr marL="757066" indent="-291179" defTabSz="965745">
              <a:defRPr sz="2400" b="1">
                <a:solidFill>
                  <a:schemeClr val="tx1"/>
                </a:solidFill>
                <a:latin typeface="Arial" charset="0"/>
                <a:ea typeface="ＭＳ Ｐゴシック" charset="-128"/>
              </a:defRPr>
            </a:lvl2pPr>
            <a:lvl3pPr marL="1164717" indent="-232943" defTabSz="965745">
              <a:defRPr sz="2400" b="1">
                <a:solidFill>
                  <a:schemeClr val="tx1"/>
                </a:solidFill>
                <a:latin typeface="Arial" charset="0"/>
                <a:ea typeface="ＭＳ Ｐゴシック" charset="-128"/>
              </a:defRPr>
            </a:lvl3pPr>
            <a:lvl4pPr marL="1630604" indent="-232943" defTabSz="965745">
              <a:defRPr sz="2400" b="1">
                <a:solidFill>
                  <a:schemeClr val="tx1"/>
                </a:solidFill>
                <a:latin typeface="Arial" charset="0"/>
                <a:ea typeface="ＭＳ Ｐゴシック" charset="-128"/>
              </a:defRPr>
            </a:lvl4pPr>
            <a:lvl5pPr marL="2096491" indent="-232943" defTabSz="965745">
              <a:defRPr sz="2400" b="1">
                <a:solidFill>
                  <a:schemeClr val="tx1"/>
                </a:solidFill>
                <a:latin typeface="Arial" charset="0"/>
                <a:ea typeface="ＭＳ Ｐゴシック" charset="-128"/>
              </a:defRPr>
            </a:lvl5pPr>
            <a:lvl6pPr marL="2562377" indent="-232943" defTabSz="965745" eaLnBrk="0" fontAlgn="base" hangingPunct="0">
              <a:spcBef>
                <a:spcPct val="0"/>
              </a:spcBef>
              <a:spcAft>
                <a:spcPct val="0"/>
              </a:spcAft>
              <a:defRPr sz="2400" b="1">
                <a:solidFill>
                  <a:schemeClr val="tx1"/>
                </a:solidFill>
                <a:latin typeface="Arial" charset="0"/>
                <a:ea typeface="ＭＳ Ｐゴシック" charset="-128"/>
              </a:defRPr>
            </a:lvl6pPr>
            <a:lvl7pPr marL="3028264" indent="-232943" defTabSz="965745" eaLnBrk="0" fontAlgn="base" hangingPunct="0">
              <a:spcBef>
                <a:spcPct val="0"/>
              </a:spcBef>
              <a:spcAft>
                <a:spcPct val="0"/>
              </a:spcAft>
              <a:defRPr sz="2400" b="1">
                <a:solidFill>
                  <a:schemeClr val="tx1"/>
                </a:solidFill>
                <a:latin typeface="Arial" charset="0"/>
                <a:ea typeface="ＭＳ Ｐゴシック" charset="-128"/>
              </a:defRPr>
            </a:lvl7pPr>
            <a:lvl8pPr marL="3494151" indent="-232943" defTabSz="965745" eaLnBrk="0" fontAlgn="base" hangingPunct="0">
              <a:spcBef>
                <a:spcPct val="0"/>
              </a:spcBef>
              <a:spcAft>
                <a:spcPct val="0"/>
              </a:spcAft>
              <a:defRPr sz="2400" b="1">
                <a:solidFill>
                  <a:schemeClr val="tx1"/>
                </a:solidFill>
                <a:latin typeface="Arial" charset="0"/>
                <a:ea typeface="ＭＳ Ｐゴシック" charset="-128"/>
              </a:defRPr>
            </a:lvl8pPr>
            <a:lvl9pPr marL="3960038" indent="-232943" defTabSz="965745" eaLnBrk="0" fontAlgn="base" hangingPunct="0">
              <a:spcBef>
                <a:spcPct val="0"/>
              </a:spcBef>
              <a:spcAft>
                <a:spcPct val="0"/>
              </a:spcAft>
              <a:defRPr sz="2400" b="1">
                <a:solidFill>
                  <a:schemeClr val="tx1"/>
                </a:solidFill>
                <a:latin typeface="Arial" charset="0"/>
                <a:ea typeface="ＭＳ Ｐゴシック" charset="-128"/>
              </a:defRPr>
            </a:lvl9pPr>
          </a:lstStyle>
          <a:p>
            <a:fld id="{6B2FC5C4-D69E-E347-9311-605B274C054A}" type="slidenum">
              <a:rPr lang="en-US" altLang="x-none" sz="1200" b="0">
                <a:latin typeface="Times New Roman" charset="0"/>
              </a:rPr>
              <a:pPr/>
              <a:t>16</a:t>
            </a:fld>
            <a:endParaRPr lang="en-US" altLang="x-none" sz="1200" b="0">
              <a:latin typeface="Times New Roman" charset="0"/>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marL="171450" lvl="0" indent="-171450">
              <a:buFont typeface="Arial"/>
              <a:buChar char="•"/>
            </a:pPr>
            <a:r>
              <a:rPr lang="en-US" dirty="0"/>
              <a:t>The goal of an analytic study is to characterize the </a:t>
            </a:r>
            <a:r>
              <a:rPr lang="en-US" b="1" dirty="0"/>
              <a:t>relationship</a:t>
            </a:r>
            <a:r>
              <a:rPr lang="en-US" dirty="0"/>
              <a:t> between two factors, usually referred to as the “predictor variable” and the “outcome variable”.</a:t>
            </a:r>
          </a:p>
          <a:p>
            <a:pPr marL="171450" lvl="0" indent="-171450">
              <a:buFont typeface="Arial"/>
              <a:buChar char="•"/>
            </a:pPr>
            <a:r>
              <a:rPr lang="en-US" dirty="0"/>
              <a:t>These studies are typically framed as testing a hypothesis around an exposure and outcome (e.g., does smoking cause lung cancer? Does streptomycin cure TB? Does HIV increase the risk for TB?  Does TPT reduce risk for TB in PLHIV?)</a:t>
            </a:r>
          </a:p>
          <a:p>
            <a:pPr marL="171450" lvl="0" indent="-171450">
              <a:buFont typeface="Arial"/>
              <a:buChar char="•"/>
            </a:pPr>
            <a:r>
              <a:rPr lang="en-US" dirty="0"/>
              <a:t>How do these studies quantify or measure the relationship between the factors?  They do so through measures of association like Relative Risk, Odds Ratio and Prevalence Ratio.</a:t>
            </a:r>
          </a:p>
          <a:p>
            <a:pPr marL="171450" lvl="0" indent="-171450">
              <a:buFont typeface="Arial"/>
              <a:buChar char="•"/>
            </a:pPr>
            <a:r>
              <a:rPr lang="en-US" dirty="0"/>
              <a:t>The type of measure of association used will depend on the study design.  This will be covered later in the course.</a:t>
            </a:r>
          </a:p>
          <a:p>
            <a:pPr marL="171450" lvl="0" indent="-171450">
              <a:buFont typeface="Arial"/>
              <a:buChar char="•"/>
            </a:pPr>
            <a:r>
              <a:rPr lang="en-US" dirty="0"/>
              <a:t>For now, we will just focus on ways to design a study to examine the relationship between exposure and outcome.</a:t>
            </a:r>
          </a:p>
        </p:txBody>
      </p:sp>
    </p:spTree>
    <p:extLst>
      <p:ext uri="{BB962C8B-B14F-4D97-AF65-F5344CB8AC3E}">
        <p14:creationId xmlns:p14="http://schemas.microsoft.com/office/powerpoint/2010/main" val="1687806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Analytic studies can be broken down into two types: </a:t>
            </a:r>
            <a:r>
              <a:rPr lang="en-US" b="1" dirty="0"/>
              <a:t>observational and experimental</a:t>
            </a:r>
            <a:r>
              <a:rPr lang="en-US" dirty="0"/>
              <a:t>.</a:t>
            </a:r>
          </a:p>
          <a:p>
            <a:pPr marL="457200" lvl="0" indent="-171450">
              <a:buFont typeface="Courier New" panose="02070309020205020404" pitchFamily="49" charset="0"/>
              <a:buChar char="o"/>
            </a:pPr>
            <a:r>
              <a:rPr lang="en-US" dirty="0"/>
              <a:t>Observational studies are studies in which investigators look at the natural course of events.</a:t>
            </a:r>
          </a:p>
          <a:p>
            <a:pPr marL="457200" lvl="0" indent="-171450">
              <a:buFont typeface="Courier New" panose="02070309020205020404" pitchFamily="49" charset="0"/>
              <a:buChar char="o"/>
            </a:pPr>
            <a:r>
              <a:rPr lang="en-US" dirty="0"/>
              <a:t>Experimental studies (aka intervention studies), are studies in which the investigators assign or control the exposure.  The classic type of experimental study is the randomized control trial.</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17</a:t>
            </a:fld>
            <a:endParaRPr lang="en-US"/>
          </a:p>
        </p:txBody>
      </p:sp>
    </p:spTree>
    <p:extLst>
      <p:ext uri="{BB962C8B-B14F-4D97-AF65-F5344CB8AC3E}">
        <p14:creationId xmlns:p14="http://schemas.microsoft.com/office/powerpoint/2010/main" val="1510203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There are three categories or types of observational study.</a:t>
            </a:r>
          </a:p>
          <a:p>
            <a:pPr marL="171450" lvl="0" indent="-171450">
              <a:buFont typeface="Arial"/>
              <a:buChar char="•"/>
            </a:pPr>
            <a:r>
              <a:rPr lang="en-US" dirty="0"/>
              <a:t>They are defined or differentiated by how participants are sampled and how exposures and outcomes are observed.</a:t>
            </a:r>
          </a:p>
          <a:p>
            <a:pPr marL="457200" lvl="0" indent="-173736">
              <a:buFont typeface="+mj-lt"/>
              <a:buAutoNum type="arabicParenR"/>
            </a:pPr>
            <a:r>
              <a:rPr lang="en-US" dirty="0"/>
              <a:t>Cross-sectional studies are similar to the descriptive cross-section surveys we discussed earlier.  Participants are sampled and examined at one point in time, and the exposure and outcome of interest are measured at the same time.</a:t>
            </a:r>
          </a:p>
          <a:p>
            <a:pPr marL="457200" lvl="0" indent="-173736">
              <a:buFont typeface="+mj-lt"/>
              <a:buAutoNum type="arabicParenR"/>
            </a:pPr>
            <a:r>
              <a:rPr lang="en-US" dirty="0"/>
              <a:t>Cohort studies begin with the exposure and move forward in time to assess the outcome. Participants are sampled based on the exposure of interest and followed forward to determine the outcomes.</a:t>
            </a:r>
          </a:p>
          <a:p>
            <a:pPr marL="457200" lvl="0" indent="-173736">
              <a:buFont typeface="+mj-lt"/>
              <a:buAutoNum type="arabicParenR"/>
            </a:pPr>
            <a:r>
              <a:rPr lang="en-US" dirty="0"/>
              <a:t>In case-control studies, we begin with the outcome and look for the exposure.  It’s the reverse of the cohort study.</a:t>
            </a:r>
          </a:p>
          <a:p>
            <a:pPr marL="171450" lvl="0" indent="-171450">
              <a:buFont typeface="Arial"/>
              <a:buChar char="•"/>
            </a:pPr>
            <a:r>
              <a:rPr lang="en-US" dirty="0"/>
              <a:t>We will now look at each of these three types of observational studies in more detail and explore why we might choose one study design over another.</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18</a:t>
            </a:fld>
            <a:endParaRPr lang="en-US"/>
          </a:p>
        </p:txBody>
      </p:sp>
    </p:spTree>
    <p:extLst>
      <p:ext uri="{BB962C8B-B14F-4D97-AF65-F5344CB8AC3E}">
        <p14:creationId xmlns:p14="http://schemas.microsoft.com/office/powerpoint/2010/main" val="457990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In a </a:t>
            </a:r>
            <a:r>
              <a:rPr lang="en-US" b="1" dirty="0"/>
              <a:t>cross-sectional study</a:t>
            </a:r>
            <a:r>
              <a:rPr lang="en-US" dirty="0"/>
              <a:t>, the population of interest or sample population is examined at a specific point in time.</a:t>
            </a:r>
          </a:p>
          <a:p>
            <a:pPr marL="171450" lvl="0" indent="-171450">
              <a:buFont typeface="Arial"/>
              <a:buChar char="•"/>
            </a:pPr>
            <a:r>
              <a:rPr lang="en-US" dirty="0"/>
              <a:t>The level of exposure and the prevalence of the outcome are measured in all subjects.</a:t>
            </a:r>
          </a:p>
          <a:p>
            <a:pPr marL="171450" lvl="0" indent="-171450">
              <a:buFont typeface="Arial"/>
              <a:buChar char="•"/>
            </a:pPr>
            <a:r>
              <a:rPr lang="en-US" dirty="0"/>
              <a:t>Differences in outcome prevalence between the exposed group and non-exposed group are compared.</a:t>
            </a:r>
          </a:p>
          <a:p>
            <a:pPr marL="171450" lvl="0" indent="-171450">
              <a:buFont typeface="Arial"/>
              <a:buChar char="•"/>
            </a:pPr>
            <a:r>
              <a:rPr lang="en-US" dirty="0"/>
              <a:t>In this type of study precise definitions of the exposure and outcome are critical (why? Don’t want to mis-categorize participants)</a:t>
            </a:r>
            <a:endParaRPr lang="en-US" dirty="0">
              <a:cs typeface="Calibri"/>
            </a:endParaRPr>
          </a:p>
          <a:p>
            <a:pPr marL="171450" lvl="0" indent="-171450">
              <a:buFont typeface="Arial"/>
              <a:buChar char="•"/>
            </a:pPr>
            <a:r>
              <a:rPr lang="en-US" dirty="0"/>
              <a:t>The data can be expressed in a 2 x 2 table, which will be addressed later.</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19</a:t>
            </a:fld>
            <a:endParaRPr lang="en-US"/>
          </a:p>
        </p:txBody>
      </p:sp>
    </p:spTree>
    <p:extLst>
      <p:ext uri="{BB962C8B-B14F-4D97-AF65-F5344CB8AC3E}">
        <p14:creationId xmlns:p14="http://schemas.microsoft.com/office/powerpoint/2010/main" val="2413087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different approaches to designing a research study.  The process of deciding which one to use should be guided by these questions:  </a:t>
            </a:r>
          </a:p>
          <a:p>
            <a:pPr marL="171450" indent="-171450">
              <a:buFont typeface="Arial"/>
              <a:buChar char="•"/>
            </a:pPr>
            <a:r>
              <a:rPr lang="en-US" i="1" dirty="0"/>
              <a:t>[Review slide content]</a:t>
            </a:r>
            <a:endParaRPr lang="en-US" dirty="0">
              <a:cs typeface="Calibri"/>
            </a:endParaRPr>
          </a:p>
          <a:p>
            <a:endParaRPr lang="en-US" dirty="0"/>
          </a:p>
          <a:p>
            <a:r>
              <a:rPr lang="en-US" b="1" dirty="0"/>
              <a:t>INTERACTIVE</a:t>
            </a:r>
            <a:r>
              <a:rPr lang="en-US" dirty="0"/>
              <a:t>:</a:t>
            </a:r>
            <a:r>
              <a:rPr lang="en-US" baseline="0" dirty="0"/>
              <a:t> </a:t>
            </a:r>
            <a:r>
              <a:rPr lang="en-US" dirty="0"/>
              <a:t>Let’s reflect on some of your research questions and consider how we could design a study to answer them… </a:t>
            </a:r>
            <a:r>
              <a:rPr lang="en-US" i="1" dirty="0"/>
              <a:t>[call on students]</a:t>
            </a:r>
          </a:p>
          <a:p>
            <a:pPr lvl="0"/>
            <a:endParaRPr lang="en-US" dirty="0"/>
          </a:p>
          <a:p>
            <a:pPr lvl="0"/>
            <a:r>
              <a:rPr lang="en-US" i="1" dirty="0"/>
              <a:t>[Or</a:t>
            </a:r>
            <a:r>
              <a:rPr lang="en-US" i="1" baseline="0" dirty="0"/>
              <a:t> can use this example]</a:t>
            </a:r>
          </a:p>
          <a:p>
            <a:pPr marL="171450" lvl="0" indent="-171450">
              <a:buFont typeface="Arial"/>
              <a:buChar char="•"/>
            </a:pPr>
            <a:r>
              <a:rPr lang="en-US" dirty="0"/>
              <a:t>Concern: Among PLHIV, TPT uptake low in high-burden TB countries. </a:t>
            </a:r>
          </a:p>
          <a:p>
            <a:pPr marL="171450" lvl="0" indent="-171450">
              <a:buFont typeface="Arial"/>
              <a:buChar char="•"/>
            </a:pPr>
            <a:r>
              <a:rPr lang="en-US" dirty="0"/>
              <a:t>Reasons low uptake: lack of knowledge about guidelines; uncertain of diagnosis (is TB present?); fear of creating INH resistance   </a:t>
            </a:r>
          </a:p>
          <a:p>
            <a:pPr marL="171450" lvl="0" indent="-171450">
              <a:buFont typeface="Arial"/>
              <a:buChar char="•"/>
            </a:pPr>
            <a:r>
              <a:rPr lang="en-US" dirty="0"/>
              <a:t>What strategies or interventions may be helpful to improve uptake?</a:t>
            </a:r>
          </a:p>
          <a:p>
            <a:pPr marL="171450" lvl="0" indent="-171450">
              <a:buFont typeface="Arial"/>
              <a:buChar char="•"/>
            </a:pPr>
            <a:r>
              <a:rPr lang="en-US" dirty="0"/>
              <a:t>Case-Control Study: Persons receiving counseling session from HCW on benefits of receiving TPT vs. persons not receiving TPT counseling session. </a:t>
            </a:r>
          </a:p>
          <a:p>
            <a:pPr marL="171450" lvl="0" indent="-171450">
              <a:buFont typeface="Arial"/>
              <a:buChar char="•"/>
            </a:pPr>
            <a:r>
              <a:rPr lang="en-US" dirty="0"/>
              <a:t>Outcome: compare rates of uptake in both groups.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a:t>
            </a:fld>
            <a:endParaRPr lang="en-US"/>
          </a:p>
        </p:txBody>
      </p:sp>
    </p:spTree>
    <p:extLst>
      <p:ext uri="{BB962C8B-B14F-4D97-AF65-F5344CB8AC3E}">
        <p14:creationId xmlns:p14="http://schemas.microsoft.com/office/powerpoint/2010/main" val="144872692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This slide shows an example of a cross-sectional study that compared the quality of TB diagnostic evaluation delivered to male and female patients in rural Uganda. [All patients displayed symptoms consistent</a:t>
            </a:r>
            <a:r>
              <a:rPr lang="en-US" baseline="0" dirty="0"/>
              <a:t> with</a:t>
            </a:r>
            <a:r>
              <a:rPr lang="en-US" dirty="0"/>
              <a:t> TB].</a:t>
            </a:r>
          </a:p>
          <a:p>
            <a:pPr marL="171450" lvl="0" indent="-171450">
              <a:buFont typeface="Arial"/>
              <a:buChar char="•"/>
            </a:pPr>
            <a:r>
              <a:rPr lang="en-US" dirty="0"/>
              <a:t>The predictor variable is Sex.</a:t>
            </a:r>
          </a:p>
          <a:p>
            <a:pPr marL="171450" lvl="0" indent="-171450">
              <a:buFont typeface="Arial"/>
              <a:buChar char="•"/>
            </a:pPr>
            <a:r>
              <a:rPr lang="en-US" dirty="0"/>
              <a:t>The outcome variable is quality of care (i.e., sputum samples submitted; patients with positive tests</a:t>
            </a:r>
            <a:r>
              <a:rPr lang="en-US" baseline="0" dirty="0"/>
              <a:t> </a:t>
            </a:r>
            <a:r>
              <a:rPr lang="en-US" dirty="0"/>
              <a:t>should receive first-line treatment).</a:t>
            </a:r>
          </a:p>
          <a:p>
            <a:pPr marL="171450" lvl="0" indent="-171450">
              <a:buFont typeface="Arial"/>
              <a:buChar char="•"/>
            </a:pPr>
            <a:r>
              <a:rPr lang="en-US" dirty="0"/>
              <a:t>And the prevalence of the outcome (high-quality of care) is compared between men and women (sex = the predictor variable).</a:t>
            </a:r>
          </a:p>
          <a:p>
            <a:pPr marL="171450" lvl="0" indent="-171450">
              <a:buFont typeface="Arial"/>
              <a:buChar char="•"/>
            </a:pPr>
            <a:r>
              <a:rPr lang="en-US" dirty="0"/>
              <a:t>The study found that women who sought care and experienced TB symptoms received lower quality TB care overall.  Quality of care was assessed by variables: completion of smear evaluation, referral for TB treatment and receiving first-line treatment if TB</a:t>
            </a:r>
            <a:r>
              <a:rPr lang="en-US" baseline="0" dirty="0"/>
              <a:t> positive</a:t>
            </a:r>
            <a:r>
              <a:rPr lang="en-US" dirty="0"/>
              <a:t>.</a:t>
            </a:r>
          </a:p>
          <a:p>
            <a:pPr marL="171450" lvl="0" indent="-171450">
              <a:buFont typeface="Arial"/>
              <a:buChar char="•"/>
            </a:pPr>
            <a:r>
              <a:rPr lang="en-US" dirty="0"/>
              <a:t>This study provides an example of how a cross-sectional study of a TB programs’ operations can lead to results that can inform the</a:t>
            </a:r>
            <a:r>
              <a:rPr lang="en-US" baseline="0" dirty="0"/>
              <a:t> p</a:t>
            </a:r>
            <a:r>
              <a:rPr lang="en-US" dirty="0"/>
              <a:t>rogram of how to improve its delivery of care to patients.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20</a:t>
            </a:fld>
            <a:endParaRPr lang="en-US"/>
          </a:p>
        </p:txBody>
      </p:sp>
    </p:spTree>
    <p:extLst>
      <p:ext uri="{BB962C8B-B14F-4D97-AF65-F5344CB8AC3E}">
        <p14:creationId xmlns:p14="http://schemas.microsoft.com/office/powerpoint/2010/main" val="1335504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defTabSz="465887">
              <a:buFont typeface="Arial" pitchFamily="34" charset="0"/>
              <a:buNone/>
              <a:defRPr/>
            </a:pPr>
            <a:r>
              <a:rPr lang="en-US" baseline="0" dirty="0"/>
              <a:t>Some </a:t>
            </a:r>
            <a:r>
              <a:rPr lang="en-US" u="sng" baseline="0" dirty="0"/>
              <a:t>advantages</a:t>
            </a:r>
            <a:r>
              <a:rPr lang="en-US" baseline="0" dirty="0"/>
              <a:t> of cross-sectional studies include:</a:t>
            </a:r>
          </a:p>
          <a:p>
            <a:pPr marL="171450" indent="-171450" defTabSz="465887">
              <a:buFont typeface="Arial"/>
              <a:buChar char="•"/>
              <a:defRPr/>
            </a:pPr>
            <a:r>
              <a:rPr lang="en-US" dirty="0"/>
              <a:t>Cross-sectional studies can be done relatively quickly, and inexpensively.</a:t>
            </a:r>
          </a:p>
          <a:p>
            <a:pPr marL="171450" lvl="0" indent="-171450">
              <a:buFont typeface="Arial"/>
              <a:buChar char="•"/>
            </a:pPr>
            <a:r>
              <a:rPr lang="en-US" dirty="0"/>
              <a:t>They can assess multiple exposures and outcomes.</a:t>
            </a:r>
          </a:p>
          <a:p>
            <a:pPr marL="171450" lvl="0" indent="-171450">
              <a:buFont typeface="Arial"/>
              <a:buChar char="•"/>
            </a:pPr>
            <a:r>
              <a:rPr lang="en-US" dirty="0"/>
              <a:t>And provide an estimate of burden of disease for the population. </a:t>
            </a:r>
            <a:endParaRPr lang="en-US" baseline="0" dirty="0"/>
          </a:p>
          <a:p>
            <a:r>
              <a:rPr lang="en-US" u="sng" dirty="0"/>
              <a:t>Disadvantages</a:t>
            </a:r>
            <a:r>
              <a:rPr lang="en-US" dirty="0"/>
              <a:t>: </a:t>
            </a:r>
          </a:p>
          <a:p>
            <a:pPr marL="171450" lvl="0" indent="-171450">
              <a:buFont typeface="Arial"/>
              <a:buChar char="•"/>
            </a:pPr>
            <a:r>
              <a:rPr lang="en-US" dirty="0"/>
              <a:t>They can only measure prevalence, not incidence (why? To measure incidence requires some measurement of time).</a:t>
            </a:r>
          </a:p>
          <a:p>
            <a:pPr marL="171450" lvl="0" indent="-171450">
              <a:buFont typeface="Arial"/>
              <a:buChar char="•"/>
            </a:pPr>
            <a:r>
              <a:rPr lang="en-US" dirty="0"/>
              <a:t>Their causal relationship is often difficult to prove.</a:t>
            </a:r>
          </a:p>
          <a:p>
            <a:pPr marL="171450" lvl="0" indent="-171450">
              <a:buFont typeface="Arial"/>
              <a:buChar char="•"/>
            </a:pPr>
            <a:r>
              <a:rPr lang="en-US" dirty="0"/>
              <a:t>Because both exposure and outcome are measured at one point in time, it can be difficult to determine which came first, the exposure or the outcome.</a:t>
            </a:r>
          </a:p>
          <a:p>
            <a:pPr marL="171450" lvl="0" indent="-171450">
              <a:buFont typeface="Arial"/>
              <a:buChar char="•"/>
            </a:pPr>
            <a:r>
              <a:rPr lang="en-US" dirty="0"/>
              <a:t>For non-modifiable exposures (sex, race, age), this is not an issue however, for others it can prove a major challenge to the ability of the study to show a causal relationship.</a:t>
            </a:r>
          </a:p>
          <a:p>
            <a:pPr marL="171450" lvl="0" indent="-171450">
              <a:buFont typeface="Arial"/>
              <a:buChar char="•"/>
            </a:pPr>
            <a:r>
              <a:rPr lang="en-US" dirty="0"/>
              <a:t>And they are inefficient for rare exposures and outcomes.</a:t>
            </a:r>
          </a:p>
          <a:p>
            <a:pPr marL="171450" lvl="0" indent="-171450">
              <a:buFont typeface="Arial"/>
              <a:buChar char="•"/>
            </a:pPr>
            <a:r>
              <a:rPr lang="en-US" b="1" i="1" dirty="0"/>
              <a:t>ASK:  </a:t>
            </a:r>
            <a:r>
              <a:rPr lang="en-US" dirty="0"/>
              <a:t>If by chance you wanted to look at the outcomes (including incidence) in patients with a specific (and perhaps rare) exposure, can anyone think of a study design that would be more suitable?</a:t>
            </a:r>
          </a:p>
          <a:p>
            <a:r>
              <a:rPr lang="en-US" i="1" baseline="0" dirty="0"/>
              <a:t>[Transition: lead into cohort study</a:t>
            </a:r>
            <a:r>
              <a:rPr lang="is-IS" i="1" baseline="0" dirty="0"/>
              <a:t>…</a:t>
            </a:r>
            <a:r>
              <a:rPr lang="en-US" i="1" baseline="0" dirty="0"/>
              <a: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21</a:t>
            </a:fld>
            <a:endParaRPr lang="en-US"/>
          </a:p>
        </p:txBody>
      </p:sp>
    </p:spTree>
    <p:extLst>
      <p:ext uri="{BB962C8B-B14F-4D97-AF65-F5344CB8AC3E}">
        <p14:creationId xmlns:p14="http://schemas.microsoft.com/office/powerpoint/2010/main" val="1453941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Another type of analytic study is the </a:t>
            </a:r>
            <a:r>
              <a:rPr lang="en-US" b="1" dirty="0"/>
              <a:t>cohort study</a:t>
            </a:r>
            <a:r>
              <a:rPr lang="en-US" dirty="0"/>
              <a:t>.</a:t>
            </a:r>
          </a:p>
          <a:p>
            <a:pPr marL="171450" lvl="0" indent="-171450">
              <a:buFont typeface="Arial"/>
              <a:buChar char="•"/>
            </a:pPr>
            <a:r>
              <a:rPr lang="en-US" b="0" dirty="0"/>
              <a:t>Its subjects are chosen based on the presence or absence (or level) of the exposure of interest.</a:t>
            </a:r>
          </a:p>
          <a:p>
            <a:pPr marL="171450" lvl="0" indent="-171450">
              <a:buFont typeface="Arial"/>
              <a:buChar char="•"/>
            </a:pPr>
            <a:r>
              <a:rPr lang="en-US" dirty="0"/>
              <a:t>At the time of exposure, none of the participants have the outcome of interest.</a:t>
            </a:r>
          </a:p>
          <a:p>
            <a:pPr marL="171450" lvl="0" indent="-171450">
              <a:buFont typeface="Arial"/>
              <a:buChar char="•"/>
            </a:pPr>
            <a:r>
              <a:rPr lang="en-US" dirty="0"/>
              <a:t>Participants are followed for a specified period of time to measure the frequency with which the outcome of interest develops.</a:t>
            </a:r>
          </a:p>
          <a:p>
            <a:pPr marL="171450" lvl="0" indent="-171450">
              <a:buFont typeface="Arial"/>
              <a:buChar char="•"/>
            </a:pPr>
            <a:r>
              <a:rPr lang="en-US" dirty="0"/>
              <a:t>In a cohort study, you start with the exposure, then look for the outcome.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22</a:t>
            </a:fld>
            <a:endParaRPr lang="en-US"/>
          </a:p>
        </p:txBody>
      </p:sp>
    </p:spTree>
    <p:extLst>
      <p:ext uri="{BB962C8B-B14F-4D97-AF65-F5344CB8AC3E}">
        <p14:creationId xmlns:p14="http://schemas.microsoft.com/office/powerpoint/2010/main" val="15284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037" indent="-177037" defTabSz="465887">
              <a:buFont typeface="Arial" pitchFamily="34" charset="0"/>
              <a:buChar char="•"/>
              <a:defRPr/>
            </a:pPr>
            <a:r>
              <a:rPr lang="en-US" dirty="0"/>
              <a:t>The basic analytical approach in a cohort study is to identify exposed and non-exposed individuals in your population of interest and sample subjects at different levels of the exposure.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23</a:t>
            </a:fld>
            <a:endParaRPr lang="en-US"/>
          </a:p>
        </p:txBody>
      </p:sp>
    </p:spTree>
    <p:extLst>
      <p:ext uri="{BB962C8B-B14F-4D97-AF65-F5344CB8AC3E}">
        <p14:creationId xmlns:p14="http://schemas.microsoft.com/office/powerpoint/2010/main" val="16050286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037" indent="-177037" defTabSz="465887">
              <a:buFont typeface="Arial" pitchFamily="34" charset="0"/>
              <a:buChar char="•"/>
              <a:defRPr/>
            </a:pPr>
            <a:r>
              <a:rPr lang="en-US" altLang="x-none" b="0" dirty="0">
                <a:latin typeface="+mn-lt"/>
                <a:ea typeface="ＭＳ Ｐゴシック" charset="-128"/>
              </a:rPr>
              <a:t>Researchers</a:t>
            </a:r>
            <a:r>
              <a:rPr lang="en-US" altLang="x-none" b="0" baseline="0" dirty="0">
                <a:latin typeface="+mn-lt"/>
                <a:ea typeface="ＭＳ Ｐゴシック" charset="-128"/>
              </a:rPr>
              <a:t> follow these groups for a pre-specified time and</a:t>
            </a:r>
            <a:r>
              <a:rPr lang="en-US" altLang="x-none" b="0" dirty="0">
                <a:latin typeface="+mn-lt"/>
                <a:ea typeface="ＭＳ Ｐゴシック" charset="-128"/>
              </a:rPr>
              <a:t> identify those who do and do not develop the outcome of interest.</a:t>
            </a:r>
            <a:endParaRPr lang="en-US" b="0"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24</a:t>
            </a:fld>
            <a:endParaRPr lang="en-US"/>
          </a:p>
        </p:txBody>
      </p:sp>
    </p:spTree>
    <p:extLst>
      <p:ext uri="{BB962C8B-B14F-4D97-AF65-F5344CB8AC3E}">
        <p14:creationId xmlns:p14="http://schemas.microsoft.com/office/powerpoint/2010/main" val="5621638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037" indent="-177037" defTabSz="465887">
              <a:buFont typeface="Arial" pitchFamily="34" charset="0"/>
              <a:buChar char="•"/>
              <a:defRPr/>
            </a:pPr>
            <a:r>
              <a:rPr lang="en-US" altLang="x-none" dirty="0">
                <a:latin typeface="+mn-lt"/>
                <a:ea typeface="ＭＳ Ｐゴシック" charset="-128"/>
              </a:rPr>
              <a:t>Then, the incidence of the outcome in the exposed and in the non-exposed is calculated.  Incidence is defined as</a:t>
            </a:r>
            <a:r>
              <a:rPr lang="en-US" altLang="x-none" baseline="0" dirty="0">
                <a:latin typeface="+mn-lt"/>
                <a:ea typeface="ＭＳ Ｐゴシック" charset="-128"/>
              </a:rPr>
              <a:t> </a:t>
            </a:r>
            <a:r>
              <a:rPr lang="en-US" altLang="x-none" dirty="0">
                <a:latin typeface="+mn-lt"/>
                <a:ea typeface="ＭＳ Ｐゴシック" charset="-128"/>
              </a:rPr>
              <a:t>the number of new occurrences of an outcome over a specified period of time.</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25</a:t>
            </a:fld>
            <a:endParaRPr lang="en-US"/>
          </a:p>
        </p:txBody>
      </p:sp>
    </p:spTree>
    <p:extLst>
      <p:ext uri="{BB962C8B-B14F-4D97-AF65-F5344CB8AC3E}">
        <p14:creationId xmlns:p14="http://schemas.microsoft.com/office/powerpoint/2010/main" val="4596210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037" indent="-177037" defTabSz="465887">
              <a:buFont typeface="Arial" pitchFamily="34" charset="0"/>
              <a:buChar char="•"/>
              <a:defRPr/>
            </a:pPr>
            <a:r>
              <a:rPr lang="en-US" dirty="0">
                <a:latin typeface="+mn-lt"/>
              </a:rPr>
              <a:t>The incidence of</a:t>
            </a:r>
            <a:r>
              <a:rPr lang="en-US" baseline="0" dirty="0">
                <a:latin typeface="+mn-lt"/>
              </a:rPr>
              <a:t> the outcome is then compared in the exposed and non-exposed groups. R</a:t>
            </a:r>
            <a:r>
              <a:rPr lang="en-US" dirty="0">
                <a:latin typeface="+mn-lt"/>
              </a:rPr>
              <a:t>elative risk is the incidence of outcome in the exposed divided by the incidence of outcome in the non-exposed.  The relative risk tells us the likelihood of the outcome developing in those who are exposed </a:t>
            </a:r>
            <a:r>
              <a:rPr lang="en-US" b="0" u="none" dirty="0">
                <a:latin typeface="+mn-lt"/>
              </a:rPr>
              <a:t>compared with </a:t>
            </a:r>
            <a:r>
              <a:rPr lang="en-US" u="none" dirty="0">
                <a:latin typeface="+mn-lt"/>
              </a:rPr>
              <a:t>those who are not exposed.</a:t>
            </a:r>
            <a:endParaRPr lang="en-US"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26</a:t>
            </a:fld>
            <a:endParaRPr lang="en-US"/>
          </a:p>
        </p:txBody>
      </p:sp>
    </p:spTree>
    <p:extLst>
      <p:ext uri="{BB962C8B-B14F-4D97-AF65-F5344CB8AC3E}">
        <p14:creationId xmlns:p14="http://schemas.microsoft.com/office/powerpoint/2010/main" val="3569582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r>
              <a:rPr lang="en-US" dirty="0"/>
              <a:t>Here is an example of a cohort study that was published in The Lancet:</a:t>
            </a:r>
          </a:p>
          <a:p>
            <a:pPr marL="171450" lvl="0" indent="-171450">
              <a:buFont typeface="Arial"/>
              <a:buChar char="•"/>
            </a:pPr>
            <a:r>
              <a:rPr lang="en-US" dirty="0"/>
              <a:t>All study subjects had HIV infection.</a:t>
            </a:r>
          </a:p>
          <a:p>
            <a:pPr marL="171450" lvl="0" indent="-171450">
              <a:buFont typeface="Arial"/>
              <a:buChar char="•"/>
            </a:pPr>
            <a:r>
              <a:rPr lang="en-US" dirty="0"/>
              <a:t>The exposure was the administration of Highly Active Antiretroviral Therapy (HAART).</a:t>
            </a:r>
          </a:p>
          <a:p>
            <a:pPr marL="171450" lvl="0" indent="-171450">
              <a:buFont typeface="Arial"/>
              <a:buChar char="•"/>
            </a:pPr>
            <a:r>
              <a:rPr lang="en-US" dirty="0"/>
              <a:t>The goal of the study was to determine if HAART reduced the incidence of TB in this highly vulnerable group.</a:t>
            </a:r>
          </a:p>
          <a:p>
            <a:pPr marL="171450" lvl="0" indent="-171450">
              <a:buFont typeface="Arial"/>
              <a:buChar char="•"/>
            </a:pPr>
            <a:r>
              <a:rPr lang="en-US" dirty="0"/>
              <a:t>Thus, TB was the outcome of interest.</a:t>
            </a:r>
          </a:p>
          <a:p>
            <a:pPr marL="171450" lvl="0" indent="-171450">
              <a:buFont typeface="Arial"/>
              <a:buChar char="•"/>
            </a:pPr>
            <a:r>
              <a:rPr lang="en-US" dirty="0"/>
              <a:t>The study found that patients receiving HAART were 5 times less likely to develop active TB than those without HAART.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27</a:t>
            </a:fld>
            <a:endParaRPr lang="en-US"/>
          </a:p>
        </p:txBody>
      </p:sp>
    </p:spTree>
    <p:extLst>
      <p:ext uri="{BB962C8B-B14F-4D97-AF65-F5344CB8AC3E}">
        <p14:creationId xmlns:p14="http://schemas.microsoft.com/office/powerpoint/2010/main" val="10588587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a:buNone/>
            </a:pPr>
            <a:r>
              <a:rPr lang="en-US" dirty="0"/>
              <a:t>What are some of the </a:t>
            </a:r>
            <a:r>
              <a:rPr lang="en-US" u="sng" dirty="0"/>
              <a:t>advantages</a:t>
            </a:r>
            <a:r>
              <a:rPr lang="en-US" dirty="0"/>
              <a:t> of cohort studies?</a:t>
            </a:r>
          </a:p>
          <a:p>
            <a:pPr marL="171450" lvl="0" indent="-171450">
              <a:buFont typeface="Arial"/>
              <a:buChar char="•"/>
            </a:pPr>
            <a:r>
              <a:rPr lang="en-US" dirty="0"/>
              <a:t>It is the best design for studying rare exposures.</a:t>
            </a:r>
          </a:p>
          <a:p>
            <a:pPr marL="171450" lvl="0" indent="-171450">
              <a:buFont typeface="Arial"/>
              <a:buChar char="•"/>
            </a:pPr>
            <a:r>
              <a:rPr lang="en-US" dirty="0"/>
              <a:t>Because we start by selecting the study sample based on the exposure, we can target people with rare exposures for inclusion, and if the outcome is common, we don’t need as large a sample size to achieve statistical significance.</a:t>
            </a:r>
          </a:p>
          <a:p>
            <a:pPr marL="171450" lvl="0" indent="-171450">
              <a:buFont typeface="Arial"/>
              <a:buChar char="•"/>
            </a:pPr>
            <a:r>
              <a:rPr lang="en-US" dirty="0"/>
              <a:t>We can measure the incidence of the outcome as opposed to just the prevalence as in cross-sectional studies.</a:t>
            </a:r>
          </a:p>
          <a:p>
            <a:pPr marL="171450" lvl="0" indent="-171450">
              <a:buFont typeface="Arial"/>
              <a:buChar char="•"/>
            </a:pPr>
            <a:r>
              <a:rPr lang="en-US" dirty="0"/>
              <a:t>We can also examine multiple outcomes.</a:t>
            </a:r>
          </a:p>
          <a:p>
            <a:pPr marL="171450" lvl="0" indent="-171450">
              <a:buFont typeface="Arial"/>
              <a:buChar char="•"/>
            </a:pPr>
            <a:r>
              <a:rPr lang="en-US" dirty="0"/>
              <a:t>Further, because a cohort study has a time component, we can determine the time relationship between exposure and outcome.</a:t>
            </a:r>
          </a:p>
          <a:p>
            <a:pPr marL="171450" lvl="0" indent="-171450">
              <a:buFont typeface="Arial"/>
              <a:buChar char="•"/>
            </a:pPr>
            <a:r>
              <a:rPr lang="en-US" dirty="0"/>
              <a:t>For example, we can say that HAART treatment came before the development of TB.</a:t>
            </a:r>
          </a:p>
        </p:txBody>
      </p:sp>
      <p:sp>
        <p:nvSpPr>
          <p:cNvPr id="4" name="Slide Number Placeholder 3"/>
          <p:cNvSpPr>
            <a:spLocks noGrp="1"/>
          </p:cNvSpPr>
          <p:nvPr>
            <p:ph type="sldNum" sz="quarter" idx="10"/>
          </p:nvPr>
        </p:nvSpPr>
        <p:spPr/>
        <p:txBody>
          <a:bodyPr/>
          <a:lstStyle/>
          <a:p>
            <a:fld id="{1AD3D35E-2143-4448-BE2B-2320F89EEC49}" type="slidenum">
              <a:rPr lang="en-US" smtClean="0"/>
              <a:pPr/>
              <a:t>28</a:t>
            </a:fld>
            <a:endParaRPr lang="en-US"/>
          </a:p>
        </p:txBody>
      </p:sp>
    </p:spTree>
    <p:extLst>
      <p:ext uri="{BB962C8B-B14F-4D97-AF65-F5344CB8AC3E}">
        <p14:creationId xmlns:p14="http://schemas.microsoft.com/office/powerpoint/2010/main" val="131002338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 </a:t>
            </a:r>
            <a:r>
              <a:rPr lang="en-US" u="sng" dirty="0"/>
              <a:t>disadvantage</a:t>
            </a:r>
            <a:r>
              <a:rPr lang="en-US" dirty="0"/>
              <a:t> of a cohort study design includes:</a:t>
            </a:r>
          </a:p>
          <a:p>
            <a:pPr marL="171450" lvl="0" indent="-171450">
              <a:buFont typeface="Arial"/>
              <a:buChar char="•"/>
            </a:pPr>
            <a:r>
              <a:rPr lang="en-US" dirty="0"/>
              <a:t>It is inefficient for rare diseases.  We would need a large sample size to capture enough subjects who developed the disease to approach statistical significance, so that we could draw precise conclusions about the cohort.</a:t>
            </a:r>
          </a:p>
          <a:p>
            <a:pPr marL="171450" lvl="0" indent="-171450">
              <a:buFont typeface="Arial"/>
              <a:buChar char="•"/>
            </a:pPr>
            <a:r>
              <a:rPr lang="en-US" dirty="0"/>
              <a:t>In a prospective study, we follow the subjects for the development of disease so we may need to observe them for a long time period in order to find the outcome of interest.  Therefore, cohort studies can be expensive and more time-consuming.</a:t>
            </a:r>
          </a:p>
          <a:p>
            <a:pPr marL="171450" lvl="0" indent="-171450">
              <a:buFont typeface="Arial"/>
              <a:buChar char="•"/>
            </a:pPr>
            <a:r>
              <a:rPr lang="en-US" dirty="0"/>
              <a:t>And, the validity of the results can be seriously affected by losses to follow-up; for example, if a lot of patients drop out of the study, the study’s power to detect a measure of effect will be reduced.  Also, if more exposed patients than non-exposed patients drop out, or vice versa, this could bias your results.</a:t>
            </a:r>
          </a:p>
          <a:p>
            <a:pPr marL="0" lvl="0" indent="0">
              <a:buFont typeface="Arial"/>
              <a:buNone/>
            </a:pPr>
            <a:r>
              <a:rPr lang="en-US" b="1" i="1" u="none" dirty="0"/>
              <a:t>ASK:  </a:t>
            </a:r>
            <a:r>
              <a:rPr lang="en-US" dirty="0"/>
              <a:t>To get around some of these challenges, can you think of another way to design a study that would be better; for example, if we want to look at rare outcomes?</a:t>
            </a:r>
          </a:p>
          <a:p>
            <a:pPr marL="0" indent="0" defTabSz="465887">
              <a:buFont typeface="Arial" pitchFamily="34" charset="0"/>
              <a:buNone/>
              <a:defRPr/>
            </a:pPr>
            <a:r>
              <a:rPr lang="en-US" altLang="x-none" i="1" baseline="0" dirty="0">
                <a:latin typeface="+mn-lt"/>
                <a:ea typeface="ＭＳ Ｐゴシック" charset="-128"/>
              </a:rPr>
              <a:t>[TRANSITION: Lead into case-control studies</a:t>
            </a:r>
            <a:r>
              <a:rPr lang="is-IS" altLang="x-none" baseline="0" dirty="0">
                <a:latin typeface="+mn-lt"/>
                <a:ea typeface="ＭＳ Ｐゴシック" charset="-128"/>
              </a:rPr>
              <a:t>….</a:t>
            </a:r>
            <a:r>
              <a:rPr lang="is-IS" altLang="x-none" i="1" baseline="0" dirty="0">
                <a:latin typeface="+mn-lt"/>
                <a:ea typeface="ＭＳ Ｐゴシック" charset="-128"/>
              </a:rPr>
              <a:t>]</a:t>
            </a:r>
            <a:endParaRPr lang="en-US" altLang="x-none" i="1" dirty="0">
              <a:latin typeface="+mn-lt"/>
              <a:ea typeface="ＭＳ Ｐゴシック" charset="-128"/>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29</a:t>
            </a:fld>
            <a:endParaRPr lang="en-US"/>
          </a:p>
        </p:txBody>
      </p:sp>
    </p:spTree>
    <p:extLst>
      <p:ext uri="{BB962C8B-B14F-4D97-AF65-F5344CB8AC3E}">
        <p14:creationId xmlns:p14="http://schemas.microsoft.com/office/powerpoint/2010/main" val="6041147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The main types of quantitative study can be broadly divided into descriptive studies (on the left) and analytic studies (on the right).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a:t>
            </a:fld>
            <a:endParaRPr lang="en-US"/>
          </a:p>
        </p:txBody>
      </p:sp>
    </p:spTree>
    <p:extLst>
      <p:ext uri="{BB962C8B-B14F-4D97-AF65-F5344CB8AC3E}">
        <p14:creationId xmlns:p14="http://schemas.microsoft.com/office/powerpoint/2010/main" val="1163434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To address some of the limitations of cohort studies, there is a way to study an exposure-outcome relationship by beginning with the outcome and working back to the exposure – through using </a:t>
            </a:r>
            <a:r>
              <a:rPr lang="en-US" b="1" dirty="0"/>
              <a:t>the case-control study</a:t>
            </a:r>
            <a:r>
              <a:rPr lang="en-US" dirty="0"/>
              <a:t> design.</a:t>
            </a:r>
          </a:p>
          <a:p>
            <a:pPr marL="171450" lvl="0" indent="-171450">
              <a:buFont typeface="Arial"/>
              <a:buChar char="•"/>
            </a:pPr>
            <a:r>
              <a:rPr lang="en-US" dirty="0"/>
              <a:t>In a case-control study, participants are selected based on the outcome – those with the outcome of interest are called “cases” and those without it, “controls.”</a:t>
            </a:r>
          </a:p>
          <a:p>
            <a:pPr marL="171450" lvl="0" indent="-171450">
              <a:buFont typeface="Arial"/>
              <a:buChar char="•"/>
            </a:pPr>
            <a:r>
              <a:rPr lang="en-US" dirty="0"/>
              <a:t>The investigator then looks into the past to measure the level of the exposure retrospectively for all subjects, to try and find differences in the predictor variables that might explain why the cases got the disease and the controls did not.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30</a:t>
            </a:fld>
            <a:endParaRPr lang="en-US"/>
          </a:p>
        </p:txBody>
      </p:sp>
    </p:spTree>
    <p:extLst>
      <p:ext uri="{BB962C8B-B14F-4D97-AF65-F5344CB8AC3E}">
        <p14:creationId xmlns:p14="http://schemas.microsoft.com/office/powerpoint/2010/main" val="43846278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037" indent="-177037" defTabSz="465887">
              <a:buFont typeface="Arial" pitchFamily="34" charset="0"/>
              <a:buChar char="•"/>
              <a:defRPr/>
            </a:pPr>
            <a:r>
              <a:rPr lang="en-US" dirty="0"/>
              <a:t>The basic approach in a case-control study is shown in this diagram.  The subjects for the study are sampled from the population of interest based on their outcome status as either having or not having the outcome of interest.  The subjects are categorized as cases or control using a distinct case definition. </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31</a:t>
            </a:fld>
            <a:endParaRPr lang="en-US"/>
          </a:p>
        </p:txBody>
      </p:sp>
    </p:spTree>
    <p:extLst>
      <p:ext uri="{BB962C8B-B14F-4D97-AF65-F5344CB8AC3E}">
        <p14:creationId xmlns:p14="http://schemas.microsoft.com/office/powerpoint/2010/main" val="1011954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037" indent="-177037" defTabSz="465887">
              <a:buFont typeface="Arial" pitchFamily="34" charset="0"/>
              <a:buChar char="•"/>
              <a:defRPr/>
            </a:pPr>
            <a:r>
              <a:rPr lang="en-US" dirty="0"/>
              <a:t>Then, researchers look back in time to see which cases and which controls have the exposure of interest.  This further categorizes cases and controls into exposed and non-exposed groups.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32</a:t>
            </a:fld>
            <a:endParaRPr lang="en-US"/>
          </a:p>
        </p:txBody>
      </p:sp>
    </p:spTree>
    <p:extLst>
      <p:ext uri="{BB962C8B-B14F-4D97-AF65-F5344CB8AC3E}">
        <p14:creationId xmlns:p14="http://schemas.microsoft.com/office/powerpoint/2010/main" val="7209532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US" dirty="0"/>
              <a:t>The odds of being exposed is calculated for cases and the odds of being exposed is calculated for controls.</a:t>
            </a:r>
          </a:p>
          <a:p>
            <a:pPr marL="171450" lvl="0" indent="-171450">
              <a:buFont typeface="Arial" panose="020B0604020202020204" pitchFamily="34" charset="0"/>
              <a:buChar char="•"/>
            </a:pPr>
            <a:r>
              <a:rPr lang="en-US" dirty="0"/>
              <a:t>Odds is the likelihood of getting the disease divided by the likelihood of not getting the disease.  Odds is used here, instead of risk, for a specific reason that we will discuss soon.</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33</a:t>
            </a:fld>
            <a:endParaRPr lang="en-US"/>
          </a:p>
        </p:txBody>
      </p:sp>
    </p:spTree>
    <p:extLst>
      <p:ext uri="{BB962C8B-B14F-4D97-AF65-F5344CB8AC3E}">
        <p14:creationId xmlns:p14="http://schemas.microsoft.com/office/powerpoint/2010/main" val="14512416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In a case-control study, we use the Odds ratio which is the ratio of the odds of exposure in the case group divided by the odds of exposure in the control group.   </a:t>
            </a:r>
          </a:p>
          <a:p>
            <a:pPr marL="171450" lvl="0" indent="-171450">
              <a:buFont typeface="Arial"/>
              <a:buChar char="•"/>
            </a:pPr>
            <a:r>
              <a:rPr lang="en-US" dirty="0"/>
              <a:t>The odds ratio tells us that cases were x times more likely to have had the exposure compared to controls</a:t>
            </a:r>
            <a:r>
              <a:rPr lang="en-US" baseline="0" dirty="0"/>
              <a:t> (</a:t>
            </a:r>
            <a:r>
              <a:rPr lang="en-US" dirty="0"/>
              <a:t>odds ratio in more detail in a later lecture).</a:t>
            </a:r>
            <a:endParaRPr lang="en-US" altLang="x-none" dirty="0">
              <a:latin typeface="+mn-lt"/>
              <a:ea typeface="ＭＳ Ｐゴシック" charset="-128"/>
            </a:endParaRPr>
          </a:p>
          <a:p>
            <a:pPr marL="177037" indent="-177037">
              <a:buFont typeface="Arial" pitchFamily="34" charset="0"/>
              <a:buChar char="•"/>
            </a:pPr>
            <a:r>
              <a:rPr lang="en-US" altLang="x-none" dirty="0">
                <a:latin typeface="+mn-lt"/>
                <a:ea typeface="ＭＳ Ｐゴシック" charset="-128"/>
              </a:rPr>
              <a:t>The important point here is that persons are recruited into a study based on an outcome (often a disease), then asked about previous exposures,</a:t>
            </a:r>
            <a:r>
              <a:rPr lang="en-US" altLang="x-none" baseline="0" dirty="0">
                <a:latin typeface="+mn-lt"/>
                <a:ea typeface="ＭＳ Ｐゴシック" charset="-128"/>
              </a:rPr>
              <a:t> and then the two groups are compared.</a:t>
            </a:r>
            <a:endParaRPr lang="en-US" altLang="x-none" dirty="0">
              <a:latin typeface="+mn-lt"/>
              <a:ea typeface="ＭＳ Ｐゴシック" charset="-128"/>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34</a:t>
            </a:fld>
            <a:endParaRPr lang="en-US"/>
          </a:p>
        </p:txBody>
      </p:sp>
    </p:spTree>
    <p:extLst>
      <p:ext uri="{BB962C8B-B14F-4D97-AF65-F5344CB8AC3E}">
        <p14:creationId xmlns:p14="http://schemas.microsoft.com/office/powerpoint/2010/main" val="2046301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In many ways, case control studies are a more efficient version of a cohort study.  </a:t>
            </a:r>
          </a:p>
          <a:p>
            <a:pPr marL="171450" lvl="0" indent="-171450">
              <a:buFont typeface="Arial"/>
              <a:buChar char="•"/>
            </a:pPr>
            <a:r>
              <a:rPr lang="en-US" dirty="0"/>
              <a:t>You are sampling patients with the outcome of interest, and sampling patients who did not get the outcome of interest, and comparing their experience with the exposure.</a:t>
            </a:r>
          </a:p>
          <a:p>
            <a:pPr marL="171450" lvl="0" indent="-171450">
              <a:buFont typeface="Arial"/>
              <a:buChar char="•"/>
            </a:pPr>
            <a:r>
              <a:rPr lang="en-US" dirty="0"/>
              <a:t>But the design of a case-control study is more challenging because there are more opportunities to introduce bias into the study.</a:t>
            </a:r>
          </a:p>
          <a:p>
            <a:pPr marL="171450" lvl="0" indent="-171450">
              <a:buFont typeface="Arial"/>
              <a:buChar char="•"/>
            </a:pPr>
            <a:r>
              <a:rPr lang="en-US" dirty="0"/>
              <a:t>In particular, there are 2 issues in the design of a case-control study that merit special attention:</a:t>
            </a:r>
          </a:p>
          <a:p>
            <a:pPr marL="457200" lvl="1" indent="-171450">
              <a:buFont typeface="Lucida Grande"/>
              <a:buChar char="-"/>
            </a:pPr>
            <a:r>
              <a:rPr lang="en-US" dirty="0"/>
              <a:t>the selection of cases and the criteria by which controls are selected, and </a:t>
            </a:r>
          </a:p>
          <a:p>
            <a:pPr marL="457200" lvl="1" indent="-171450">
              <a:buFont typeface="Lucida Grande"/>
              <a:buChar char="-"/>
            </a:pPr>
            <a:r>
              <a:rPr lang="en-US" dirty="0"/>
              <a:t>the retrospective measurement of the exposure for both cases and controls.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35</a:t>
            </a:fld>
            <a:endParaRPr lang="en-US"/>
          </a:p>
        </p:txBody>
      </p:sp>
    </p:spTree>
    <p:extLst>
      <p:ext uri="{BB962C8B-B14F-4D97-AF65-F5344CB8AC3E}">
        <p14:creationId xmlns:p14="http://schemas.microsoft.com/office/powerpoint/2010/main" val="2817532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r>
              <a:rPr lang="en-US" dirty="0"/>
              <a:t>The goal is to sample controls from the population who would have become a case in the study if they had developed the disease – so we want to sample them from the same population in which the cases were found.</a:t>
            </a:r>
          </a:p>
          <a:p>
            <a:pPr marL="171450" lvl="0" indent="-171450">
              <a:buFont typeface="Arial"/>
              <a:buChar char="•"/>
            </a:pPr>
            <a:r>
              <a:rPr lang="en-US" dirty="0"/>
              <a:t>One way to do this is to sample people who were diagnosed or being treated at the same hospital or clinic for another disease.  It is reasonable to assume then that if these people had developed your disease of interest, they would have sought care at the facility and could have been included in your study as cases.  </a:t>
            </a:r>
          </a:p>
          <a:p>
            <a:pPr marL="171450" lvl="0" indent="-171450">
              <a:buFont typeface="Arial"/>
              <a:buChar char="•"/>
            </a:pPr>
            <a:r>
              <a:rPr lang="en-US" dirty="0"/>
              <a:t>One important caveat – the disease must be unrelated to the outcome and the exposure of interest in your study.  If controls have an outcome that is related to the exposure you are studying, you will get a biased estimate of association.</a:t>
            </a:r>
          </a:p>
          <a:p>
            <a:pPr marL="171450" lvl="0" indent="-171450">
              <a:buFont typeface="Arial"/>
              <a:buChar char="•"/>
            </a:pPr>
            <a:r>
              <a:rPr lang="en-US" dirty="0"/>
              <a:t>Sometimes controls can be sampled directly from the case’s community. For example, the case can provide a friend control or controls can be sampled from the case’s broader community.  If a community has been enumerated through a registry, then controls can be easily sampled.</a:t>
            </a:r>
          </a:p>
          <a:p>
            <a:pPr marL="171450" lvl="0" indent="-171450">
              <a:buFont typeface="Arial"/>
              <a:buChar char="•"/>
            </a:pPr>
            <a:r>
              <a:rPr lang="en-US" dirty="0"/>
              <a:t>Controls can also be matched to cases to ensure they are comparable with respect to major factors that are related to the disease being studied, but are not of interest to the investigator, such as age and sex.  However, this must be done carefully, as factors that are used to match cases and controls then cannot be investigated as to their relationship with the outcome.</a:t>
            </a:r>
          </a:p>
          <a:p>
            <a:pPr marL="171450" indent="-171450">
              <a:buFont typeface="Arial"/>
              <a:buChar char="•"/>
            </a:pPr>
            <a:r>
              <a:rPr lang="en-US" dirty="0"/>
              <a:t>Control subjects can be “overmatched” to the cases, thereby obscuring a potentially important exposure variable.  For example, if controls are matched with cases on age, then age may not be identified as an exposure related to the outcome.</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36</a:t>
            </a:fld>
            <a:endParaRPr lang="en-US"/>
          </a:p>
        </p:txBody>
      </p:sp>
    </p:spTree>
    <p:extLst>
      <p:ext uri="{BB962C8B-B14F-4D97-AF65-F5344CB8AC3E}">
        <p14:creationId xmlns:p14="http://schemas.microsoft.com/office/powerpoint/2010/main" val="12818534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r>
              <a:rPr lang="en-US" b="1" dirty="0"/>
              <a:t>Retrospective measurement </a:t>
            </a:r>
            <a:r>
              <a:rPr lang="en-US" dirty="0"/>
              <a:t>of the exposure can be done in a number of ways to try and reduce bias.</a:t>
            </a:r>
          </a:p>
          <a:p>
            <a:pPr marL="171450" lvl="0" indent="-171450">
              <a:buFont typeface="Arial"/>
              <a:buChar char="•"/>
            </a:pPr>
            <a:r>
              <a:rPr lang="en-US" dirty="0"/>
              <a:t>For example, using data collected in the past, before the development of the outcome, is ideal.  This is sometimes possible using medical records or stored specimen samples.  </a:t>
            </a:r>
          </a:p>
          <a:p>
            <a:pPr marL="171450" lvl="0" indent="-171450">
              <a:buFont typeface="Arial"/>
              <a:buChar char="•"/>
            </a:pPr>
            <a:r>
              <a:rPr lang="en-US" dirty="0"/>
              <a:t>While these are not usually options when conducting general operations research in many settings, this is sometimes possible if you </a:t>
            </a:r>
            <a:r>
              <a:rPr lang="en-US" b="1" dirty="0"/>
              <a:t>nest</a:t>
            </a:r>
            <a:r>
              <a:rPr lang="en-US" dirty="0"/>
              <a:t> a case-control study within a larger cohort study, in which exposure data and/or specimen collection was done earlier.</a:t>
            </a:r>
            <a:endParaRPr lang="en-US" dirty="0">
              <a:cs typeface="Calibri"/>
            </a:endParaRPr>
          </a:p>
          <a:p>
            <a:pPr marL="171450" lvl="0" indent="-171450">
              <a:buFont typeface="Arial"/>
              <a:buChar char="•"/>
            </a:pPr>
            <a:r>
              <a:rPr lang="en-US" dirty="0"/>
              <a:t>If possible, you can also blind the subject to the exposure-outcome relationship of interest, and/or the person collecting data to the case/control status of the subject.</a:t>
            </a:r>
          </a:p>
          <a:p>
            <a:endParaRPr lang="en-US" dirty="0"/>
          </a:p>
          <a:p>
            <a:r>
              <a:rPr lang="en-US" i="1" dirty="0"/>
              <a:t>Note: </a:t>
            </a:r>
            <a:r>
              <a:rPr lang="en-US" b="1" i="1" dirty="0"/>
              <a:t>Nested</a:t>
            </a:r>
            <a:r>
              <a:rPr lang="en-US" i="1" dirty="0"/>
              <a:t> </a:t>
            </a:r>
            <a:r>
              <a:rPr lang="en-US" b="1" i="1" dirty="0"/>
              <a:t>study</a:t>
            </a:r>
            <a:r>
              <a:rPr lang="en-US" i="1" dirty="0"/>
              <a:t>. 1. a </a:t>
            </a:r>
            <a:r>
              <a:rPr lang="en-US" b="1" i="1" dirty="0"/>
              <a:t>study</a:t>
            </a:r>
            <a:r>
              <a:rPr lang="en-US" i="1" dirty="0"/>
              <a:t>, usually case control, which recruits </a:t>
            </a:r>
            <a:r>
              <a:rPr lang="en-US" b="1" i="1" dirty="0"/>
              <a:t>study</a:t>
            </a:r>
            <a:r>
              <a:rPr lang="en-US" i="1" dirty="0"/>
              <a:t> subjects from a population whose characteristics are known because its members are already the subjects of an existing larger </a:t>
            </a:r>
            <a:r>
              <a:rPr lang="en-US" b="1" i="1" dirty="0"/>
              <a:t>study</a:t>
            </a:r>
            <a:r>
              <a:rPr lang="en-US" i="1" dirty="0"/>
              <a:t> (a cohort </a:t>
            </a:r>
            <a:r>
              <a:rPr lang="en-US" b="1" i="1" dirty="0"/>
              <a:t>study</a:t>
            </a:r>
            <a:r>
              <a:rPr lang="en-US" i="1" dirty="0"/>
              <a:t> or a large randomized controlled trial).</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37</a:t>
            </a:fld>
            <a:endParaRPr lang="en-US"/>
          </a:p>
        </p:txBody>
      </p:sp>
    </p:spTree>
    <p:extLst>
      <p:ext uri="{BB962C8B-B14F-4D97-AF65-F5344CB8AC3E}">
        <p14:creationId xmlns:p14="http://schemas.microsoft.com/office/powerpoint/2010/main" val="74946885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465887">
              <a:buFont typeface="Arial"/>
              <a:buChar char="•"/>
              <a:defRPr/>
            </a:pPr>
            <a:r>
              <a:rPr lang="en-US" dirty="0"/>
              <a:t>This is an example of a case-control study conducted in three West African countries, looking at risk factors for developing TB.</a:t>
            </a:r>
          </a:p>
          <a:p>
            <a:pPr marL="171450" indent="-171450" defTabSz="465887">
              <a:buFont typeface="Arial"/>
              <a:buChar char="•"/>
              <a:defRPr/>
            </a:pPr>
            <a:r>
              <a:rPr lang="en-US" dirty="0"/>
              <a:t>For this study they recruited 2 matched controls for each TB case, 1 from the TB patient’s household and 1 from the community. In this study they were looking at host and environmental factors that put individuals at increased risk of TB.</a:t>
            </a:r>
          </a:p>
          <a:p>
            <a:pPr marL="177037" indent="-177037" defTabSz="465887">
              <a:buFont typeface="Arial" pitchFamily="34" charset="0"/>
              <a:buChar char="•"/>
              <a:defRPr/>
            </a:pPr>
            <a:r>
              <a:rPr lang="en-US" dirty="0"/>
              <a:t>From the abstract: </a:t>
            </a:r>
            <a:r>
              <a:rPr lang="en-US" i="1" dirty="0"/>
              <a:t>“In a final model assessing the combined effect of host and environmental factors, TB was associated with male sex, HIV infection, smoking (with a dose–effect relationship), history of asthma, family history of TB, marital status, adult crowding, and renting the house.”</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38</a:t>
            </a:fld>
            <a:endParaRPr lang="en-US"/>
          </a:p>
        </p:txBody>
      </p:sp>
    </p:spTree>
    <p:extLst>
      <p:ext uri="{BB962C8B-B14F-4D97-AF65-F5344CB8AC3E}">
        <p14:creationId xmlns:p14="http://schemas.microsoft.com/office/powerpoint/2010/main" val="1661601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defTabSz="465887">
              <a:buFont typeface="Arial"/>
              <a:buChar char="•"/>
              <a:defRPr/>
            </a:pPr>
            <a:r>
              <a:rPr lang="en-US" altLang="x-none" dirty="0">
                <a:latin typeface="+mn-lt"/>
                <a:ea typeface="ＭＳ Ｐゴシック" charset="-128"/>
              </a:rPr>
              <a:t>A case-control study is the best design for a rare outcome.  For example, let</a:t>
            </a:r>
            <a:r>
              <a:rPr lang="en-US" altLang="en-US" dirty="0">
                <a:latin typeface="+mn-lt"/>
                <a:ea typeface="ＭＳ Ｐゴシック" charset="-128"/>
              </a:rPr>
              <a:t>’</a:t>
            </a:r>
            <a:r>
              <a:rPr lang="en-US" altLang="x-none" dirty="0">
                <a:latin typeface="+mn-lt"/>
                <a:ea typeface="ＭＳ Ｐゴシック" charset="-128"/>
              </a:rPr>
              <a:t>s say we wanted to do a study looking at risk factors for chronic </a:t>
            </a:r>
            <a:r>
              <a:rPr lang="en-US" altLang="x-none" dirty="0" err="1">
                <a:latin typeface="+mn-lt"/>
                <a:ea typeface="ＭＳ Ｐゴシック" charset="-128"/>
              </a:rPr>
              <a:t>myelogenous</a:t>
            </a:r>
            <a:r>
              <a:rPr lang="en-US" altLang="x-none" dirty="0">
                <a:latin typeface="+mn-lt"/>
                <a:ea typeface="ＭＳ Ｐゴシック" charset="-128"/>
              </a:rPr>
              <a:t> leukemia.  If we were to pick subjects based on risk factors and waited until they developed leukemia, we would have to wait a long time before we have even 30 cases.  But, if we picked subjects who have leukemia for cases, like in a case-control study, we can selectively find the number of patients we need for the study.</a:t>
            </a:r>
          </a:p>
          <a:p>
            <a:pPr marL="177037" indent="-177037" defTabSz="465887">
              <a:buFont typeface="Arial" pitchFamily="34" charset="0"/>
              <a:buChar char="•"/>
              <a:defRPr/>
            </a:pPr>
            <a:r>
              <a:rPr lang="en-US" altLang="x-none" dirty="0">
                <a:latin typeface="+mn-lt"/>
                <a:ea typeface="ＭＳ Ｐゴシック" charset="-128"/>
              </a:rPr>
              <a:t>Also, we are not restricted to only one exposure of interest.  We can identify more than one exposure.  For example, back to the leukemia example.  We start with patients who have leukemia, our cases and patients who do not, our controls.  Then, we can examine more than one exposure, such as a family history of leukemia, radiation exposure, etc.</a:t>
            </a:r>
          </a:p>
          <a:p>
            <a:pPr marL="177037" indent="-177037" defTabSz="465887">
              <a:buFont typeface="Arial" pitchFamily="34" charset="0"/>
              <a:buChar char="•"/>
              <a:defRPr/>
            </a:pPr>
            <a:r>
              <a:rPr lang="en-US" altLang="x-none" dirty="0">
                <a:latin typeface="+mn-lt"/>
                <a:ea typeface="ＭＳ Ｐゴシック" charset="-128"/>
              </a:rPr>
              <a:t>Case-controls are also relatively quick and inexpensive as we don</a:t>
            </a:r>
            <a:r>
              <a:rPr lang="en-US" altLang="en-US" dirty="0">
                <a:latin typeface="+mn-lt"/>
                <a:ea typeface="ＭＳ Ｐゴシック" charset="-128"/>
              </a:rPr>
              <a:t>’</a:t>
            </a:r>
            <a:r>
              <a:rPr lang="en-US" altLang="x-none" dirty="0">
                <a:latin typeface="+mn-lt"/>
                <a:ea typeface="ＭＳ Ｐゴシック" charset="-128"/>
              </a:rPr>
              <a:t>t have to wait for the course of events to finish.  We start at the outcome of interest, and work backwards.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39</a:t>
            </a:fld>
            <a:endParaRPr lang="en-US"/>
          </a:p>
        </p:txBody>
      </p:sp>
    </p:spTree>
    <p:extLst>
      <p:ext uri="{BB962C8B-B14F-4D97-AF65-F5344CB8AC3E}">
        <p14:creationId xmlns:p14="http://schemas.microsoft.com/office/powerpoint/2010/main" val="1677797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solidFill>
                  <a:schemeClr val="tx1"/>
                </a:solidFill>
              </a:rPr>
              <a:t>Let’s begin with a discussion of </a:t>
            </a:r>
            <a:r>
              <a:rPr lang="en-US" b="1" dirty="0">
                <a:solidFill>
                  <a:schemeClr val="tx1"/>
                </a:solidFill>
              </a:rPr>
              <a:t>descriptive studies</a:t>
            </a:r>
            <a:r>
              <a:rPr lang="en-US" dirty="0">
                <a:solidFill>
                  <a:schemeClr val="tx1"/>
                </a:solidFill>
              </a:rPr>
              <a:t>. </a:t>
            </a:r>
          </a:p>
          <a:p>
            <a:pPr marL="171450" lvl="0" indent="-171450">
              <a:buFont typeface="Arial"/>
              <a:buChar char="•"/>
            </a:pPr>
            <a:r>
              <a:rPr lang="en-US" dirty="0">
                <a:solidFill>
                  <a:schemeClr val="tx1"/>
                </a:solidFill>
              </a:rPr>
              <a:t>These studies include: case reports, case series, and cross-sectional surveys.</a:t>
            </a:r>
          </a:p>
          <a:p>
            <a:pPr marL="171450" lvl="0" indent="-171450">
              <a:buFont typeface="Arial"/>
              <a:buChar char="•"/>
            </a:pPr>
            <a:r>
              <a:rPr lang="en-US" dirty="0">
                <a:solidFill>
                  <a:schemeClr val="tx1"/>
                </a:solidFill>
              </a:rPr>
              <a:t>Generally considered the most basic type of study, they draw lessons or insights from the description of the features of an individual case, group of cases, or population surveyed.  However, the data aren’t analyzed for outcomes, risks, or differences.</a:t>
            </a:r>
          </a:p>
          <a:p>
            <a:pPr marL="177037" indent="-177037" defTabSz="465887">
              <a:buFont typeface="Arial" pitchFamily="34" charset="0"/>
              <a:buChar char="•"/>
              <a:defRPr/>
            </a:pPr>
            <a:r>
              <a:rPr lang="en-US" b="0" baseline="0" dirty="0">
                <a:solidFill>
                  <a:schemeClr val="tx1"/>
                </a:solidFill>
              </a:rPr>
              <a:t>For example: descriptive studies can provide estimates of the burden of disease for illnesses (or in general the prevalence of other outcomes of interest) for health departments and similar institutions for program planning and resource allocation. </a:t>
            </a:r>
          </a:p>
          <a:p>
            <a:pPr marL="177037" indent="-177037" defTabSz="465887">
              <a:buFont typeface="Arial" pitchFamily="34" charset="0"/>
              <a:buChar char="•"/>
              <a:defRPr/>
            </a:pPr>
            <a:r>
              <a:rPr lang="en-US" b="0" baseline="0" dirty="0">
                <a:solidFill>
                  <a:schemeClr val="tx1"/>
                </a:solidFill>
              </a:rPr>
              <a:t>Descriptive studies commonly serve to identify hypotheses that can be tested in analytic studies.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a:t>
            </a:fld>
            <a:endParaRPr lang="en-US"/>
          </a:p>
        </p:txBody>
      </p:sp>
    </p:spTree>
    <p:extLst>
      <p:ext uri="{BB962C8B-B14F-4D97-AF65-F5344CB8AC3E}">
        <p14:creationId xmlns:p14="http://schemas.microsoft.com/office/powerpoint/2010/main" val="1163434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In addition to the issues we have already discussed regarding the challenges in selecting participants and the potential to introduce bias into the study, there are some other disadvantages to consider with case-control studies: </a:t>
            </a:r>
          </a:p>
          <a:p>
            <a:pPr marL="171450" lvl="0" indent="-171450">
              <a:buFont typeface="Arial"/>
              <a:buChar char="•"/>
            </a:pPr>
            <a:r>
              <a:rPr lang="en-US" dirty="0"/>
              <a:t>They are… </a:t>
            </a:r>
            <a:r>
              <a:rPr lang="en-US" i="1" dirty="0"/>
              <a:t>[review slide content]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40</a:t>
            </a:fld>
            <a:endParaRPr lang="en-US"/>
          </a:p>
        </p:txBody>
      </p:sp>
    </p:spTree>
    <p:extLst>
      <p:ext uri="{BB962C8B-B14F-4D97-AF65-F5344CB8AC3E}">
        <p14:creationId xmlns:p14="http://schemas.microsoft.com/office/powerpoint/2010/main" val="8663709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r>
              <a:rPr lang="en-US" dirty="0"/>
              <a:t>The last study design to discuss is the </a:t>
            </a:r>
            <a:r>
              <a:rPr lang="en-US" b="0" dirty="0"/>
              <a:t>experimental or intervention study</a:t>
            </a:r>
            <a:r>
              <a:rPr lang="en-US" dirty="0"/>
              <a:t>, commonly referred to as the </a:t>
            </a:r>
            <a:r>
              <a:rPr lang="en-US" b="1" dirty="0"/>
              <a:t>Randomized Control Trial (RCT)</a:t>
            </a:r>
            <a:r>
              <a:rPr lang="en-US" dirty="0"/>
              <a:t>.</a:t>
            </a:r>
          </a:p>
          <a:p>
            <a:pPr marL="171450" lvl="0" indent="-171450">
              <a:buFont typeface="Arial"/>
              <a:buChar char="•"/>
            </a:pPr>
            <a:r>
              <a:rPr lang="en-US" dirty="0"/>
              <a:t>This is a type of prospective cohort study in which the investigator starts with a group of study subjects and assigns the exposure (often a therapeutic intervention) based on random allocation, and then follows patients into the future to determine the outcome.</a:t>
            </a:r>
          </a:p>
          <a:p>
            <a:pPr marL="171450" lvl="0" indent="-171450">
              <a:buFont typeface="Arial"/>
              <a:buChar char="•"/>
            </a:pPr>
            <a:r>
              <a:rPr lang="en-US" dirty="0"/>
              <a:t>In RCTs, participants are assigned at random to one of two or more treatment groups.  The investigator determines which exposure each group gets (i.e., which treatment regimen), with one group serving as a control (i.e., standard of care or placebo).</a:t>
            </a:r>
          </a:p>
          <a:p>
            <a:pPr marL="171450" lvl="0" indent="-171450">
              <a:buFont typeface="Arial"/>
              <a:buChar char="•"/>
            </a:pPr>
            <a:r>
              <a:rPr lang="en-US" dirty="0"/>
              <a:t>Patients are followed to see which intervention leads to the most favorable results.</a:t>
            </a:r>
          </a:p>
          <a:p>
            <a:pPr marL="171450" lvl="0" indent="-171450">
              <a:buFont typeface="Arial"/>
              <a:buChar char="•"/>
            </a:pPr>
            <a:r>
              <a:rPr lang="en-US" dirty="0"/>
              <a:t>An experimental study provides the most reliable evidence for epidemiological research because this type of study allows us to control confounding factors, or factors that may affect the relationship between the outcome and exposure.</a:t>
            </a:r>
          </a:p>
          <a:p>
            <a:pPr marL="171450" lvl="0" indent="-171450">
              <a:buFont typeface="Arial"/>
              <a:buChar char="•"/>
            </a:pPr>
            <a:r>
              <a:rPr lang="en-US" dirty="0"/>
              <a:t>Randomization allows us to evenly distribute any confounding factors (including one we know about and ones we don’t know about) among both groups so that it does not affect our results.</a:t>
            </a:r>
          </a:p>
          <a:p>
            <a:pPr marL="171450" lvl="0" indent="-171450">
              <a:buFont typeface="Arial"/>
              <a:buChar char="•"/>
            </a:pPr>
            <a:r>
              <a:rPr lang="en-US" dirty="0"/>
              <a:t>Also, randomization allows us to remove bias involved in assigning subjects to different groups.</a:t>
            </a:r>
          </a:p>
          <a:p>
            <a:pPr marL="171450" lvl="0" indent="-171450">
              <a:buFont typeface="Arial"/>
              <a:buChar char="•"/>
            </a:pPr>
            <a:r>
              <a:rPr lang="en-US" dirty="0"/>
              <a:t>Because this type of design is rarely used in OR, we will not be discussing it further.</a:t>
            </a:r>
            <a:endParaRPr lang="en-US" altLang="x-none" dirty="0">
              <a:latin typeface="+mn-lt"/>
              <a:ea typeface="ＭＳ Ｐゴシック" charset="-128"/>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41</a:t>
            </a:fld>
            <a:endParaRPr lang="en-US"/>
          </a:p>
        </p:txBody>
      </p:sp>
    </p:spTree>
    <p:extLst>
      <p:ext uri="{BB962C8B-B14F-4D97-AF65-F5344CB8AC3E}">
        <p14:creationId xmlns:p14="http://schemas.microsoft.com/office/powerpoint/2010/main" val="2688914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037" indent="-177037" defTabSz="465887">
              <a:buFont typeface="Arial" pitchFamily="34" charset="0"/>
              <a:buChar char="•"/>
              <a:defRPr/>
            </a:pPr>
            <a:r>
              <a:rPr lang="en-US" dirty="0"/>
              <a:t>[</a:t>
            </a:r>
            <a:r>
              <a:rPr lang="en-US" i="1" dirty="0"/>
              <a:t>Review</a:t>
            </a:r>
            <a:r>
              <a:rPr lang="en-US" i="1" baseline="0" dirty="0"/>
              <a:t> slide content</a:t>
            </a:r>
            <a:r>
              <a:rPr lang="en-US" baseline="0" dirty="0"/>
              <a: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42</a:t>
            </a:fld>
            <a:endParaRPr lang="en-US"/>
          </a:p>
        </p:txBody>
      </p:sp>
    </p:spTree>
    <p:extLst>
      <p:ext uri="{BB962C8B-B14F-4D97-AF65-F5344CB8AC3E}">
        <p14:creationId xmlns:p14="http://schemas.microsoft.com/office/powerpoint/2010/main" val="4874624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An experimental study provides the most reliable evidence on the effect of a given intervention.</a:t>
            </a:r>
          </a:p>
          <a:p>
            <a:pPr marL="171450" lvl="0" indent="-171450">
              <a:buFont typeface="Arial"/>
              <a:buChar char="•"/>
            </a:pPr>
            <a:r>
              <a:rPr lang="en-US" dirty="0"/>
              <a:t>The design enables us to control confounding factors, or factors that may affect the relationship between the outcome and exposure.</a:t>
            </a:r>
          </a:p>
          <a:p>
            <a:pPr marL="171450" lvl="0" indent="-171450">
              <a:buFont typeface="Arial"/>
              <a:buChar char="•"/>
            </a:pPr>
            <a:r>
              <a:rPr lang="en-US" dirty="0"/>
              <a:t>Randomization at least in theory evenly distributes any confounding factors (including the ones we know about and ones we don’t know about) among both groups so that it does not affect our results. Also, randomization enables us to remove any potential bias involved in assigning subjects to different groups.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43</a:t>
            </a:fld>
            <a:endParaRPr lang="en-US"/>
          </a:p>
        </p:txBody>
      </p:sp>
    </p:spTree>
    <p:extLst>
      <p:ext uri="{BB962C8B-B14F-4D97-AF65-F5344CB8AC3E}">
        <p14:creationId xmlns:p14="http://schemas.microsoft.com/office/powerpoint/2010/main" val="74268453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Overall, the choice of study design to use for a particular exposure-outcome relationship depends upon several things:</a:t>
            </a:r>
            <a:endParaRPr lang="en-US" sz="1100" dirty="0"/>
          </a:p>
          <a:p>
            <a:pPr marL="171450" lvl="0" indent="-171450">
              <a:buFont typeface="Arial"/>
              <a:buChar char="•"/>
            </a:pPr>
            <a:r>
              <a:rPr lang="en-US" dirty="0"/>
              <a:t>The nature of the exposure and outcome under investigation.</a:t>
            </a:r>
            <a:endParaRPr lang="en-US" sz="1100" dirty="0"/>
          </a:p>
          <a:p>
            <a:pPr marL="171450" lvl="0" indent="-171450">
              <a:buFont typeface="Arial"/>
              <a:buChar char="•"/>
            </a:pPr>
            <a:r>
              <a:rPr lang="en-US" dirty="0"/>
              <a:t>The frequency of the exposure and outcome; or how often do they occur</a:t>
            </a:r>
          </a:p>
          <a:p>
            <a:pPr marL="171450" lvl="0" indent="-171450">
              <a:buFont typeface="Arial"/>
              <a:buChar char="•"/>
            </a:pPr>
            <a:r>
              <a:rPr lang="en-US" dirty="0"/>
              <a:t>The available resources and availability of data/subjects. By resources, I mean how much funds and time you have, and also what type of information of records are available to use for your research. </a:t>
            </a:r>
            <a:endParaRPr lang="en-US" sz="1100" dirty="0"/>
          </a:p>
          <a:p>
            <a:pPr marL="171450" lvl="0" indent="-171450">
              <a:buFont typeface="Arial"/>
              <a:buChar char="•"/>
            </a:pPr>
            <a:r>
              <a:rPr lang="en-US" dirty="0"/>
              <a:t>Last, but not least, it is important to consider whether there are any ethical issues.</a:t>
            </a:r>
            <a:endParaRPr lang="en-US" altLang="x-none" dirty="0">
              <a:latin typeface="+mn-lt"/>
              <a:ea typeface="ＭＳ Ｐゴシック" charset="-128"/>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44</a:t>
            </a:fld>
            <a:endParaRPr lang="en-US"/>
          </a:p>
        </p:txBody>
      </p:sp>
    </p:spTree>
    <p:extLst>
      <p:ext uri="{BB962C8B-B14F-4D97-AF65-F5344CB8AC3E}">
        <p14:creationId xmlns:p14="http://schemas.microsoft.com/office/powerpoint/2010/main" val="4309471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cs typeface="Calibri"/>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45</a:t>
            </a:fld>
            <a:endParaRPr lang="en-US"/>
          </a:p>
        </p:txBody>
      </p:sp>
    </p:spTree>
    <p:extLst>
      <p:ext uri="{BB962C8B-B14F-4D97-AF65-F5344CB8AC3E}">
        <p14:creationId xmlns:p14="http://schemas.microsoft.com/office/powerpoint/2010/main" val="10380848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7037" indent="-177037">
              <a:buFont typeface="Arial" pitchFamily="34" charset="0"/>
              <a:buChar char="•"/>
            </a:pPr>
            <a:r>
              <a:rPr lang="en-US" dirty="0"/>
              <a:t>Now</a:t>
            </a:r>
            <a:r>
              <a:rPr lang="en-US" baseline="0" dirty="0"/>
              <a:t> we will walk through a few examples of research questions, and brainstorm what type of study we would design to answer the question</a:t>
            </a:r>
            <a:r>
              <a:rPr lang="is-IS" baseline="0" dirty="0"/>
              <a:t>…</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46</a:t>
            </a:fld>
            <a:endParaRPr lang="en-US"/>
          </a:p>
        </p:txBody>
      </p:sp>
    </p:spTree>
    <p:extLst>
      <p:ext uri="{BB962C8B-B14F-4D97-AF65-F5344CB8AC3E}">
        <p14:creationId xmlns:p14="http://schemas.microsoft.com/office/powerpoint/2010/main" val="188557985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530" indent="-176530">
              <a:buFont typeface="Arial" pitchFamily="34" charset="0"/>
              <a:buChar char="•"/>
            </a:pPr>
            <a:r>
              <a:rPr lang="en-US" i="1" dirty="0"/>
              <a:t>[Review slide content]</a:t>
            </a:r>
            <a:endParaRPr lang="en-US" i="1" dirty="0">
              <a:cs typeface="Calibri"/>
            </a:endParaRPr>
          </a:p>
          <a:p>
            <a:pPr marL="176530" indent="-176530">
              <a:buFont typeface="Arial" pitchFamily="34" charset="0"/>
              <a:buChar char="•"/>
            </a:pPr>
            <a:r>
              <a:rPr lang="en-US" b="1" i="1" dirty="0"/>
              <a:t>[Slide animation] </a:t>
            </a:r>
            <a:r>
              <a:rPr lang="en-US" i="1" dirty="0"/>
              <a:t> Click to see answer</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47</a:t>
            </a:fld>
            <a:endParaRPr lang="en-US"/>
          </a:p>
        </p:txBody>
      </p:sp>
    </p:spTree>
    <p:extLst>
      <p:ext uri="{BB962C8B-B14F-4D97-AF65-F5344CB8AC3E}">
        <p14:creationId xmlns:p14="http://schemas.microsoft.com/office/powerpoint/2010/main" val="18828543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530" indent="-176530" defTabSz="465887">
              <a:buFont typeface="Arial" pitchFamily="34" charset="0"/>
              <a:buChar char="•"/>
              <a:defRPr/>
            </a:pPr>
            <a:r>
              <a:rPr lang="en-US" i="1" dirty="0"/>
              <a:t>[Review slide content]</a:t>
            </a:r>
          </a:p>
          <a:p>
            <a:pPr marL="176530" indent="-176530">
              <a:buFont typeface="Arial" pitchFamily="34" charset="0"/>
              <a:buChar char="•"/>
            </a:pPr>
            <a:r>
              <a:rPr lang="en-US" b="1" i="1" dirty="0"/>
              <a:t>[Slide animation] </a:t>
            </a:r>
            <a:r>
              <a:rPr lang="en-US" i="1" dirty="0"/>
              <a:t> Click to see answer</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48</a:t>
            </a:fld>
            <a:endParaRPr lang="en-US"/>
          </a:p>
        </p:txBody>
      </p:sp>
    </p:spTree>
    <p:extLst>
      <p:ext uri="{BB962C8B-B14F-4D97-AF65-F5344CB8AC3E}">
        <p14:creationId xmlns:p14="http://schemas.microsoft.com/office/powerpoint/2010/main" val="38699670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530" indent="-176530" defTabSz="465887">
              <a:buFont typeface="Arial" pitchFamily="34" charset="0"/>
              <a:buChar char="•"/>
              <a:defRPr/>
            </a:pPr>
            <a:r>
              <a:rPr lang="en-US" i="1" dirty="0"/>
              <a:t>[Review slide content]</a:t>
            </a:r>
          </a:p>
          <a:p>
            <a:pPr marL="176530" indent="-176530">
              <a:buFont typeface="Arial" pitchFamily="34" charset="0"/>
              <a:buChar char="•"/>
            </a:pPr>
            <a:r>
              <a:rPr lang="en-US" b="1" i="1" dirty="0"/>
              <a:t>[Slide animation] </a:t>
            </a:r>
            <a:r>
              <a:rPr lang="en-US" i="1" dirty="0"/>
              <a:t> Click to see answer</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49</a:t>
            </a:fld>
            <a:endParaRPr lang="en-US"/>
          </a:p>
        </p:txBody>
      </p:sp>
    </p:spTree>
    <p:extLst>
      <p:ext uri="{BB962C8B-B14F-4D97-AF65-F5344CB8AC3E}">
        <p14:creationId xmlns:p14="http://schemas.microsoft.com/office/powerpoint/2010/main" val="8247070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Descriptive studies typically examine the distribution of an outcome, as it relates to person, place and time. For example, these studies may describe the prevalence of disease in a sample population by “who gets the disease”, “where the disease is found”, and “when the disease occurs.”</a:t>
            </a:r>
          </a:p>
          <a:p>
            <a:pPr marL="171450" lvl="0" indent="-171450">
              <a:buFont typeface="Arial"/>
              <a:buChar char="•"/>
            </a:pPr>
            <a:r>
              <a:rPr lang="en-US" dirty="0"/>
              <a:t>They also may be used to describe the prevalence of risk factors, protective factors or other patient factors that are of interest to a health program </a:t>
            </a:r>
            <a:r>
              <a:rPr lang="en-US" sz="1200" kern="1200" dirty="0">
                <a:solidFill>
                  <a:schemeClr val="tx1"/>
                </a:solidFill>
                <a:effectLst/>
                <a:latin typeface="+mn-lt"/>
                <a:ea typeface="+mn-ea"/>
                <a:cs typeface="+mn-cs"/>
              </a:rPr>
              <a:t>–</a:t>
            </a:r>
            <a:r>
              <a:rPr lang="en-US" baseline="0" dirty="0"/>
              <a:t> </a:t>
            </a:r>
            <a:r>
              <a:rPr lang="en-US" dirty="0"/>
              <a:t>factors such as age, sex, occupation, income, health seeking behaviors, travel distance from home to health facility may be examined</a:t>
            </a:r>
          </a:p>
          <a:p>
            <a:pPr marL="171450" lvl="0" indent="-171450">
              <a:buFont typeface="Arial"/>
              <a:buChar char="•"/>
            </a:pPr>
            <a:r>
              <a:rPr lang="en-US" dirty="0"/>
              <a:t>These studies can provide useful data on the burden of disease in a population and can be used by health departments and similar institutions for program planning and resource allocation.</a:t>
            </a:r>
          </a:p>
          <a:p>
            <a:pPr marL="171450" lvl="0" indent="-171450">
              <a:buFont typeface="Arial"/>
              <a:buChar char="•"/>
            </a:pPr>
            <a:r>
              <a:rPr lang="en-US" dirty="0"/>
              <a:t>Descriptive studies also may be used to generate knowledge and hypotheses for further research.</a:t>
            </a:r>
          </a:p>
          <a:p>
            <a:endParaRPr lang="en-US" dirty="0"/>
          </a:p>
          <a:p>
            <a:pPr lvl="0"/>
            <a:r>
              <a:rPr lang="en-US" i="1" dirty="0"/>
              <a:t>[TRANSITION TO NEXT SLIDE:</a:t>
            </a:r>
            <a:r>
              <a:rPr lang="en-US" dirty="0"/>
              <a:t> Now let’s look at how descriptive studies can be used to describe patterns of disease by person, place and time in more detail.]</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5</a:t>
            </a:fld>
            <a:endParaRPr lang="en-US"/>
          </a:p>
        </p:txBody>
      </p:sp>
    </p:spTree>
    <p:extLst>
      <p:ext uri="{BB962C8B-B14F-4D97-AF65-F5344CB8AC3E}">
        <p14:creationId xmlns:p14="http://schemas.microsoft.com/office/powerpoint/2010/main" val="73638052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6530" indent="-176530" defTabSz="465887">
              <a:buFont typeface="Arial" pitchFamily="34" charset="0"/>
              <a:buChar char="•"/>
              <a:defRPr/>
            </a:pPr>
            <a:r>
              <a:rPr lang="en-US" i="1" dirty="0"/>
              <a:t>[Review slide content]</a:t>
            </a:r>
          </a:p>
          <a:p>
            <a:pPr marL="176530" indent="-176530">
              <a:buFont typeface="Arial" pitchFamily="34" charset="0"/>
              <a:buChar char="•"/>
            </a:pPr>
            <a:r>
              <a:rPr lang="en-US" b="1" i="1"/>
              <a:t>[Slide animation] </a:t>
            </a:r>
            <a:r>
              <a:rPr lang="en-US" i="1"/>
              <a:t> Click to see answer</a:t>
            </a:r>
            <a:endParaRPr lang="en-US"/>
          </a:p>
          <a:p>
            <a:pPr marL="176530" indent="-176530" defTabSz="465887">
              <a:buFont typeface="Arial" pitchFamily="34" charset="0"/>
              <a:buChar char="•"/>
              <a:defRPr/>
            </a:pPr>
            <a:r>
              <a:rPr lang="en-US" i="1"/>
              <a:t>[</a:t>
            </a:r>
            <a:r>
              <a:rPr lang="en-US" i="1" dirty="0"/>
              <a:t>END]</a:t>
            </a:r>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50</a:t>
            </a:fld>
            <a:endParaRPr lang="en-US"/>
          </a:p>
        </p:txBody>
      </p:sp>
    </p:spTree>
    <p:extLst>
      <p:ext uri="{BB962C8B-B14F-4D97-AF65-F5344CB8AC3E}">
        <p14:creationId xmlns:p14="http://schemas.microsoft.com/office/powerpoint/2010/main" val="26865458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As it pertains to PERSON, a descriptive study describes WHO gets the disease or has the outcome of interest. It summarizes the important characteristics of persons by factors known or thought to be related to the disease or outcome.  </a:t>
            </a:r>
          </a:p>
          <a:p>
            <a:pPr marL="171450" lvl="0" indent="-171450">
              <a:buFont typeface="Arial"/>
              <a:buChar char="•"/>
            </a:pPr>
            <a:r>
              <a:rPr lang="en-US" dirty="0"/>
              <a:t>The data may be used to identify clinical features that define a new disease or condition, opening the door to the surveillance or a more analytical study of the disease (e.g., AIDS, SARS, ZIKA). </a:t>
            </a:r>
          </a:p>
          <a:p>
            <a:pPr marL="171450" lvl="0" indent="-171450">
              <a:buFont typeface="Arial"/>
              <a:buChar char="•"/>
            </a:pPr>
            <a:r>
              <a:rPr lang="en-US" dirty="0"/>
              <a:t>However, these studies are limited in what they can do because they do not allow for comparisons between or among groups.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6</a:t>
            </a:fld>
            <a:endParaRPr lang="en-US"/>
          </a:p>
        </p:txBody>
      </p:sp>
    </p:spTree>
    <p:extLst>
      <p:ext uri="{BB962C8B-B14F-4D97-AF65-F5344CB8AC3E}">
        <p14:creationId xmlns:p14="http://schemas.microsoft.com/office/powerpoint/2010/main" val="17788711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In this slide, we show the estimated prevalence of bacteriologically confirmed TB from an Indonesian national survey conducted in 2013-14.</a:t>
            </a:r>
          </a:p>
          <a:p>
            <a:pPr marL="171450" indent="-171450">
              <a:buFont typeface="Arial"/>
              <a:buChar char="•"/>
            </a:pPr>
            <a:r>
              <a:rPr lang="en-US" dirty="0"/>
              <a:t>When stratified by age and sex (segregated into groups to minimize confounding), we see patterns emerge:</a:t>
            </a:r>
          </a:p>
          <a:p>
            <a:pPr marL="457200" lvl="1" indent="-171450">
              <a:buFont typeface="Lucida Grande"/>
              <a:buChar char="-"/>
            </a:pPr>
            <a:r>
              <a:rPr lang="en-US" dirty="0"/>
              <a:t>The prevalence of TB increased with advancing age </a:t>
            </a:r>
          </a:p>
          <a:p>
            <a:pPr marL="457200" lvl="1" indent="-171450">
              <a:buFont typeface="Lucida Grande"/>
              <a:buChar char="-"/>
            </a:pPr>
            <a:r>
              <a:rPr lang="en-US" dirty="0"/>
              <a:t>Persons at highest risk were those persons over 65</a:t>
            </a:r>
          </a:p>
          <a:p>
            <a:pPr marL="457200" lvl="1" indent="-171450">
              <a:buFont typeface="Lucida Grande"/>
              <a:buChar char="-"/>
            </a:pPr>
            <a:r>
              <a:rPr lang="en-US" dirty="0"/>
              <a:t>And rates of TB were higher in men, and almost double those found in women</a:t>
            </a:r>
          </a:p>
          <a:p>
            <a:pPr marL="177037" indent="-177037">
              <a:buFont typeface="Arial" pitchFamily="34" charset="0"/>
              <a:buChar char="•"/>
              <a:defRPr/>
            </a:pPr>
            <a:r>
              <a:rPr lang="en-US" b="1" i="0" dirty="0">
                <a:latin typeface="+mn-lt"/>
              </a:rPr>
              <a:t>A critical element in a study of an already known disease is the definition: </a:t>
            </a:r>
            <a:r>
              <a:rPr lang="en-US" b="0" i="0" dirty="0">
                <a:latin typeface="+mn-lt"/>
              </a:rPr>
              <a:t>Is the diagnosis </a:t>
            </a:r>
            <a:r>
              <a:rPr lang="en-US" b="0" dirty="0">
                <a:latin typeface="+mn-lt"/>
              </a:rPr>
              <a:t>of TB based on</a:t>
            </a:r>
            <a:r>
              <a:rPr lang="en-US" b="0" baseline="0" dirty="0">
                <a:latin typeface="+mn-lt"/>
              </a:rPr>
              <a:t> positive sputum smear microscopy, radiographic findings, a positive culture or rapid molecular test, or some combination of these?</a:t>
            </a:r>
            <a:endParaRPr lang="en-US" b="0"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7</a:t>
            </a:fld>
            <a:endParaRPr lang="en-US"/>
          </a:p>
        </p:txBody>
      </p:sp>
    </p:spTree>
    <p:extLst>
      <p:ext uri="{BB962C8B-B14F-4D97-AF65-F5344CB8AC3E}">
        <p14:creationId xmlns:p14="http://schemas.microsoft.com/office/powerpoint/2010/main" val="366380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dirty="0"/>
              <a:t>As it pertains to location, a descriptive study can characterize a disease or event by place or WHERE the disease is found?  It addresses the question, “Where are the rates of disease highest and lowest?”</a:t>
            </a:r>
          </a:p>
          <a:p>
            <a:pPr marL="171450" indent="-171450">
              <a:buFont typeface="Arial"/>
              <a:buChar char="•"/>
            </a:pPr>
            <a:r>
              <a:rPr lang="en-US" dirty="0"/>
              <a:t>Identifying areas with high rates of disease, it allows us to determine where resources should be allocated.</a:t>
            </a:r>
          </a:p>
          <a:p>
            <a:pPr marL="171450" indent="-171450">
              <a:buFont typeface="Arial"/>
              <a:buChar char="•"/>
            </a:pPr>
            <a:r>
              <a:rPr lang="en-US" dirty="0"/>
              <a:t>Geographic characteristics can also provide insights into disease etiology.  For example, the SARS outbreak was identified as originating in China. This information helped to direct us to areas where disease etiology could be investigated.</a:t>
            </a:r>
          </a:p>
        </p:txBody>
      </p:sp>
      <p:sp>
        <p:nvSpPr>
          <p:cNvPr id="4" name="Slide Number Placeholder 3"/>
          <p:cNvSpPr>
            <a:spLocks noGrp="1"/>
          </p:cNvSpPr>
          <p:nvPr>
            <p:ph type="sldNum" sz="quarter" idx="10"/>
          </p:nvPr>
        </p:nvSpPr>
        <p:spPr/>
        <p:txBody>
          <a:bodyPr/>
          <a:lstStyle/>
          <a:p>
            <a:fld id="{1AD3D35E-2143-4448-BE2B-2320F89EEC49}" type="slidenum">
              <a:rPr lang="en-US" smtClean="0"/>
              <a:pPr/>
              <a:t>8</a:t>
            </a:fld>
            <a:endParaRPr lang="en-US"/>
          </a:p>
        </p:txBody>
      </p:sp>
    </p:spTree>
    <p:extLst>
      <p:ext uri="{BB962C8B-B14F-4D97-AF65-F5344CB8AC3E}">
        <p14:creationId xmlns:p14="http://schemas.microsoft.com/office/powerpoint/2010/main" val="2958089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a:buChar char="•"/>
            </a:pPr>
            <a:r>
              <a:rPr lang="en-US" dirty="0"/>
              <a:t>This slide shows an example of using “place” to characterize disease.  This map is from the WHO’s 2015 Global TB report and it shows the estimated percent of new cases of TB that were multi-drug resistant TB or rifampin resistant (RR) TB. </a:t>
            </a:r>
          </a:p>
          <a:p>
            <a:pPr marL="171450" lvl="0" indent="-171450">
              <a:buFont typeface="Arial"/>
              <a:buChar char="•"/>
            </a:pPr>
            <a:r>
              <a:rPr lang="en-US" dirty="0"/>
              <a:t>Countries colored in dark brown had the highest percentages of MDR or</a:t>
            </a:r>
            <a:r>
              <a:rPr lang="en-US" baseline="0" dirty="0"/>
              <a:t> </a:t>
            </a:r>
            <a:r>
              <a:rPr lang="en-US" dirty="0"/>
              <a:t>RR</a:t>
            </a:r>
            <a:r>
              <a:rPr lang="en-US" baseline="0" dirty="0"/>
              <a:t> </a:t>
            </a:r>
            <a:r>
              <a:rPr lang="en-US" dirty="0"/>
              <a:t>TB new cases.</a:t>
            </a:r>
          </a:p>
          <a:p>
            <a:pPr marL="171450" lvl="0" indent="-171450">
              <a:buFont typeface="Arial"/>
              <a:buChar char="•"/>
            </a:pPr>
            <a:r>
              <a:rPr lang="en-US" dirty="0"/>
              <a:t>From the map, you can see that the countries with the highest burden of drug resistance were Russia and the former Soviet satellite countries.  </a:t>
            </a:r>
          </a:p>
          <a:p>
            <a:pPr marL="171450" lvl="0" indent="-171450">
              <a:buFont typeface="Arial"/>
              <a:buChar char="•"/>
            </a:pPr>
            <a:r>
              <a:rPr lang="en-US" dirty="0"/>
              <a:t>If you are wondering where in the world to allocate resources to tackle drug-resistant TB, this information will allow you to better focus your resources and efforts.  Although programmatically useful, this information is limited because it does not generate risk factor data for MDR-RR/TB.</a:t>
            </a:r>
          </a:p>
        </p:txBody>
      </p:sp>
      <p:sp>
        <p:nvSpPr>
          <p:cNvPr id="4" name="Slide Number Placeholder 3"/>
          <p:cNvSpPr>
            <a:spLocks noGrp="1"/>
          </p:cNvSpPr>
          <p:nvPr>
            <p:ph type="sldNum" sz="quarter" idx="10"/>
          </p:nvPr>
        </p:nvSpPr>
        <p:spPr/>
        <p:txBody>
          <a:bodyPr/>
          <a:lstStyle/>
          <a:p>
            <a:fld id="{1AD3D35E-2143-4448-BE2B-2320F89EEC49}" type="slidenum">
              <a:rPr lang="en-US" smtClean="0"/>
              <a:pPr/>
              <a:t>9</a:t>
            </a:fld>
            <a:endParaRPr lang="en-US"/>
          </a:p>
        </p:txBody>
      </p:sp>
    </p:spTree>
    <p:extLst>
      <p:ext uri="{BB962C8B-B14F-4D97-AF65-F5344CB8AC3E}">
        <p14:creationId xmlns:p14="http://schemas.microsoft.com/office/powerpoint/2010/main" val="18770930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1/17/2019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1/17/2019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1/17/2019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1/17/2019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1/17/2019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1/17/2019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4.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1/17/2019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z="6600" dirty="0"/>
              <a:t>Study Design</a:t>
            </a:r>
          </a:p>
        </p:txBody>
      </p:sp>
      <p:sp>
        <p:nvSpPr>
          <p:cNvPr id="3" name="Subtitle 2"/>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a:t>
            </a:r>
          </a:p>
          <a:p>
            <a:r>
              <a:rPr lang="en-US" dirty="0"/>
              <a:t>Add presenter name &amp; affiliation</a:t>
            </a:r>
          </a:p>
          <a:p>
            <a:endParaRPr lang="en-US" dirty="0"/>
          </a:p>
        </p:txBody>
      </p:sp>
    </p:spTree>
    <p:extLst>
      <p:ext uri="{BB962C8B-B14F-4D97-AF65-F5344CB8AC3E}">
        <p14:creationId xmlns:p14="http://schemas.microsoft.com/office/powerpoint/2010/main" val="1412041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Descriptive studies: When?</a:t>
            </a:r>
          </a:p>
        </p:txBody>
      </p:sp>
      <p:sp>
        <p:nvSpPr>
          <p:cNvPr id="3" name="Content Placeholder 2"/>
          <p:cNvSpPr>
            <a:spLocks noGrp="1"/>
          </p:cNvSpPr>
          <p:nvPr>
            <p:ph idx="1"/>
          </p:nvPr>
        </p:nvSpPr>
        <p:spPr/>
        <p:txBody>
          <a:bodyPr/>
          <a:lstStyle/>
          <a:p>
            <a:r>
              <a:rPr lang="en-US" b="1" dirty="0"/>
              <a:t>When</a:t>
            </a:r>
            <a:r>
              <a:rPr lang="en-US" dirty="0"/>
              <a:t> does the disease occur?</a:t>
            </a:r>
          </a:p>
          <a:p>
            <a:r>
              <a:rPr lang="en-US" dirty="0"/>
              <a:t>Is the disease frequency different now compared to the past?</a:t>
            </a:r>
          </a:p>
          <a:p>
            <a:pPr lvl="1"/>
            <a:r>
              <a:rPr lang="en-US" dirty="0"/>
              <a:t>Changes in disease rates over time can signal an epidemic or introduction of a causal agent</a:t>
            </a:r>
          </a:p>
          <a:p>
            <a:pPr lvl="1"/>
            <a:r>
              <a:rPr lang="en-US" dirty="0"/>
              <a:t>Cyclical changes, such as seasonal patterns of flu, are important to understand</a:t>
            </a:r>
          </a:p>
        </p:txBody>
      </p:sp>
    </p:spTree>
    <p:extLst>
      <p:ext uri="{BB962C8B-B14F-4D97-AF65-F5344CB8AC3E}">
        <p14:creationId xmlns:p14="http://schemas.microsoft.com/office/powerpoint/2010/main" val="9324815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Seasonality of influenza</a:t>
            </a:r>
          </a:p>
        </p:txBody>
      </p:sp>
      <p:pic>
        <p:nvPicPr>
          <p:cNvPr id="4" name="Picture 9" descr="ALL SEASONS STATES RATE T-SERIES"/>
          <p:cNvPicPr>
            <a:picLocks noChangeAspect="1" noChangeArrowheads="1"/>
          </p:cNvPicPr>
          <p:nvPr/>
        </p:nvPicPr>
        <p:blipFill>
          <a:blip r:embed="rId3">
            <a:extLst>
              <a:ext uri="{28A0092B-C50C-407E-A947-70E740481C1C}">
                <a14:useLocalDpi xmlns:a14="http://schemas.microsoft.com/office/drawing/2010/main" val="0"/>
              </a:ext>
            </a:extLst>
          </a:blip>
          <a:srcRect t="1054"/>
          <a:stretch>
            <a:fillRect/>
          </a:stretch>
        </p:blipFill>
        <p:spPr bwMode="auto">
          <a:xfrm>
            <a:off x="381000" y="1591876"/>
            <a:ext cx="8357289" cy="496132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3183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descriptive studies</a:t>
            </a:r>
          </a:p>
        </p:txBody>
      </p:sp>
      <p:sp>
        <p:nvSpPr>
          <p:cNvPr id="3" name="Content Placeholder 2"/>
          <p:cNvSpPr>
            <a:spLocks noGrp="1"/>
          </p:cNvSpPr>
          <p:nvPr>
            <p:ph idx="1"/>
          </p:nvPr>
        </p:nvSpPr>
        <p:spPr/>
        <p:txBody>
          <a:bodyPr/>
          <a:lstStyle/>
          <a:p>
            <a:r>
              <a:rPr lang="en-US" dirty="0"/>
              <a:t>Case reports and case series</a:t>
            </a:r>
          </a:p>
          <a:p>
            <a:pPr lvl="1"/>
            <a:r>
              <a:rPr lang="en-US" dirty="0"/>
              <a:t>Careful, detailed reports by one or more clinicians</a:t>
            </a:r>
          </a:p>
          <a:p>
            <a:pPr lvl="1"/>
            <a:r>
              <a:rPr lang="en-US" dirty="0"/>
              <a:t>No statistics are calculated</a:t>
            </a:r>
          </a:p>
          <a:p>
            <a:pPr lvl="1"/>
            <a:r>
              <a:rPr lang="en-US" dirty="0"/>
              <a:t>Important for describing new diseases or emerging epidemics</a:t>
            </a:r>
          </a:p>
          <a:p>
            <a:pPr marL="457200" lvl="1" indent="0">
              <a:buNone/>
            </a:pPr>
            <a:endParaRPr lang="en-US" sz="1100" dirty="0"/>
          </a:p>
          <a:p>
            <a:pPr marL="457200" lvl="1" indent="0">
              <a:buNone/>
            </a:pPr>
            <a:r>
              <a:rPr lang="en-US" altLang="en-US" sz="2400" b="1" i="1" dirty="0"/>
              <a:t>“ </a:t>
            </a:r>
            <a:r>
              <a:rPr lang="en-US" altLang="en-US" sz="2400" i="1" dirty="0"/>
              <a:t>We report the case of a 15 year-old female TB patient in Papua New Guinea with no previous history of TB treatment, who did not respond to therapy with Category 1 treatment (HRZE), or with Category 4 regimen including second line agents FQ, Amikacin, CS, PAS…”</a:t>
            </a:r>
          </a:p>
        </p:txBody>
      </p:sp>
    </p:spTree>
    <p:extLst>
      <p:ext uri="{BB962C8B-B14F-4D97-AF65-F5344CB8AC3E}">
        <p14:creationId xmlns:p14="http://schemas.microsoft.com/office/powerpoint/2010/main" val="1274174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descriptive studies</a:t>
            </a:r>
          </a:p>
        </p:txBody>
      </p:sp>
      <p:sp>
        <p:nvSpPr>
          <p:cNvPr id="3" name="Content Placeholder 2"/>
          <p:cNvSpPr>
            <a:spLocks noGrp="1"/>
          </p:cNvSpPr>
          <p:nvPr>
            <p:ph idx="1"/>
          </p:nvPr>
        </p:nvSpPr>
        <p:spPr/>
        <p:txBody>
          <a:bodyPr/>
          <a:lstStyle/>
          <a:p>
            <a:r>
              <a:rPr lang="en-US" dirty="0"/>
              <a:t>Cross-sectional survey</a:t>
            </a:r>
          </a:p>
          <a:p>
            <a:pPr lvl="1"/>
            <a:r>
              <a:rPr lang="en-US" dirty="0"/>
              <a:t>Summarizes the distribution of a health outcome in a population at one point in time</a:t>
            </a:r>
          </a:p>
          <a:p>
            <a:pPr lvl="1"/>
            <a:r>
              <a:rPr lang="en-US" dirty="0"/>
              <a:t>Often stratified by descriptive factors such as age, sex, geography</a:t>
            </a:r>
          </a:p>
        </p:txBody>
      </p:sp>
    </p:spTree>
    <p:extLst>
      <p:ext uri="{BB962C8B-B14F-4D97-AF65-F5344CB8AC3E}">
        <p14:creationId xmlns:p14="http://schemas.microsoft.com/office/powerpoint/2010/main" val="6003968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39825"/>
          </a:xfrm>
        </p:spPr>
        <p:txBody>
          <a:bodyPr/>
          <a:lstStyle/>
          <a:p>
            <a:r>
              <a:rPr lang="en-US" dirty="0"/>
              <a:t>Example - TB prevalence survey</a:t>
            </a:r>
          </a:p>
        </p:txBody>
      </p:sp>
      <p:sp>
        <p:nvSpPr>
          <p:cNvPr id="6" name="Rectangle 51"/>
          <p:cNvSpPr>
            <a:spLocks noChangeArrowheads="1"/>
          </p:cNvSpPr>
          <p:nvPr/>
        </p:nvSpPr>
        <p:spPr bwMode="auto">
          <a:xfrm>
            <a:off x="1223003" y="1406484"/>
            <a:ext cx="7144128" cy="3693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b="0" dirty="0">
                <a:ea typeface="ＭＳ Ｐゴシック" charset="0"/>
              </a:rPr>
              <a:t>TB prevalence in Cambodia, by age and </a:t>
            </a:r>
            <a:r>
              <a:rPr lang="en-US" b="0">
                <a:ea typeface="ＭＳ Ｐゴシック" charset="0"/>
              </a:rPr>
              <a:t>smear status, 2011</a:t>
            </a:r>
            <a:endParaRPr lang="en-US" b="0" dirty="0">
              <a:ea typeface="ＭＳ Ｐゴシック" charset="0"/>
            </a:endParaRPr>
          </a:p>
        </p:txBody>
      </p:sp>
      <p:pic>
        <p:nvPicPr>
          <p:cNvPr id="4" name="Picture 3"/>
          <p:cNvPicPr>
            <a:picLocks noChangeAspect="1"/>
          </p:cNvPicPr>
          <p:nvPr/>
        </p:nvPicPr>
        <p:blipFill>
          <a:blip r:embed="rId3"/>
          <a:stretch>
            <a:fillRect/>
          </a:stretch>
        </p:blipFill>
        <p:spPr>
          <a:xfrm>
            <a:off x="588576" y="2033383"/>
            <a:ext cx="8075606" cy="4075999"/>
          </a:xfrm>
          <a:prstGeom prst="rect">
            <a:avLst/>
          </a:prstGeom>
        </p:spPr>
      </p:pic>
      <p:sp>
        <p:nvSpPr>
          <p:cNvPr id="3" name="TextBox 2"/>
          <p:cNvSpPr txBox="1"/>
          <p:nvPr/>
        </p:nvSpPr>
        <p:spPr>
          <a:xfrm>
            <a:off x="2974997" y="6314181"/>
            <a:ext cx="5926476" cy="338554"/>
          </a:xfrm>
          <a:prstGeom prst="rect">
            <a:avLst/>
          </a:prstGeom>
          <a:noFill/>
        </p:spPr>
        <p:txBody>
          <a:bodyPr wrap="square" rtlCol="0">
            <a:spAutoFit/>
          </a:bodyPr>
          <a:lstStyle/>
          <a:p>
            <a:pPr algn="r"/>
            <a:r>
              <a:rPr lang="en-US" sz="1600" dirty="0">
                <a:latin typeface="Calibri" pitchFamily="34" charset="0"/>
                <a:cs typeface="Calibri" pitchFamily="34" charset="0"/>
              </a:rPr>
              <a:t>Mao, T. E. et al., </a:t>
            </a:r>
            <a:r>
              <a:rPr lang="en-US" sz="1600" i="1" dirty="0">
                <a:latin typeface="Calibri" pitchFamily="34" charset="0"/>
                <a:cs typeface="Calibri" pitchFamily="34" charset="0"/>
              </a:rPr>
              <a:t>Bulletin of the World Health Organization, </a:t>
            </a:r>
            <a:r>
              <a:rPr lang="en-US" sz="1600" dirty="0">
                <a:latin typeface="Calibri" pitchFamily="34" charset="0"/>
                <a:cs typeface="Calibri" pitchFamily="34" charset="0"/>
              </a:rPr>
              <a:t>2014.</a:t>
            </a:r>
          </a:p>
        </p:txBody>
      </p:sp>
    </p:spTree>
    <p:extLst>
      <p:ext uri="{BB962C8B-B14F-4D97-AF65-F5344CB8AC3E}">
        <p14:creationId xmlns:p14="http://schemas.microsoft.com/office/powerpoint/2010/main" val="2887807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Analytic studies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40911844"/>
              </p:ext>
            </p:extLst>
          </p:nvPr>
        </p:nvGraphicFramePr>
        <p:xfrm>
          <a:off x="473725" y="1447151"/>
          <a:ext cx="8213075" cy="51200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ounded Rectangle 4"/>
          <p:cNvSpPr/>
          <p:nvPr/>
        </p:nvSpPr>
        <p:spPr bwMode="auto">
          <a:xfrm>
            <a:off x="4105357" y="2401676"/>
            <a:ext cx="4883367" cy="4165563"/>
          </a:xfrm>
          <a:prstGeom prst="roundRect">
            <a:avLst/>
          </a:prstGeom>
          <a:solidFill>
            <a:schemeClr val="accent1">
              <a:alpha val="2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39431086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r>
              <a:rPr lang="en-US" dirty="0"/>
              <a:t>Analytic studies </a:t>
            </a:r>
          </a:p>
        </p:txBody>
      </p:sp>
      <p:sp>
        <p:nvSpPr>
          <p:cNvPr id="37891" name="Rectangle 3"/>
          <p:cNvSpPr>
            <a:spLocks noGrp="1" noChangeArrowheads="1"/>
          </p:cNvSpPr>
          <p:nvPr>
            <p:ph type="body" idx="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r>
              <a:rPr lang="en-US" altLang="x-none" dirty="0">
                <a:ea typeface="ＭＳ Ｐゴシック" charset="-128"/>
              </a:rPr>
              <a:t>Goal is to characterize the association between two health factors </a:t>
            </a:r>
          </a:p>
          <a:p>
            <a:pPr lvl="1"/>
            <a:r>
              <a:rPr lang="en-US" altLang="x-none" dirty="0">
                <a:ea typeface="ＭＳ Ｐゴシック" charset="-128"/>
              </a:rPr>
              <a:t>Exposure		Outcome</a:t>
            </a:r>
          </a:p>
          <a:p>
            <a:r>
              <a:rPr lang="en-US" altLang="x-none" dirty="0">
                <a:ea typeface="ＭＳ Ｐゴシック" charset="-128"/>
              </a:rPr>
              <a:t>Does so by testing a pre-specified hypothesis</a:t>
            </a:r>
          </a:p>
          <a:p>
            <a:r>
              <a:rPr lang="en-US" altLang="x-none" dirty="0">
                <a:ea typeface="ＭＳ Ｐゴシック" charset="-128"/>
              </a:rPr>
              <a:t>Measure of association quantifies the result</a:t>
            </a:r>
          </a:p>
          <a:p>
            <a:pPr lvl="1"/>
            <a:r>
              <a:rPr lang="en-US" altLang="x-none" dirty="0">
                <a:ea typeface="ＭＳ Ｐゴシック" charset="-128"/>
              </a:rPr>
              <a:t>Relative risk, odds ratio, prevalence ratio, etc.</a:t>
            </a:r>
          </a:p>
        </p:txBody>
      </p:sp>
      <p:cxnSp>
        <p:nvCxnSpPr>
          <p:cNvPr id="3" name="Straight Arrow Connector 2"/>
          <p:cNvCxnSpPr/>
          <p:nvPr/>
        </p:nvCxnSpPr>
        <p:spPr bwMode="auto">
          <a:xfrm>
            <a:off x="2743200" y="2953062"/>
            <a:ext cx="137909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 name="TextBox 5"/>
          <p:cNvSpPr txBox="1"/>
          <p:nvPr/>
        </p:nvSpPr>
        <p:spPr>
          <a:xfrm>
            <a:off x="3174541" y="2680890"/>
            <a:ext cx="374755" cy="584776"/>
          </a:xfrm>
          <a:prstGeom prst="rect">
            <a:avLst/>
          </a:prstGeom>
          <a:noFill/>
        </p:spPr>
        <p:txBody>
          <a:bodyPr wrap="square" rtlCol="0">
            <a:spAutoFit/>
          </a:bodyPr>
          <a:lstStyle/>
          <a:p>
            <a:r>
              <a:rPr lang="en-US" sz="3200" dirty="0"/>
              <a:t>?</a:t>
            </a:r>
          </a:p>
        </p:txBody>
      </p:sp>
    </p:spTree>
    <p:extLst>
      <p:ext uri="{BB962C8B-B14F-4D97-AF65-F5344CB8AC3E}">
        <p14:creationId xmlns:p14="http://schemas.microsoft.com/office/powerpoint/2010/main" val="8445532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analytic studies</a:t>
            </a:r>
          </a:p>
        </p:txBody>
      </p:sp>
      <p:sp>
        <p:nvSpPr>
          <p:cNvPr id="3" name="Content Placeholder 2"/>
          <p:cNvSpPr>
            <a:spLocks noGrp="1"/>
          </p:cNvSpPr>
          <p:nvPr>
            <p:ph idx="1"/>
          </p:nvPr>
        </p:nvSpPr>
        <p:spPr/>
        <p:txBody>
          <a:bodyPr/>
          <a:lstStyle/>
          <a:p>
            <a:r>
              <a:rPr lang="en-US" dirty="0"/>
              <a:t>Observational studies</a:t>
            </a:r>
          </a:p>
          <a:p>
            <a:pPr lvl="1"/>
            <a:r>
              <a:rPr lang="en-US" dirty="0"/>
              <a:t>Investigator observes natural course of events among people with different levels of exposure, measures effect on outcome</a:t>
            </a:r>
          </a:p>
          <a:p>
            <a:r>
              <a:rPr lang="en-US" dirty="0"/>
              <a:t>Experimental studies</a:t>
            </a:r>
          </a:p>
          <a:p>
            <a:pPr lvl="1"/>
            <a:r>
              <a:rPr lang="en-US" dirty="0"/>
              <a:t>Investigator controls the exposure (“experimental intervention”), measures effect on outcome</a:t>
            </a:r>
          </a:p>
        </p:txBody>
      </p:sp>
    </p:spTree>
    <p:extLst>
      <p:ext uri="{BB962C8B-B14F-4D97-AF65-F5344CB8AC3E}">
        <p14:creationId xmlns:p14="http://schemas.microsoft.com/office/powerpoint/2010/main" val="315457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Observational studies</a:t>
            </a:r>
          </a:p>
        </p:txBody>
      </p:sp>
      <p:sp>
        <p:nvSpPr>
          <p:cNvPr id="3" name="Content Placeholder 2"/>
          <p:cNvSpPr>
            <a:spLocks noGrp="1"/>
          </p:cNvSpPr>
          <p:nvPr>
            <p:ph idx="1"/>
          </p:nvPr>
        </p:nvSpPr>
        <p:spPr/>
        <p:txBody>
          <a:bodyPr/>
          <a:lstStyle/>
          <a:p>
            <a:r>
              <a:rPr lang="en-US" dirty="0"/>
              <a:t>Design for observational studies</a:t>
            </a:r>
          </a:p>
          <a:p>
            <a:pPr lvl="1"/>
            <a:r>
              <a:rPr lang="en-US" sz="2400" b="1" dirty="0"/>
              <a:t>Cross-sectional study (examines exposures and outcomes at a point in time)</a:t>
            </a:r>
            <a:endParaRPr lang="en-US" sz="2400" dirty="0"/>
          </a:p>
          <a:p>
            <a:pPr lvl="1"/>
            <a:endParaRPr lang="en-US" sz="3600" dirty="0"/>
          </a:p>
          <a:p>
            <a:pPr lvl="1"/>
            <a:r>
              <a:rPr lang="en-US" sz="2400" b="1" dirty="0"/>
              <a:t>Cohort study (begins with exposure and assesses outcomes)</a:t>
            </a:r>
            <a:endParaRPr lang="en-US" sz="2400" dirty="0"/>
          </a:p>
          <a:p>
            <a:pPr marL="457200" lvl="1" indent="0">
              <a:buNone/>
            </a:pPr>
            <a:endParaRPr lang="en-US" b="1" dirty="0"/>
          </a:p>
          <a:p>
            <a:pPr lvl="1"/>
            <a:r>
              <a:rPr lang="en-US" sz="2400" b="1" dirty="0"/>
              <a:t>Case-control study (begins with outcomes and looks for exposures)</a:t>
            </a:r>
            <a:endParaRPr lang="en-US" sz="2400" dirty="0"/>
          </a:p>
        </p:txBody>
      </p:sp>
      <p:sp>
        <p:nvSpPr>
          <p:cNvPr id="4" name="Oval 3"/>
          <p:cNvSpPr/>
          <p:nvPr/>
        </p:nvSpPr>
        <p:spPr bwMode="auto">
          <a:xfrm flipV="1">
            <a:off x="1109275" y="2992248"/>
            <a:ext cx="4661941" cy="462008"/>
          </a:xfrm>
          <a:prstGeom prst="ellipse">
            <a:avLst/>
          </a:prstGeom>
          <a:solidFill>
            <a:schemeClr val="accent1">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5" name="Oval 4"/>
          <p:cNvSpPr/>
          <p:nvPr/>
        </p:nvSpPr>
        <p:spPr bwMode="auto">
          <a:xfrm flipV="1">
            <a:off x="1469036" y="4460426"/>
            <a:ext cx="1603947" cy="371455"/>
          </a:xfrm>
          <a:prstGeom prst="ellipse">
            <a:avLst/>
          </a:prstGeom>
          <a:solidFill>
            <a:schemeClr val="accent1">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33" name="Oval 32"/>
          <p:cNvSpPr/>
          <p:nvPr/>
        </p:nvSpPr>
        <p:spPr bwMode="auto">
          <a:xfrm flipV="1">
            <a:off x="3335310" y="5750326"/>
            <a:ext cx="1603947" cy="371455"/>
          </a:xfrm>
          <a:prstGeom prst="ellipse">
            <a:avLst/>
          </a:prstGeom>
          <a:solidFill>
            <a:schemeClr val="accent1">
              <a:lumMod val="60000"/>
              <a:lumOff val="4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11" name="TextBox 10"/>
          <p:cNvSpPr txBox="1"/>
          <p:nvPr/>
        </p:nvSpPr>
        <p:spPr>
          <a:xfrm>
            <a:off x="2083632" y="2974758"/>
            <a:ext cx="374754" cy="369332"/>
          </a:xfrm>
          <a:prstGeom prst="rect">
            <a:avLst/>
          </a:prstGeom>
          <a:noFill/>
        </p:spPr>
        <p:txBody>
          <a:bodyPr wrap="square" rtlCol="0">
            <a:spAutoFit/>
          </a:bodyPr>
          <a:lstStyle/>
          <a:p>
            <a:r>
              <a:rPr lang="en-US" dirty="0"/>
              <a:t>E</a:t>
            </a:r>
          </a:p>
        </p:txBody>
      </p:sp>
      <p:sp>
        <p:nvSpPr>
          <p:cNvPr id="12" name="TextBox 11"/>
          <p:cNvSpPr txBox="1"/>
          <p:nvPr/>
        </p:nvSpPr>
        <p:spPr>
          <a:xfrm>
            <a:off x="3958852" y="2995569"/>
            <a:ext cx="374754" cy="369332"/>
          </a:xfrm>
          <a:prstGeom prst="rect">
            <a:avLst/>
          </a:prstGeom>
          <a:noFill/>
        </p:spPr>
        <p:txBody>
          <a:bodyPr wrap="square" rtlCol="0">
            <a:spAutoFit/>
          </a:bodyPr>
          <a:lstStyle/>
          <a:p>
            <a:r>
              <a:rPr lang="en-US" dirty="0"/>
              <a:t>O</a:t>
            </a:r>
          </a:p>
        </p:txBody>
      </p:sp>
      <p:sp>
        <p:nvSpPr>
          <p:cNvPr id="14" name="TextBox 13"/>
          <p:cNvSpPr txBox="1"/>
          <p:nvPr/>
        </p:nvSpPr>
        <p:spPr>
          <a:xfrm>
            <a:off x="2083632" y="4423910"/>
            <a:ext cx="374754" cy="369332"/>
          </a:xfrm>
          <a:prstGeom prst="rect">
            <a:avLst/>
          </a:prstGeom>
          <a:noFill/>
        </p:spPr>
        <p:txBody>
          <a:bodyPr wrap="square" rtlCol="0">
            <a:spAutoFit/>
          </a:bodyPr>
          <a:lstStyle/>
          <a:p>
            <a:r>
              <a:rPr lang="en-US" dirty="0"/>
              <a:t>E</a:t>
            </a:r>
          </a:p>
        </p:txBody>
      </p:sp>
      <p:sp>
        <p:nvSpPr>
          <p:cNvPr id="15" name="TextBox 14"/>
          <p:cNvSpPr txBox="1"/>
          <p:nvPr/>
        </p:nvSpPr>
        <p:spPr>
          <a:xfrm>
            <a:off x="3949907" y="5750326"/>
            <a:ext cx="374754" cy="369332"/>
          </a:xfrm>
          <a:prstGeom prst="rect">
            <a:avLst/>
          </a:prstGeom>
          <a:noFill/>
        </p:spPr>
        <p:txBody>
          <a:bodyPr wrap="square" rtlCol="0">
            <a:spAutoFit/>
          </a:bodyPr>
          <a:lstStyle/>
          <a:p>
            <a:r>
              <a:rPr lang="en-US" dirty="0"/>
              <a:t>O</a:t>
            </a:r>
          </a:p>
        </p:txBody>
      </p:sp>
      <p:sp>
        <p:nvSpPr>
          <p:cNvPr id="16" name="TextBox 15"/>
          <p:cNvSpPr txBox="1"/>
          <p:nvPr/>
        </p:nvSpPr>
        <p:spPr>
          <a:xfrm>
            <a:off x="3983343" y="4459424"/>
            <a:ext cx="374754" cy="369332"/>
          </a:xfrm>
          <a:prstGeom prst="rect">
            <a:avLst/>
          </a:prstGeom>
          <a:noFill/>
        </p:spPr>
        <p:txBody>
          <a:bodyPr wrap="square" rtlCol="0">
            <a:spAutoFit/>
          </a:bodyPr>
          <a:lstStyle/>
          <a:p>
            <a:r>
              <a:rPr lang="en-US" dirty="0"/>
              <a:t>O</a:t>
            </a:r>
          </a:p>
        </p:txBody>
      </p:sp>
      <p:sp>
        <p:nvSpPr>
          <p:cNvPr id="18" name="TextBox 17"/>
          <p:cNvSpPr txBox="1"/>
          <p:nvPr/>
        </p:nvSpPr>
        <p:spPr>
          <a:xfrm>
            <a:off x="2118616" y="5750326"/>
            <a:ext cx="374754" cy="369332"/>
          </a:xfrm>
          <a:prstGeom prst="rect">
            <a:avLst/>
          </a:prstGeom>
          <a:noFill/>
        </p:spPr>
        <p:txBody>
          <a:bodyPr wrap="square" rtlCol="0">
            <a:spAutoFit/>
          </a:bodyPr>
          <a:lstStyle/>
          <a:p>
            <a:r>
              <a:rPr lang="en-US" dirty="0"/>
              <a:t>E</a:t>
            </a:r>
          </a:p>
        </p:txBody>
      </p:sp>
      <p:cxnSp>
        <p:nvCxnSpPr>
          <p:cNvPr id="24" name="Straight Arrow Connector 23"/>
          <p:cNvCxnSpPr/>
          <p:nvPr/>
        </p:nvCxnSpPr>
        <p:spPr bwMode="auto">
          <a:xfrm flipH="1">
            <a:off x="2427161" y="5936053"/>
            <a:ext cx="1291646" cy="0"/>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cxnSp>
        <p:nvCxnSpPr>
          <p:cNvPr id="26" name="Straight Arrow Connector 25"/>
          <p:cNvCxnSpPr/>
          <p:nvPr/>
        </p:nvCxnSpPr>
        <p:spPr bwMode="auto">
          <a:xfrm>
            <a:off x="2555032" y="3176914"/>
            <a:ext cx="1359118" cy="3321"/>
          </a:xfrm>
          <a:prstGeom prst="straightConnector1">
            <a:avLst/>
          </a:prstGeom>
          <a:solidFill>
            <a:schemeClr val="accent1"/>
          </a:solidFill>
          <a:ln w="57150" cap="flat" cmpd="sng" algn="ctr">
            <a:solidFill>
              <a:schemeClr val="tx1"/>
            </a:solidFill>
            <a:prstDash val="solid"/>
            <a:round/>
            <a:headEnd type="triangle"/>
            <a:tailEnd type="triangle"/>
          </a:ln>
          <a:effectLst/>
        </p:spPr>
      </p:cxnSp>
      <p:cxnSp>
        <p:nvCxnSpPr>
          <p:cNvPr id="20" name="Straight Arrow Connector 19"/>
          <p:cNvCxnSpPr/>
          <p:nvPr/>
        </p:nvCxnSpPr>
        <p:spPr bwMode="auto">
          <a:xfrm>
            <a:off x="2555032" y="4646153"/>
            <a:ext cx="1296657" cy="0"/>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spTree>
    <p:extLst>
      <p:ext uri="{BB962C8B-B14F-4D97-AF65-F5344CB8AC3E}">
        <p14:creationId xmlns:p14="http://schemas.microsoft.com/office/powerpoint/2010/main" val="2629015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Cross-sectional study</a:t>
            </a:r>
          </a:p>
        </p:txBody>
      </p:sp>
      <p:sp>
        <p:nvSpPr>
          <p:cNvPr id="3" name="Content Placeholder 2"/>
          <p:cNvSpPr>
            <a:spLocks noGrp="1"/>
          </p:cNvSpPr>
          <p:nvPr>
            <p:ph idx="1"/>
          </p:nvPr>
        </p:nvSpPr>
        <p:spPr>
          <a:xfrm>
            <a:off x="457200" y="1600200"/>
            <a:ext cx="8229600" cy="5010462"/>
          </a:xfrm>
        </p:spPr>
        <p:txBody>
          <a:bodyPr/>
          <a:lstStyle/>
          <a:p>
            <a:r>
              <a:rPr lang="en-US" dirty="0"/>
              <a:t>Population is sampled, subjects are surveyed to measure the prevalence of exposure and outcome at one point in time</a:t>
            </a:r>
          </a:p>
          <a:p>
            <a:endParaRPr lang="en-US" dirty="0"/>
          </a:p>
          <a:p>
            <a:endParaRPr lang="en-US" dirty="0"/>
          </a:p>
          <a:p>
            <a:endParaRPr lang="en-US" dirty="0"/>
          </a:p>
          <a:p>
            <a:endParaRPr lang="en-US" dirty="0"/>
          </a:p>
          <a:p>
            <a:r>
              <a:rPr lang="en-US" dirty="0"/>
              <a:t>Prevalence of outcome is compared between exposed and non-exposed groups</a:t>
            </a:r>
            <a:endParaRPr lang="en-US" u="sng" dirty="0"/>
          </a:p>
        </p:txBody>
      </p:sp>
      <p:sp>
        <p:nvSpPr>
          <p:cNvPr id="4" name="Rectangle 15"/>
          <p:cNvSpPr>
            <a:spLocks noChangeArrowheads="1"/>
          </p:cNvSpPr>
          <p:nvPr/>
        </p:nvSpPr>
        <p:spPr bwMode="auto">
          <a:xfrm>
            <a:off x="989350" y="3177915"/>
            <a:ext cx="7165299" cy="2248525"/>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Text Box 16"/>
          <p:cNvSpPr txBox="1">
            <a:spLocks noChangeArrowheads="1"/>
          </p:cNvSpPr>
          <p:nvPr/>
        </p:nvSpPr>
        <p:spPr bwMode="auto">
          <a:xfrm>
            <a:off x="3124200" y="3168449"/>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400" dirty="0"/>
              <a:t>Total population</a:t>
            </a:r>
          </a:p>
        </p:txBody>
      </p:sp>
      <p:sp>
        <p:nvSpPr>
          <p:cNvPr id="6" name="Rectangle 2"/>
          <p:cNvSpPr>
            <a:spLocks noChangeArrowheads="1"/>
          </p:cNvSpPr>
          <p:nvPr/>
        </p:nvSpPr>
        <p:spPr bwMode="auto">
          <a:xfrm rot="-5400000">
            <a:off x="2063894" y="2811167"/>
            <a:ext cx="588499" cy="2269136"/>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7" name="Text Box 7"/>
          <p:cNvSpPr txBox="1">
            <a:spLocks noChangeArrowheads="1"/>
          </p:cNvSpPr>
          <p:nvPr/>
        </p:nvSpPr>
        <p:spPr bwMode="auto">
          <a:xfrm>
            <a:off x="1691402" y="3706718"/>
            <a:ext cx="141530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t>Exposed</a:t>
            </a:r>
          </a:p>
        </p:txBody>
      </p:sp>
      <p:sp>
        <p:nvSpPr>
          <p:cNvPr id="10" name="Rectangle 2"/>
          <p:cNvSpPr>
            <a:spLocks noChangeArrowheads="1"/>
          </p:cNvSpPr>
          <p:nvPr/>
        </p:nvSpPr>
        <p:spPr bwMode="auto">
          <a:xfrm rot="-5400000">
            <a:off x="6198982" y="2594126"/>
            <a:ext cx="588500" cy="2703216"/>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9" name="Text Box 8"/>
          <p:cNvSpPr txBox="1">
            <a:spLocks noChangeArrowheads="1"/>
          </p:cNvSpPr>
          <p:nvPr/>
        </p:nvSpPr>
        <p:spPr bwMode="auto">
          <a:xfrm>
            <a:off x="5405825" y="3722505"/>
            <a:ext cx="2037414"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t>Non-Exposed </a:t>
            </a:r>
          </a:p>
        </p:txBody>
      </p:sp>
      <p:sp>
        <p:nvSpPr>
          <p:cNvPr id="11" name="Rectangle 2"/>
          <p:cNvSpPr>
            <a:spLocks noChangeArrowheads="1"/>
          </p:cNvSpPr>
          <p:nvPr/>
        </p:nvSpPr>
        <p:spPr bwMode="auto">
          <a:xfrm rot="-5400000">
            <a:off x="2063894" y="3833553"/>
            <a:ext cx="588499" cy="2269136"/>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2" name="Rectangle 11"/>
          <p:cNvSpPr>
            <a:spLocks noChangeArrowheads="1"/>
          </p:cNvSpPr>
          <p:nvPr/>
        </p:nvSpPr>
        <p:spPr bwMode="auto">
          <a:xfrm rot="-5400000">
            <a:off x="6198982" y="3616514"/>
            <a:ext cx="588500" cy="2703216"/>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3" name="Text Box 7"/>
          <p:cNvSpPr txBox="1">
            <a:spLocks noChangeArrowheads="1"/>
          </p:cNvSpPr>
          <p:nvPr/>
        </p:nvSpPr>
        <p:spPr bwMode="auto">
          <a:xfrm>
            <a:off x="1634415" y="4740749"/>
            <a:ext cx="166546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Outcome?</a:t>
            </a:r>
            <a:endParaRPr lang="en-US" sz="2400" dirty="0"/>
          </a:p>
        </p:txBody>
      </p:sp>
      <p:sp>
        <p:nvSpPr>
          <p:cNvPr id="14" name="Text Box 8"/>
          <p:cNvSpPr txBox="1">
            <a:spLocks noChangeArrowheads="1"/>
          </p:cNvSpPr>
          <p:nvPr/>
        </p:nvSpPr>
        <p:spPr bwMode="auto">
          <a:xfrm>
            <a:off x="5630677" y="4729399"/>
            <a:ext cx="2037414"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t>Outcome?</a:t>
            </a:r>
          </a:p>
        </p:txBody>
      </p:sp>
      <p:cxnSp>
        <p:nvCxnSpPr>
          <p:cNvPr id="16" name="Straight Connector 15"/>
          <p:cNvCxnSpPr/>
          <p:nvPr/>
        </p:nvCxnSpPr>
        <p:spPr bwMode="auto">
          <a:xfrm flipV="1">
            <a:off x="2623279" y="4456928"/>
            <a:ext cx="3642610" cy="1"/>
          </a:xfrm>
          <a:prstGeom prst="line">
            <a:avLst/>
          </a:prstGeom>
          <a:solidFill>
            <a:schemeClr val="accent1"/>
          </a:solidFill>
          <a:ln w="41275" cap="flat" cmpd="sng" algn="ctr">
            <a:solidFill>
              <a:schemeClr val="tx1"/>
            </a:solidFill>
            <a:prstDash val="sysDash"/>
            <a:round/>
            <a:headEnd type="triangle" w="med" len="med"/>
            <a:tailEnd type="triangle" w="med" len="med"/>
          </a:ln>
          <a:effectLst/>
        </p:spPr>
      </p:cxnSp>
      <p:sp>
        <p:nvSpPr>
          <p:cNvPr id="17" name="TextBox 16"/>
          <p:cNvSpPr txBox="1"/>
          <p:nvPr/>
        </p:nvSpPr>
        <p:spPr>
          <a:xfrm>
            <a:off x="4277179" y="3945734"/>
            <a:ext cx="554636" cy="461665"/>
          </a:xfrm>
          <a:prstGeom prst="rect">
            <a:avLst/>
          </a:prstGeom>
          <a:noFill/>
        </p:spPr>
        <p:txBody>
          <a:bodyPr wrap="square" rtlCol="0">
            <a:spAutoFit/>
          </a:bodyPr>
          <a:lstStyle/>
          <a:p>
            <a:r>
              <a:rPr lang="en-US" sz="2400" b="1" dirty="0"/>
              <a:t>?</a:t>
            </a:r>
            <a:endParaRPr lang="en-US" b="1" dirty="0"/>
          </a:p>
        </p:txBody>
      </p:sp>
      <p:cxnSp>
        <p:nvCxnSpPr>
          <p:cNvPr id="20" name="Straight Connector 19"/>
          <p:cNvCxnSpPr>
            <a:stCxn id="6" idx="1"/>
            <a:endCxn id="11" idx="3"/>
          </p:cNvCxnSpPr>
          <p:nvPr/>
        </p:nvCxnSpPr>
        <p:spPr bwMode="auto">
          <a:xfrm>
            <a:off x="2358144" y="4239985"/>
            <a:ext cx="0" cy="433887"/>
          </a:xfrm>
          <a:prstGeom prst="line">
            <a:avLst/>
          </a:prstGeom>
          <a:solidFill>
            <a:schemeClr val="accent1"/>
          </a:solidFill>
          <a:ln w="44450" cap="flat" cmpd="sng" algn="ctr">
            <a:solidFill>
              <a:schemeClr val="tx1"/>
            </a:solidFill>
            <a:prstDash val="solid"/>
            <a:round/>
            <a:headEnd type="none" w="med" len="med"/>
            <a:tailEnd type="none" w="med" len="med"/>
          </a:ln>
          <a:effectLst/>
        </p:spPr>
      </p:cxnSp>
      <p:cxnSp>
        <p:nvCxnSpPr>
          <p:cNvPr id="22" name="Straight Connector 21"/>
          <p:cNvCxnSpPr>
            <a:stCxn id="10" idx="1"/>
            <a:endCxn id="12" idx="3"/>
          </p:cNvCxnSpPr>
          <p:nvPr/>
        </p:nvCxnSpPr>
        <p:spPr bwMode="auto">
          <a:xfrm>
            <a:off x="6493232" y="4239984"/>
            <a:ext cx="0" cy="433888"/>
          </a:xfrm>
          <a:prstGeom prst="line">
            <a:avLst/>
          </a:prstGeom>
          <a:solidFill>
            <a:schemeClr val="accent1"/>
          </a:solidFill>
          <a:ln w="44450"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16432741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Deciding on a study design</a:t>
            </a:r>
          </a:p>
        </p:txBody>
      </p:sp>
      <p:sp>
        <p:nvSpPr>
          <p:cNvPr id="3" name="Content Placeholder 2"/>
          <p:cNvSpPr>
            <a:spLocks noGrp="1"/>
          </p:cNvSpPr>
          <p:nvPr>
            <p:ph idx="1"/>
          </p:nvPr>
        </p:nvSpPr>
        <p:spPr/>
        <p:txBody>
          <a:bodyPr/>
          <a:lstStyle/>
          <a:p>
            <a:r>
              <a:rPr lang="en-US" dirty="0"/>
              <a:t>What is your research question?</a:t>
            </a:r>
          </a:p>
          <a:p>
            <a:r>
              <a:rPr lang="en-US" dirty="0"/>
              <a:t>What kind of study can provide the answer?</a:t>
            </a:r>
          </a:p>
          <a:p>
            <a:r>
              <a:rPr lang="en-US" dirty="0"/>
              <a:t>What design(s) are feasible and consistent with the available resources?</a:t>
            </a:r>
          </a:p>
        </p:txBody>
      </p:sp>
    </p:spTree>
    <p:extLst>
      <p:ext uri="{BB962C8B-B14F-4D97-AF65-F5344CB8AC3E}">
        <p14:creationId xmlns:p14="http://schemas.microsoft.com/office/powerpoint/2010/main" val="647640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
            <a:ext cx="8229600" cy="1139825"/>
          </a:xfrm>
        </p:spPr>
        <p:txBody>
          <a:bodyPr/>
          <a:lstStyle/>
          <a:p>
            <a:r>
              <a:rPr lang="en-US" dirty="0"/>
              <a:t>Example cross-sectional study</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4517" y="1332294"/>
            <a:ext cx="6814966" cy="1891378"/>
          </a:xfrm>
          <a:prstGeom prst="rect">
            <a:avLst/>
          </a:prstGeom>
        </p:spPr>
      </p:pic>
      <p:graphicFrame>
        <p:nvGraphicFramePr>
          <p:cNvPr id="8" name="Table 7"/>
          <p:cNvGraphicFramePr>
            <a:graphicFrameLocks noGrp="1"/>
          </p:cNvGraphicFramePr>
          <p:nvPr>
            <p:extLst>
              <p:ext uri="{D42A27DB-BD31-4B8C-83A1-F6EECF244321}">
                <p14:modId xmlns:p14="http://schemas.microsoft.com/office/powerpoint/2010/main" val="3997252745"/>
              </p:ext>
            </p:extLst>
          </p:nvPr>
        </p:nvGraphicFramePr>
        <p:xfrm>
          <a:off x="457200" y="3309014"/>
          <a:ext cx="8460745" cy="3317740"/>
        </p:xfrm>
        <a:graphic>
          <a:graphicData uri="http://schemas.openxmlformats.org/drawingml/2006/table">
            <a:tbl>
              <a:tblPr firstRow="1" bandRow="1">
                <a:tableStyleId>{5C22544A-7EE6-4342-B048-85BDC9FD1C3A}</a:tableStyleId>
              </a:tblPr>
              <a:tblGrid>
                <a:gridCol w="2179530">
                  <a:extLst>
                    <a:ext uri="{9D8B030D-6E8A-4147-A177-3AD203B41FA5}">
                      <a16:colId xmlns:a16="http://schemas.microsoft.com/office/drawing/2014/main" val="20000"/>
                    </a:ext>
                  </a:extLst>
                </a:gridCol>
                <a:gridCol w="1256243">
                  <a:extLst>
                    <a:ext uri="{9D8B030D-6E8A-4147-A177-3AD203B41FA5}">
                      <a16:colId xmlns:a16="http://schemas.microsoft.com/office/drawing/2014/main" val="20001"/>
                    </a:ext>
                  </a:extLst>
                </a:gridCol>
                <a:gridCol w="1254634">
                  <a:extLst>
                    <a:ext uri="{9D8B030D-6E8A-4147-A177-3AD203B41FA5}">
                      <a16:colId xmlns:a16="http://schemas.microsoft.com/office/drawing/2014/main" val="20002"/>
                    </a:ext>
                  </a:extLst>
                </a:gridCol>
                <a:gridCol w="1796242">
                  <a:extLst>
                    <a:ext uri="{9D8B030D-6E8A-4147-A177-3AD203B41FA5}">
                      <a16:colId xmlns:a16="http://schemas.microsoft.com/office/drawing/2014/main" val="20003"/>
                    </a:ext>
                  </a:extLst>
                </a:gridCol>
                <a:gridCol w="1974096">
                  <a:extLst>
                    <a:ext uri="{9D8B030D-6E8A-4147-A177-3AD203B41FA5}">
                      <a16:colId xmlns:a16="http://schemas.microsoft.com/office/drawing/2014/main" val="20004"/>
                    </a:ext>
                  </a:extLst>
                </a:gridCol>
              </a:tblGrid>
              <a:tr h="784432">
                <a:tc>
                  <a:txBody>
                    <a:bodyPr/>
                    <a:lstStyle/>
                    <a:p>
                      <a:pPr algn="l"/>
                      <a:r>
                        <a:rPr lang="en-US" sz="1400" b="1" dirty="0"/>
                        <a:t>Indicator of quality of TB care</a:t>
                      </a:r>
                    </a:p>
                  </a:txBody>
                  <a:tcPr anchor="ctr"/>
                </a:tc>
                <a:tc>
                  <a:txBody>
                    <a:bodyPr/>
                    <a:lstStyle/>
                    <a:p>
                      <a:pPr algn="ctr"/>
                      <a:r>
                        <a:rPr lang="en-US" sz="1400" dirty="0"/>
                        <a:t>Sputum AFB ordered</a:t>
                      </a:r>
                      <a:r>
                        <a:rPr lang="en-US" sz="1400" baseline="0" dirty="0"/>
                        <a:t> </a:t>
                      </a:r>
                    </a:p>
                  </a:txBody>
                  <a:tcPr anchor="ctr"/>
                </a:tc>
                <a:tc>
                  <a:txBody>
                    <a:bodyPr/>
                    <a:lstStyle/>
                    <a:p>
                      <a:pPr algn="ctr"/>
                      <a:r>
                        <a:rPr lang="en-US" sz="1400" dirty="0"/>
                        <a:t>Sputum AFB</a:t>
                      </a:r>
                      <a:r>
                        <a:rPr lang="en-US" sz="1400" baseline="0" dirty="0"/>
                        <a:t> completed</a:t>
                      </a:r>
                    </a:p>
                  </a:txBody>
                  <a:tcPr anchor="ctr"/>
                </a:tc>
                <a:tc>
                  <a:txBody>
                    <a:bodyPr/>
                    <a:lstStyle/>
                    <a:p>
                      <a:pPr algn="ctr"/>
                      <a:r>
                        <a:rPr lang="en-US" sz="1400" dirty="0"/>
                        <a:t>Referred for TB treatment</a:t>
                      </a:r>
                    </a:p>
                  </a:txBody>
                  <a:tcPr anchor="ctr"/>
                </a:tc>
                <a:tc>
                  <a:txBody>
                    <a:bodyPr/>
                    <a:lstStyle/>
                    <a:p>
                      <a:pPr algn="ctr"/>
                      <a:r>
                        <a:rPr lang="en-US" sz="1400" b="1" dirty="0"/>
                        <a:t>Received high-quality TB care</a:t>
                      </a:r>
                      <a:r>
                        <a:rPr lang="en-US" sz="1400" b="1" baseline="0" dirty="0"/>
                        <a:t> overall</a:t>
                      </a:r>
                      <a:endParaRPr lang="en-US" sz="1400" b="1" dirty="0"/>
                    </a:p>
                  </a:txBody>
                  <a:tcPr anchor="ctr"/>
                </a:tc>
                <a:extLst>
                  <a:ext uri="{0D108BD9-81ED-4DB2-BD59-A6C34878D82A}">
                    <a16:rowId xmlns:a16="http://schemas.microsoft.com/office/drawing/2014/main" val="10000"/>
                  </a:ext>
                </a:extLst>
              </a:tr>
              <a:tr h="633327">
                <a:tc>
                  <a:txBody>
                    <a:bodyPr/>
                    <a:lstStyle/>
                    <a:p>
                      <a:pPr algn="l"/>
                      <a:r>
                        <a:rPr lang="en-US" sz="1400" b="0" dirty="0"/>
                        <a:t>Prevalence</a:t>
                      </a:r>
                      <a:r>
                        <a:rPr lang="en-US" sz="1400" b="0" baseline="0" dirty="0"/>
                        <a:t> in Women</a:t>
                      </a:r>
                      <a:endParaRPr lang="en-US" sz="1400" b="0" dirty="0"/>
                    </a:p>
                  </a:txBody>
                  <a:tcPr anchor="ctr"/>
                </a:tc>
                <a:tc>
                  <a:txBody>
                    <a:bodyPr/>
                    <a:lstStyle/>
                    <a:p>
                      <a:pPr algn="ctr"/>
                      <a:r>
                        <a:rPr lang="en-US" sz="1400" dirty="0"/>
                        <a:t>45.9%</a:t>
                      </a:r>
                    </a:p>
                  </a:txBody>
                  <a:tcPr anchor="ctr"/>
                </a:tc>
                <a:tc>
                  <a:txBody>
                    <a:bodyPr/>
                    <a:lstStyle/>
                    <a:p>
                      <a:pPr algn="ctr"/>
                      <a:r>
                        <a:rPr lang="en-US" sz="1400" dirty="0"/>
                        <a:t>73.7%</a:t>
                      </a:r>
                    </a:p>
                  </a:txBody>
                  <a:tcPr anchor="ctr"/>
                </a:tc>
                <a:tc>
                  <a:txBody>
                    <a:bodyPr/>
                    <a:lstStyle/>
                    <a:p>
                      <a:pPr algn="ctr"/>
                      <a:r>
                        <a:rPr lang="en-US" sz="1400" dirty="0"/>
                        <a:t>73.3%</a:t>
                      </a:r>
                    </a:p>
                  </a:txBody>
                  <a:tcPr anchor="ctr"/>
                </a:tc>
                <a:tc>
                  <a:txBody>
                    <a:bodyPr/>
                    <a:lstStyle/>
                    <a:p>
                      <a:pPr algn="ctr"/>
                      <a:r>
                        <a:rPr lang="en-US" sz="1400" b="1" dirty="0"/>
                        <a:t>33.0%</a:t>
                      </a:r>
                    </a:p>
                  </a:txBody>
                  <a:tcPr anchor="ctr"/>
                </a:tc>
                <a:extLst>
                  <a:ext uri="{0D108BD9-81ED-4DB2-BD59-A6C34878D82A}">
                    <a16:rowId xmlns:a16="http://schemas.microsoft.com/office/drawing/2014/main" val="10001"/>
                  </a:ext>
                </a:extLst>
              </a:tr>
              <a:tr h="633327">
                <a:tc>
                  <a:txBody>
                    <a:bodyPr/>
                    <a:lstStyle/>
                    <a:p>
                      <a:pPr algn="l"/>
                      <a:r>
                        <a:rPr lang="en-US" sz="1400" b="0" dirty="0"/>
                        <a:t>Prevalence</a:t>
                      </a:r>
                      <a:r>
                        <a:rPr lang="en-US" sz="1400" b="0" baseline="0" dirty="0"/>
                        <a:t> in Men</a:t>
                      </a:r>
                      <a:endParaRPr lang="en-US" sz="1400" b="0" dirty="0"/>
                    </a:p>
                  </a:txBody>
                  <a:tcPr anchor="ctr"/>
                </a:tc>
                <a:tc>
                  <a:txBody>
                    <a:bodyPr/>
                    <a:lstStyle/>
                    <a:p>
                      <a:pPr algn="ctr"/>
                      <a:r>
                        <a:rPr lang="en-US" sz="1400" dirty="0"/>
                        <a:t>61.6%</a:t>
                      </a:r>
                    </a:p>
                  </a:txBody>
                  <a:tcPr anchor="ctr"/>
                </a:tc>
                <a:tc>
                  <a:txBody>
                    <a:bodyPr/>
                    <a:lstStyle/>
                    <a:p>
                      <a:pPr algn="ctr"/>
                      <a:r>
                        <a:rPr lang="en-US" sz="1400" dirty="0"/>
                        <a:t>78.3%</a:t>
                      </a:r>
                    </a:p>
                  </a:txBody>
                  <a:tcPr anchor="ctr"/>
                </a:tc>
                <a:tc>
                  <a:txBody>
                    <a:bodyPr/>
                    <a:lstStyle/>
                    <a:p>
                      <a:pPr algn="ctr"/>
                      <a:r>
                        <a:rPr lang="en-US" sz="1400" dirty="0"/>
                        <a:t>75.3%</a:t>
                      </a:r>
                    </a:p>
                  </a:txBody>
                  <a:tcPr anchor="ctr"/>
                </a:tc>
                <a:tc>
                  <a:txBody>
                    <a:bodyPr/>
                    <a:lstStyle/>
                    <a:p>
                      <a:pPr algn="ctr"/>
                      <a:r>
                        <a:rPr lang="en-US" sz="1400" b="1" dirty="0"/>
                        <a:t>45.6%</a:t>
                      </a:r>
                    </a:p>
                  </a:txBody>
                  <a:tcPr anchor="ctr"/>
                </a:tc>
                <a:extLst>
                  <a:ext uri="{0D108BD9-81ED-4DB2-BD59-A6C34878D82A}">
                    <a16:rowId xmlns:a16="http://schemas.microsoft.com/office/drawing/2014/main" val="10002"/>
                  </a:ext>
                </a:extLst>
              </a:tr>
              <a:tr h="633327">
                <a:tc>
                  <a:txBody>
                    <a:bodyPr/>
                    <a:lstStyle/>
                    <a:p>
                      <a:pPr algn="l"/>
                      <a:r>
                        <a:rPr lang="en-US" sz="1400" b="0" dirty="0"/>
                        <a:t>Prevalence overall</a:t>
                      </a:r>
                    </a:p>
                  </a:txBody>
                  <a:tcPr anchor="ctr"/>
                </a:tc>
                <a:tc>
                  <a:txBody>
                    <a:bodyPr/>
                    <a:lstStyle/>
                    <a:p>
                      <a:pPr algn="ctr"/>
                      <a:r>
                        <a:rPr lang="en-US" sz="1400" dirty="0"/>
                        <a:t>52.7%</a:t>
                      </a:r>
                    </a:p>
                  </a:txBody>
                  <a:tcPr anchor="ctr"/>
                </a:tc>
                <a:tc>
                  <a:txBody>
                    <a:bodyPr/>
                    <a:lstStyle/>
                    <a:p>
                      <a:pPr algn="ctr"/>
                      <a:r>
                        <a:rPr lang="en-US" sz="1400" dirty="0"/>
                        <a:t>76.0%</a:t>
                      </a:r>
                    </a:p>
                  </a:txBody>
                  <a:tcPr anchor="ctr"/>
                </a:tc>
                <a:tc>
                  <a:txBody>
                    <a:bodyPr/>
                    <a:lstStyle/>
                    <a:p>
                      <a:pPr algn="ctr"/>
                      <a:r>
                        <a:rPr lang="en-US" sz="1400" dirty="0"/>
                        <a:t>74.8%</a:t>
                      </a:r>
                    </a:p>
                  </a:txBody>
                  <a:tcPr anchor="ctr"/>
                </a:tc>
                <a:tc>
                  <a:txBody>
                    <a:bodyPr/>
                    <a:lstStyle/>
                    <a:p>
                      <a:pPr algn="ctr"/>
                      <a:r>
                        <a:rPr lang="en-US" sz="1400" b="1" dirty="0"/>
                        <a:t>38.5%</a:t>
                      </a:r>
                    </a:p>
                  </a:txBody>
                  <a:tcPr anchor="ctr"/>
                </a:tc>
                <a:extLst>
                  <a:ext uri="{0D108BD9-81ED-4DB2-BD59-A6C34878D82A}">
                    <a16:rowId xmlns:a16="http://schemas.microsoft.com/office/drawing/2014/main" val="10003"/>
                  </a:ext>
                </a:extLst>
              </a:tr>
              <a:tr h="633327">
                <a:tc>
                  <a:txBody>
                    <a:bodyPr/>
                    <a:lstStyle/>
                    <a:p>
                      <a:pPr algn="l"/>
                      <a:r>
                        <a:rPr lang="en-US" sz="1400" b="0" dirty="0"/>
                        <a:t>P-value</a:t>
                      </a:r>
                    </a:p>
                  </a:txBody>
                  <a:tcPr anchor="ctr"/>
                </a:tc>
                <a:tc>
                  <a:txBody>
                    <a:bodyPr/>
                    <a:lstStyle/>
                    <a:p>
                      <a:pPr algn="ctr"/>
                      <a:r>
                        <a:rPr lang="en-US" sz="1400" b="0" dirty="0"/>
                        <a:t>&lt;0.001</a:t>
                      </a:r>
                    </a:p>
                  </a:txBody>
                  <a:tcPr anchor="ctr"/>
                </a:tc>
                <a:tc>
                  <a:txBody>
                    <a:bodyPr/>
                    <a:lstStyle/>
                    <a:p>
                      <a:pPr algn="ctr"/>
                      <a:r>
                        <a:rPr lang="en-US" sz="1400" b="0" dirty="0"/>
                        <a:t>0.024</a:t>
                      </a:r>
                    </a:p>
                  </a:txBody>
                  <a:tcPr anchor="ctr"/>
                </a:tc>
                <a:tc>
                  <a:txBody>
                    <a:bodyPr/>
                    <a:lstStyle/>
                    <a:p>
                      <a:pPr algn="ctr"/>
                      <a:r>
                        <a:rPr lang="en-US" sz="1400" b="0" dirty="0"/>
                        <a:t>0.76</a:t>
                      </a:r>
                    </a:p>
                  </a:txBody>
                  <a:tcPr anchor="ctr"/>
                </a:tc>
                <a:tc>
                  <a:txBody>
                    <a:bodyPr/>
                    <a:lstStyle/>
                    <a:p>
                      <a:pPr algn="ctr"/>
                      <a:r>
                        <a:rPr lang="en-US" sz="1400" b="1" dirty="0"/>
                        <a:t>&lt;0.001</a:t>
                      </a:r>
                    </a:p>
                  </a:txBody>
                  <a:tcPr anchor="ct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977199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39825"/>
          </a:xfrm>
        </p:spPr>
        <p:txBody>
          <a:bodyPr/>
          <a:lstStyle/>
          <a:p>
            <a:r>
              <a:rPr lang="en-US" dirty="0"/>
              <a:t>Cross-sectional design: Advantages and disadvantages</a:t>
            </a:r>
          </a:p>
        </p:txBody>
      </p:sp>
      <p:sp>
        <p:nvSpPr>
          <p:cNvPr id="3" name="Content Placeholder 2"/>
          <p:cNvSpPr>
            <a:spLocks noGrp="1"/>
          </p:cNvSpPr>
          <p:nvPr>
            <p:ph idx="1"/>
          </p:nvPr>
        </p:nvSpPr>
        <p:spPr/>
        <p:txBody>
          <a:bodyPr/>
          <a:lstStyle/>
          <a:p>
            <a:r>
              <a:rPr lang="en-US" dirty="0"/>
              <a:t>Advantages</a:t>
            </a:r>
          </a:p>
          <a:p>
            <a:pPr lvl="1"/>
            <a:r>
              <a:rPr lang="en-US" dirty="0"/>
              <a:t>Relatively quick and inexpensive</a:t>
            </a:r>
          </a:p>
          <a:p>
            <a:pPr lvl="1"/>
            <a:r>
              <a:rPr lang="en-US" dirty="0"/>
              <a:t>Can assess multiple exposures and outcomes</a:t>
            </a:r>
          </a:p>
          <a:p>
            <a:pPr lvl="1"/>
            <a:r>
              <a:rPr lang="en-US" dirty="0"/>
              <a:t>If population-based, estimates burden of disease</a:t>
            </a:r>
          </a:p>
          <a:p>
            <a:r>
              <a:rPr lang="en-US" dirty="0"/>
              <a:t>Disadvantages</a:t>
            </a:r>
          </a:p>
          <a:p>
            <a:pPr lvl="1"/>
            <a:r>
              <a:rPr lang="en-US" dirty="0"/>
              <a:t>Can only measure prevalence, not incidence</a:t>
            </a:r>
          </a:p>
          <a:p>
            <a:pPr lvl="1"/>
            <a:r>
              <a:rPr lang="en-US" dirty="0"/>
              <a:t>Causal relationship often difficult to prove</a:t>
            </a:r>
          </a:p>
          <a:p>
            <a:pPr lvl="1"/>
            <a:r>
              <a:rPr lang="en-US" dirty="0"/>
              <a:t>Inefficient for rare exposures and/or outcomes </a:t>
            </a:r>
          </a:p>
        </p:txBody>
      </p:sp>
    </p:spTree>
    <p:extLst>
      <p:ext uri="{BB962C8B-B14F-4D97-AF65-F5344CB8AC3E}">
        <p14:creationId xmlns:p14="http://schemas.microsoft.com/office/powerpoint/2010/main" val="115519776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Cohort study </a:t>
            </a:r>
          </a:p>
        </p:txBody>
      </p:sp>
      <p:sp>
        <p:nvSpPr>
          <p:cNvPr id="3" name="Content Placeholder 2"/>
          <p:cNvSpPr>
            <a:spLocks noGrp="1"/>
          </p:cNvSpPr>
          <p:nvPr>
            <p:ph idx="1"/>
          </p:nvPr>
        </p:nvSpPr>
        <p:spPr/>
        <p:txBody>
          <a:bodyPr/>
          <a:lstStyle/>
          <a:p>
            <a:r>
              <a:rPr lang="en-US" dirty="0"/>
              <a:t>Subjects are sampled based on presence or absence (or level) of the exposure</a:t>
            </a:r>
          </a:p>
          <a:p>
            <a:r>
              <a:rPr lang="en-US" dirty="0"/>
              <a:t>Subjects are followed into the future to measure the frequency of the outcome</a:t>
            </a:r>
          </a:p>
        </p:txBody>
      </p:sp>
      <p:sp>
        <p:nvSpPr>
          <p:cNvPr id="4" name="Line 4"/>
          <p:cNvSpPr>
            <a:spLocks noChangeShapeType="1"/>
          </p:cNvSpPr>
          <p:nvPr/>
        </p:nvSpPr>
        <p:spPr bwMode="auto">
          <a:xfrm flipV="1">
            <a:off x="1922489" y="5346095"/>
            <a:ext cx="5272790" cy="9323"/>
          </a:xfrm>
          <a:prstGeom prst="line">
            <a:avLst/>
          </a:prstGeom>
          <a:noFill/>
          <a:ln w="57150">
            <a:solidFill>
              <a:schemeClr val="tx1"/>
            </a:solidFill>
            <a:round/>
            <a:headEnd/>
            <a:tailEnd type="triangle" w="lg" len="lg"/>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ea typeface="ＭＳ Ｐゴシック" charset="0"/>
            </a:endParaRPr>
          </a:p>
        </p:txBody>
      </p:sp>
      <p:sp>
        <p:nvSpPr>
          <p:cNvPr id="5" name="AutoShape 7"/>
          <p:cNvSpPr>
            <a:spLocks noChangeArrowheads="1"/>
          </p:cNvSpPr>
          <p:nvPr/>
        </p:nvSpPr>
        <p:spPr bwMode="auto">
          <a:xfrm>
            <a:off x="7165971" y="4613408"/>
            <a:ext cx="304800" cy="519113"/>
          </a:xfrm>
          <a:prstGeom prst="downArrow">
            <a:avLst>
              <a:gd name="adj1" fmla="val 50000"/>
              <a:gd name="adj2" fmla="val 42578"/>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Text Box 8"/>
          <p:cNvSpPr txBox="1">
            <a:spLocks noChangeArrowheads="1"/>
          </p:cNvSpPr>
          <p:nvPr/>
        </p:nvSpPr>
        <p:spPr bwMode="auto">
          <a:xfrm>
            <a:off x="6166579" y="4135732"/>
            <a:ext cx="2209800" cy="492443"/>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600" dirty="0"/>
              <a:t>Outcome</a:t>
            </a:r>
          </a:p>
        </p:txBody>
      </p:sp>
      <p:sp>
        <p:nvSpPr>
          <p:cNvPr id="7" name="AutoShape 14"/>
          <p:cNvSpPr>
            <a:spLocks noChangeArrowheads="1"/>
          </p:cNvSpPr>
          <p:nvPr/>
        </p:nvSpPr>
        <p:spPr bwMode="auto">
          <a:xfrm>
            <a:off x="1790700" y="4613407"/>
            <a:ext cx="304800" cy="519113"/>
          </a:xfrm>
          <a:prstGeom prst="downArrow">
            <a:avLst>
              <a:gd name="adj1" fmla="val 50000"/>
              <a:gd name="adj2" fmla="val 42578"/>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8" name="Text Box 15"/>
          <p:cNvSpPr txBox="1">
            <a:spLocks noChangeArrowheads="1"/>
          </p:cNvSpPr>
          <p:nvPr/>
        </p:nvSpPr>
        <p:spPr bwMode="auto">
          <a:xfrm>
            <a:off x="952500" y="4114302"/>
            <a:ext cx="1981200" cy="492443"/>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600" dirty="0"/>
              <a:t>Exposure</a:t>
            </a:r>
          </a:p>
        </p:txBody>
      </p:sp>
      <p:sp>
        <p:nvSpPr>
          <p:cNvPr id="9" name="Text Box 16"/>
          <p:cNvSpPr txBox="1">
            <a:spLocks noChangeArrowheads="1"/>
          </p:cNvSpPr>
          <p:nvPr/>
        </p:nvSpPr>
        <p:spPr bwMode="auto">
          <a:xfrm>
            <a:off x="457200" y="5652002"/>
            <a:ext cx="3018021" cy="6924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lnSpc>
                <a:spcPct val="75000"/>
              </a:lnSpc>
              <a:defRPr/>
            </a:pPr>
            <a:r>
              <a:rPr lang="en-US" sz="2600" dirty="0"/>
              <a:t>Present </a:t>
            </a:r>
          </a:p>
          <a:p>
            <a:pPr algn="ctr">
              <a:lnSpc>
                <a:spcPct val="75000"/>
              </a:lnSpc>
              <a:defRPr/>
            </a:pPr>
            <a:r>
              <a:rPr lang="en-US" sz="2600" dirty="0"/>
              <a:t>(initiation of study)</a:t>
            </a:r>
          </a:p>
        </p:txBody>
      </p:sp>
      <p:sp>
        <p:nvSpPr>
          <p:cNvPr id="10" name="Text Box 18"/>
          <p:cNvSpPr txBox="1">
            <a:spLocks noChangeArrowheads="1"/>
          </p:cNvSpPr>
          <p:nvPr/>
        </p:nvSpPr>
        <p:spPr bwMode="auto">
          <a:xfrm>
            <a:off x="6617533" y="5580895"/>
            <a:ext cx="1372225" cy="4924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600" dirty="0"/>
              <a:t>Future</a:t>
            </a:r>
          </a:p>
        </p:txBody>
      </p:sp>
      <p:sp>
        <p:nvSpPr>
          <p:cNvPr id="12" name="AutoShape 12"/>
          <p:cNvSpPr>
            <a:spLocks noChangeArrowheads="1"/>
          </p:cNvSpPr>
          <p:nvPr/>
        </p:nvSpPr>
        <p:spPr bwMode="auto">
          <a:xfrm>
            <a:off x="1828800" y="5208978"/>
            <a:ext cx="228600" cy="228600"/>
          </a:xfrm>
          <a:prstGeom prst="flowChartConnector">
            <a:avLst/>
          </a:prstGeom>
          <a:solidFill>
            <a:schemeClr val="tx1"/>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3" name="AutoShape 12"/>
          <p:cNvSpPr>
            <a:spLocks noChangeArrowheads="1"/>
          </p:cNvSpPr>
          <p:nvPr/>
        </p:nvSpPr>
        <p:spPr bwMode="auto">
          <a:xfrm>
            <a:off x="7195279" y="5223802"/>
            <a:ext cx="228600" cy="228600"/>
          </a:xfrm>
          <a:prstGeom prst="flowChartConnector">
            <a:avLst/>
          </a:prstGeom>
          <a:solidFill>
            <a:schemeClr val="tx1"/>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Tree>
    <p:extLst>
      <p:ext uri="{BB962C8B-B14F-4D97-AF65-F5344CB8AC3E}">
        <p14:creationId xmlns:p14="http://schemas.microsoft.com/office/powerpoint/2010/main" val="13766455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39825"/>
          </a:xfrm>
        </p:spPr>
        <p:txBody>
          <a:bodyPr/>
          <a:lstStyle/>
          <a:p>
            <a:r>
              <a:rPr lang="en-US" dirty="0"/>
              <a:t>Approach in a cohort study</a:t>
            </a:r>
          </a:p>
        </p:txBody>
      </p:sp>
      <p:grpSp>
        <p:nvGrpSpPr>
          <p:cNvPr id="28" name="Group 27"/>
          <p:cNvGrpSpPr/>
          <p:nvPr/>
        </p:nvGrpSpPr>
        <p:grpSpPr>
          <a:xfrm>
            <a:off x="533400" y="1524000"/>
            <a:ext cx="2895600" cy="5105400"/>
            <a:chOff x="533400" y="1524000"/>
            <a:chExt cx="2895600" cy="5105400"/>
          </a:xfrm>
        </p:grpSpPr>
        <p:sp>
          <p:nvSpPr>
            <p:cNvPr id="4" name="Rectangle 2"/>
            <p:cNvSpPr>
              <a:spLocks noChangeArrowheads="1"/>
            </p:cNvSpPr>
            <p:nvPr/>
          </p:nvSpPr>
          <p:spPr bwMode="auto">
            <a:xfrm>
              <a:off x="533400" y="1524000"/>
              <a:ext cx="27432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Rectangle 3"/>
            <p:cNvSpPr>
              <a:spLocks noChangeArrowheads="1"/>
            </p:cNvSpPr>
            <p:nvPr/>
          </p:nvSpPr>
          <p:spPr bwMode="auto">
            <a:xfrm rot="-5400000">
              <a:off x="1333500" y="1866900"/>
              <a:ext cx="1828800" cy="20574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Rectangle 5"/>
            <p:cNvSpPr>
              <a:spLocks noChangeArrowheads="1"/>
            </p:cNvSpPr>
            <p:nvPr/>
          </p:nvSpPr>
          <p:spPr bwMode="auto">
            <a:xfrm rot="-5400000">
              <a:off x="1219200" y="4267200"/>
              <a:ext cx="19812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7" name="Text Box 6"/>
            <p:cNvSpPr txBox="1">
              <a:spLocks noChangeArrowheads="1"/>
            </p:cNvSpPr>
            <p:nvPr/>
          </p:nvSpPr>
          <p:spPr bwMode="auto">
            <a:xfrm>
              <a:off x="1524000" y="2590800"/>
              <a:ext cx="14541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Exposed</a:t>
              </a:r>
            </a:p>
          </p:txBody>
        </p:sp>
        <p:sp>
          <p:nvSpPr>
            <p:cNvPr id="8" name="Text Box 7"/>
            <p:cNvSpPr txBox="1">
              <a:spLocks noChangeArrowheads="1"/>
            </p:cNvSpPr>
            <p:nvPr/>
          </p:nvSpPr>
          <p:spPr bwMode="auto">
            <a:xfrm>
              <a:off x="1120775" y="5045075"/>
              <a:ext cx="2232025" cy="822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Non-Exposed </a:t>
              </a:r>
            </a:p>
            <a:p>
              <a:pPr>
                <a:defRPr/>
              </a:pPr>
              <a:endParaRPr lang="en-US" sz="2400" b="0">
                <a:latin typeface="Times New Roman" charset="0"/>
              </a:endParaRPr>
            </a:p>
          </p:txBody>
        </p:sp>
        <p:sp>
          <p:nvSpPr>
            <p:cNvPr id="9" name="Text Box 8"/>
            <p:cNvSpPr txBox="1">
              <a:spLocks noChangeArrowheads="1"/>
            </p:cNvSpPr>
            <p:nvPr/>
          </p:nvSpPr>
          <p:spPr bwMode="auto">
            <a:xfrm>
              <a:off x="533400" y="15240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t>Total population</a:t>
              </a:r>
            </a:p>
          </p:txBody>
        </p:sp>
      </p:grpSp>
    </p:spTree>
    <p:extLst>
      <p:ext uri="{BB962C8B-B14F-4D97-AF65-F5344CB8AC3E}">
        <p14:creationId xmlns:p14="http://schemas.microsoft.com/office/powerpoint/2010/main" val="12858458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39825"/>
          </a:xfrm>
        </p:spPr>
        <p:txBody>
          <a:bodyPr/>
          <a:lstStyle/>
          <a:p>
            <a:r>
              <a:rPr lang="en-US" dirty="0"/>
              <a:t>Approach in a cohort study </a:t>
            </a:r>
            <a:r>
              <a:rPr lang="en-US" sz="3000" dirty="0"/>
              <a:t>(2)</a:t>
            </a:r>
          </a:p>
        </p:txBody>
      </p:sp>
      <p:grpSp>
        <p:nvGrpSpPr>
          <p:cNvPr id="28" name="Group 27"/>
          <p:cNvGrpSpPr/>
          <p:nvPr/>
        </p:nvGrpSpPr>
        <p:grpSpPr>
          <a:xfrm>
            <a:off x="533400" y="1524000"/>
            <a:ext cx="5582026" cy="5105400"/>
            <a:chOff x="533400" y="1524000"/>
            <a:chExt cx="5582026" cy="5105400"/>
          </a:xfrm>
        </p:grpSpPr>
        <p:sp>
          <p:nvSpPr>
            <p:cNvPr id="4" name="Rectangle 2"/>
            <p:cNvSpPr>
              <a:spLocks noChangeArrowheads="1"/>
            </p:cNvSpPr>
            <p:nvPr/>
          </p:nvSpPr>
          <p:spPr bwMode="auto">
            <a:xfrm>
              <a:off x="533400" y="1524000"/>
              <a:ext cx="27432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Rectangle 3"/>
            <p:cNvSpPr>
              <a:spLocks noChangeArrowheads="1"/>
            </p:cNvSpPr>
            <p:nvPr/>
          </p:nvSpPr>
          <p:spPr bwMode="auto">
            <a:xfrm rot="-5400000">
              <a:off x="1333500" y="1866900"/>
              <a:ext cx="1828800" cy="20574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Rectangle 5"/>
            <p:cNvSpPr>
              <a:spLocks noChangeArrowheads="1"/>
            </p:cNvSpPr>
            <p:nvPr/>
          </p:nvSpPr>
          <p:spPr bwMode="auto">
            <a:xfrm rot="-5400000">
              <a:off x="1219200" y="4267200"/>
              <a:ext cx="19812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7" name="Text Box 6"/>
            <p:cNvSpPr txBox="1">
              <a:spLocks noChangeArrowheads="1"/>
            </p:cNvSpPr>
            <p:nvPr/>
          </p:nvSpPr>
          <p:spPr bwMode="auto">
            <a:xfrm>
              <a:off x="1524000" y="2590800"/>
              <a:ext cx="14541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t>Exposed</a:t>
              </a:r>
            </a:p>
          </p:txBody>
        </p:sp>
        <p:sp>
          <p:nvSpPr>
            <p:cNvPr id="8" name="Text Box 7"/>
            <p:cNvSpPr txBox="1">
              <a:spLocks noChangeArrowheads="1"/>
            </p:cNvSpPr>
            <p:nvPr/>
          </p:nvSpPr>
          <p:spPr bwMode="auto">
            <a:xfrm>
              <a:off x="1120775" y="5045075"/>
              <a:ext cx="2232025" cy="822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Non-Exposed </a:t>
              </a:r>
            </a:p>
            <a:p>
              <a:pPr>
                <a:defRPr/>
              </a:pPr>
              <a:endParaRPr lang="en-US" sz="2400" b="0">
                <a:latin typeface="Times New Roman" charset="0"/>
              </a:endParaRPr>
            </a:p>
          </p:txBody>
        </p:sp>
        <p:sp>
          <p:nvSpPr>
            <p:cNvPr id="9" name="Text Box 8"/>
            <p:cNvSpPr txBox="1">
              <a:spLocks noChangeArrowheads="1"/>
            </p:cNvSpPr>
            <p:nvPr/>
          </p:nvSpPr>
          <p:spPr bwMode="auto">
            <a:xfrm>
              <a:off x="533400" y="15240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t>Total population</a:t>
              </a:r>
            </a:p>
          </p:txBody>
        </p:sp>
        <p:sp>
          <p:nvSpPr>
            <p:cNvPr id="10" name="AutoShape 9"/>
            <p:cNvSpPr>
              <a:spLocks noChangeArrowheads="1"/>
            </p:cNvSpPr>
            <p:nvPr/>
          </p:nvSpPr>
          <p:spPr bwMode="auto">
            <a:xfrm>
              <a:off x="3276600" y="2209800"/>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1" name="AutoShape 10"/>
            <p:cNvSpPr>
              <a:spLocks noChangeArrowheads="1"/>
            </p:cNvSpPr>
            <p:nvPr/>
          </p:nvSpPr>
          <p:spPr bwMode="auto">
            <a:xfrm>
              <a:off x="3276600" y="30956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2" name="AutoShape 11"/>
            <p:cNvSpPr>
              <a:spLocks noChangeArrowheads="1"/>
            </p:cNvSpPr>
            <p:nvPr/>
          </p:nvSpPr>
          <p:spPr bwMode="auto">
            <a:xfrm>
              <a:off x="3276600" y="53054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3" name="AutoShape 12"/>
            <p:cNvSpPr>
              <a:spLocks noChangeArrowheads="1"/>
            </p:cNvSpPr>
            <p:nvPr/>
          </p:nvSpPr>
          <p:spPr bwMode="auto">
            <a:xfrm>
              <a:off x="3276600" y="44672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4" name="Text Box 13"/>
            <p:cNvSpPr txBox="1">
              <a:spLocks noChangeArrowheads="1"/>
            </p:cNvSpPr>
            <p:nvPr/>
          </p:nvSpPr>
          <p:spPr bwMode="auto">
            <a:xfrm>
              <a:off x="4208585" y="2209800"/>
              <a:ext cx="1488831"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dirty="0">
                  <a:solidFill>
                    <a:schemeClr val="tx2"/>
                  </a:solidFill>
                  <a:ea typeface="Arial" charset="0"/>
                  <a:cs typeface="Arial" charset="0"/>
                </a:rPr>
                <a:t>Outcome</a:t>
              </a:r>
            </a:p>
          </p:txBody>
        </p:sp>
        <p:sp>
          <p:nvSpPr>
            <p:cNvPr id="15" name="Rectangle 14"/>
            <p:cNvSpPr>
              <a:spLocks noChangeArrowheads="1"/>
            </p:cNvSpPr>
            <p:nvPr/>
          </p:nvSpPr>
          <p:spPr bwMode="auto">
            <a:xfrm>
              <a:off x="4202723" y="3124200"/>
              <a:ext cx="191270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50000"/>
                </a:spcBef>
                <a:defRPr/>
              </a:pPr>
              <a:r>
                <a:rPr lang="en-US" sz="2400" dirty="0">
                  <a:latin typeface="Arial" charset="0"/>
                  <a:ea typeface="Arial" charset="0"/>
                  <a:cs typeface="Arial" charset="0"/>
                </a:rPr>
                <a:t>No Outcome</a:t>
              </a:r>
            </a:p>
          </p:txBody>
        </p:sp>
        <p:sp>
          <p:nvSpPr>
            <p:cNvPr id="16" name="Rectangle 15"/>
            <p:cNvSpPr>
              <a:spLocks noChangeArrowheads="1"/>
            </p:cNvSpPr>
            <p:nvPr/>
          </p:nvSpPr>
          <p:spPr bwMode="auto">
            <a:xfrm>
              <a:off x="4202235" y="4495800"/>
              <a:ext cx="1518364"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solidFill>
                    <a:schemeClr val="tx2"/>
                  </a:solidFill>
                  <a:latin typeface="Arial" charset="0"/>
                  <a:ea typeface="Arial" charset="0"/>
                  <a:cs typeface="Arial" charset="0"/>
                </a:rPr>
                <a:t>Outcome</a:t>
              </a:r>
              <a:r>
                <a:rPr lang="en-US" sz="2400" dirty="0">
                  <a:latin typeface="Arial" charset="0"/>
                  <a:ea typeface="Arial" charset="0"/>
                  <a:cs typeface="Arial" charset="0"/>
                </a:rPr>
                <a:t> </a:t>
              </a:r>
            </a:p>
          </p:txBody>
        </p:sp>
        <p:sp>
          <p:nvSpPr>
            <p:cNvPr id="17" name="Rectangle 16"/>
            <p:cNvSpPr>
              <a:spLocks noChangeArrowheads="1"/>
            </p:cNvSpPr>
            <p:nvPr/>
          </p:nvSpPr>
          <p:spPr bwMode="auto">
            <a:xfrm>
              <a:off x="4214446" y="5322277"/>
              <a:ext cx="1845377"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latin typeface="Arial" charset="0"/>
                  <a:ea typeface="Arial" charset="0"/>
                  <a:cs typeface="Arial" charset="0"/>
                </a:rPr>
                <a:t>No outcome</a:t>
              </a:r>
            </a:p>
          </p:txBody>
        </p:sp>
      </p:grpSp>
    </p:spTree>
    <p:extLst>
      <p:ext uri="{BB962C8B-B14F-4D97-AF65-F5344CB8AC3E}">
        <p14:creationId xmlns:p14="http://schemas.microsoft.com/office/powerpoint/2010/main" val="141867754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39825"/>
          </a:xfrm>
        </p:spPr>
        <p:txBody>
          <a:bodyPr/>
          <a:lstStyle/>
          <a:p>
            <a:r>
              <a:rPr lang="en-US" dirty="0"/>
              <a:t>Approach in a cohort study </a:t>
            </a:r>
            <a:r>
              <a:rPr lang="en-US" sz="3000" dirty="0"/>
              <a:t>(3)</a:t>
            </a:r>
          </a:p>
        </p:txBody>
      </p:sp>
      <p:grpSp>
        <p:nvGrpSpPr>
          <p:cNvPr id="28" name="Group 27"/>
          <p:cNvGrpSpPr/>
          <p:nvPr/>
        </p:nvGrpSpPr>
        <p:grpSpPr>
          <a:xfrm>
            <a:off x="533400" y="1524000"/>
            <a:ext cx="8016325" cy="5105400"/>
            <a:chOff x="533400" y="1524000"/>
            <a:chExt cx="8016325" cy="5105400"/>
          </a:xfrm>
        </p:grpSpPr>
        <p:sp>
          <p:nvSpPr>
            <p:cNvPr id="4" name="Rectangle 2"/>
            <p:cNvSpPr>
              <a:spLocks noChangeArrowheads="1"/>
            </p:cNvSpPr>
            <p:nvPr/>
          </p:nvSpPr>
          <p:spPr bwMode="auto">
            <a:xfrm>
              <a:off x="533400" y="1524000"/>
              <a:ext cx="27432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Rectangle 3"/>
            <p:cNvSpPr>
              <a:spLocks noChangeArrowheads="1"/>
            </p:cNvSpPr>
            <p:nvPr/>
          </p:nvSpPr>
          <p:spPr bwMode="auto">
            <a:xfrm rot="-5400000">
              <a:off x="1333500" y="1866900"/>
              <a:ext cx="1828800" cy="20574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Rectangle 5"/>
            <p:cNvSpPr>
              <a:spLocks noChangeArrowheads="1"/>
            </p:cNvSpPr>
            <p:nvPr/>
          </p:nvSpPr>
          <p:spPr bwMode="auto">
            <a:xfrm rot="-5400000">
              <a:off x="1219200" y="4267200"/>
              <a:ext cx="19812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7" name="Text Box 6"/>
            <p:cNvSpPr txBox="1">
              <a:spLocks noChangeArrowheads="1"/>
            </p:cNvSpPr>
            <p:nvPr/>
          </p:nvSpPr>
          <p:spPr bwMode="auto">
            <a:xfrm>
              <a:off x="1524000" y="2590800"/>
              <a:ext cx="14541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Exposed</a:t>
              </a:r>
            </a:p>
          </p:txBody>
        </p:sp>
        <p:sp>
          <p:nvSpPr>
            <p:cNvPr id="8" name="Text Box 7"/>
            <p:cNvSpPr txBox="1">
              <a:spLocks noChangeArrowheads="1"/>
            </p:cNvSpPr>
            <p:nvPr/>
          </p:nvSpPr>
          <p:spPr bwMode="auto">
            <a:xfrm>
              <a:off x="1120775" y="5045075"/>
              <a:ext cx="2232025" cy="822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Non-Exposed </a:t>
              </a:r>
            </a:p>
            <a:p>
              <a:pPr>
                <a:defRPr/>
              </a:pPr>
              <a:endParaRPr lang="en-US" sz="2400" b="0">
                <a:latin typeface="Times New Roman" charset="0"/>
              </a:endParaRPr>
            </a:p>
          </p:txBody>
        </p:sp>
        <p:sp>
          <p:nvSpPr>
            <p:cNvPr id="9" name="Text Box 8"/>
            <p:cNvSpPr txBox="1">
              <a:spLocks noChangeArrowheads="1"/>
            </p:cNvSpPr>
            <p:nvPr/>
          </p:nvSpPr>
          <p:spPr bwMode="auto">
            <a:xfrm>
              <a:off x="533400" y="15240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t>Total population</a:t>
              </a:r>
            </a:p>
          </p:txBody>
        </p:sp>
        <p:sp>
          <p:nvSpPr>
            <p:cNvPr id="10" name="AutoShape 9"/>
            <p:cNvSpPr>
              <a:spLocks noChangeArrowheads="1"/>
            </p:cNvSpPr>
            <p:nvPr/>
          </p:nvSpPr>
          <p:spPr bwMode="auto">
            <a:xfrm>
              <a:off x="3276600" y="2209800"/>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1" name="AutoShape 10"/>
            <p:cNvSpPr>
              <a:spLocks noChangeArrowheads="1"/>
            </p:cNvSpPr>
            <p:nvPr/>
          </p:nvSpPr>
          <p:spPr bwMode="auto">
            <a:xfrm>
              <a:off x="3276600" y="30956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2" name="AutoShape 11"/>
            <p:cNvSpPr>
              <a:spLocks noChangeArrowheads="1"/>
            </p:cNvSpPr>
            <p:nvPr/>
          </p:nvSpPr>
          <p:spPr bwMode="auto">
            <a:xfrm>
              <a:off x="3276600" y="53054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3" name="AutoShape 12"/>
            <p:cNvSpPr>
              <a:spLocks noChangeArrowheads="1"/>
            </p:cNvSpPr>
            <p:nvPr/>
          </p:nvSpPr>
          <p:spPr bwMode="auto">
            <a:xfrm>
              <a:off x="3276600" y="44672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8" name="AutoShape 17"/>
            <p:cNvSpPr>
              <a:spLocks noChangeArrowheads="1"/>
            </p:cNvSpPr>
            <p:nvPr/>
          </p:nvSpPr>
          <p:spPr bwMode="auto">
            <a:xfrm>
              <a:off x="5697416" y="2209800"/>
              <a:ext cx="1087681"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0" name="Text Box 19"/>
            <p:cNvSpPr txBox="1">
              <a:spLocks noChangeArrowheads="1"/>
            </p:cNvSpPr>
            <p:nvPr/>
          </p:nvSpPr>
          <p:spPr bwMode="auto">
            <a:xfrm>
              <a:off x="7036837" y="2671465"/>
              <a:ext cx="15128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dirty="0"/>
                <a:t>Incidence</a:t>
              </a:r>
            </a:p>
          </p:txBody>
        </p:sp>
        <p:sp>
          <p:nvSpPr>
            <p:cNvPr id="21" name="Rectangle 20"/>
            <p:cNvSpPr>
              <a:spLocks noChangeArrowheads="1"/>
            </p:cNvSpPr>
            <p:nvPr/>
          </p:nvSpPr>
          <p:spPr bwMode="auto">
            <a:xfrm>
              <a:off x="7010400" y="4942034"/>
              <a:ext cx="1503938"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latin typeface="Arial" charset="0"/>
                  <a:ea typeface="Arial" charset="0"/>
                  <a:cs typeface="Arial" charset="0"/>
                </a:rPr>
                <a:t>Incidence</a:t>
              </a:r>
            </a:p>
          </p:txBody>
        </p:sp>
        <p:sp>
          <p:nvSpPr>
            <p:cNvPr id="26" name="AutoShape 26"/>
            <p:cNvSpPr>
              <a:spLocks/>
            </p:cNvSpPr>
            <p:nvPr/>
          </p:nvSpPr>
          <p:spPr bwMode="auto">
            <a:xfrm>
              <a:off x="6705600" y="2133600"/>
              <a:ext cx="304800" cy="1600200"/>
            </a:xfrm>
            <a:prstGeom prst="rightBrace">
              <a:avLst>
                <a:gd name="adj1" fmla="val 41667"/>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7" name="AutoShape 27"/>
            <p:cNvSpPr>
              <a:spLocks/>
            </p:cNvSpPr>
            <p:nvPr/>
          </p:nvSpPr>
          <p:spPr bwMode="auto">
            <a:xfrm>
              <a:off x="6781800" y="4419599"/>
              <a:ext cx="228600" cy="1506537"/>
            </a:xfrm>
            <a:prstGeom prst="rightBrace">
              <a:avLst>
                <a:gd name="adj1" fmla="val 52778"/>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grpSp>
      <p:sp>
        <p:nvSpPr>
          <p:cNvPr id="29" name="Text Box 13"/>
          <p:cNvSpPr txBox="1">
            <a:spLocks noChangeArrowheads="1"/>
          </p:cNvSpPr>
          <p:nvPr/>
        </p:nvSpPr>
        <p:spPr bwMode="auto">
          <a:xfrm>
            <a:off x="4208585" y="2209800"/>
            <a:ext cx="1488831"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dirty="0">
                <a:solidFill>
                  <a:schemeClr val="tx2"/>
                </a:solidFill>
                <a:ea typeface="Arial" charset="0"/>
                <a:cs typeface="Arial" charset="0"/>
              </a:rPr>
              <a:t>Outcome</a:t>
            </a:r>
          </a:p>
        </p:txBody>
      </p:sp>
      <p:sp>
        <p:nvSpPr>
          <p:cNvPr id="30" name="Rectangle 29"/>
          <p:cNvSpPr>
            <a:spLocks noChangeArrowheads="1"/>
          </p:cNvSpPr>
          <p:nvPr/>
        </p:nvSpPr>
        <p:spPr bwMode="auto">
          <a:xfrm>
            <a:off x="4202723" y="3124200"/>
            <a:ext cx="191270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50000"/>
              </a:spcBef>
              <a:defRPr/>
            </a:pPr>
            <a:r>
              <a:rPr lang="en-US" sz="2400" dirty="0">
                <a:latin typeface="Arial" charset="0"/>
                <a:ea typeface="Arial" charset="0"/>
                <a:cs typeface="Arial" charset="0"/>
              </a:rPr>
              <a:t>No Outcome</a:t>
            </a:r>
          </a:p>
        </p:txBody>
      </p:sp>
      <p:sp>
        <p:nvSpPr>
          <p:cNvPr id="31" name="Rectangle 30"/>
          <p:cNvSpPr>
            <a:spLocks noChangeArrowheads="1"/>
          </p:cNvSpPr>
          <p:nvPr/>
        </p:nvSpPr>
        <p:spPr bwMode="auto">
          <a:xfrm>
            <a:off x="4202235" y="4495800"/>
            <a:ext cx="1518364"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solidFill>
                  <a:schemeClr val="tx2"/>
                </a:solidFill>
                <a:latin typeface="Arial" charset="0"/>
                <a:ea typeface="Arial" charset="0"/>
                <a:cs typeface="Arial" charset="0"/>
              </a:rPr>
              <a:t>Outcome</a:t>
            </a:r>
            <a:r>
              <a:rPr lang="en-US" sz="2400" dirty="0">
                <a:latin typeface="Arial" charset="0"/>
                <a:ea typeface="Arial" charset="0"/>
                <a:cs typeface="Arial" charset="0"/>
              </a:rPr>
              <a:t> </a:t>
            </a:r>
          </a:p>
        </p:txBody>
      </p:sp>
      <p:sp>
        <p:nvSpPr>
          <p:cNvPr id="32" name="Rectangle 31"/>
          <p:cNvSpPr>
            <a:spLocks noChangeArrowheads="1"/>
          </p:cNvSpPr>
          <p:nvPr/>
        </p:nvSpPr>
        <p:spPr bwMode="auto">
          <a:xfrm>
            <a:off x="4214446" y="5322277"/>
            <a:ext cx="1845377"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latin typeface="Arial" charset="0"/>
                <a:ea typeface="Arial" charset="0"/>
                <a:cs typeface="Arial" charset="0"/>
              </a:rPr>
              <a:t>No outcome</a:t>
            </a:r>
          </a:p>
        </p:txBody>
      </p:sp>
      <p:sp>
        <p:nvSpPr>
          <p:cNvPr id="33" name="AutoShape 17"/>
          <p:cNvSpPr>
            <a:spLocks noChangeArrowheads="1"/>
          </p:cNvSpPr>
          <p:nvPr/>
        </p:nvSpPr>
        <p:spPr bwMode="auto">
          <a:xfrm>
            <a:off x="5720600" y="4495800"/>
            <a:ext cx="1064498"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37" name="AutoShape 17"/>
          <p:cNvSpPr>
            <a:spLocks noChangeArrowheads="1"/>
          </p:cNvSpPr>
          <p:nvPr/>
        </p:nvSpPr>
        <p:spPr bwMode="auto">
          <a:xfrm>
            <a:off x="6141863" y="3124200"/>
            <a:ext cx="643234"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38" name="AutoShape 17"/>
          <p:cNvSpPr>
            <a:spLocks noChangeArrowheads="1"/>
          </p:cNvSpPr>
          <p:nvPr/>
        </p:nvSpPr>
        <p:spPr bwMode="auto">
          <a:xfrm>
            <a:off x="6115426" y="5305424"/>
            <a:ext cx="666374"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Tree>
    <p:extLst>
      <p:ext uri="{BB962C8B-B14F-4D97-AF65-F5344CB8AC3E}">
        <p14:creationId xmlns:p14="http://schemas.microsoft.com/office/powerpoint/2010/main" val="2026165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39825"/>
          </a:xfrm>
        </p:spPr>
        <p:txBody>
          <a:bodyPr/>
          <a:lstStyle/>
          <a:p>
            <a:r>
              <a:rPr lang="en-US" dirty="0"/>
              <a:t>Approach in a cohort study </a:t>
            </a:r>
            <a:r>
              <a:rPr lang="en-US" sz="3000" dirty="0"/>
              <a:t>(4)</a:t>
            </a:r>
          </a:p>
        </p:txBody>
      </p:sp>
      <p:grpSp>
        <p:nvGrpSpPr>
          <p:cNvPr id="28" name="Group 27"/>
          <p:cNvGrpSpPr/>
          <p:nvPr/>
        </p:nvGrpSpPr>
        <p:grpSpPr>
          <a:xfrm>
            <a:off x="533400" y="1524000"/>
            <a:ext cx="8016325" cy="5105400"/>
            <a:chOff x="533400" y="1524000"/>
            <a:chExt cx="8016325" cy="5105400"/>
          </a:xfrm>
        </p:grpSpPr>
        <p:sp>
          <p:nvSpPr>
            <p:cNvPr id="4" name="Rectangle 2"/>
            <p:cNvSpPr>
              <a:spLocks noChangeArrowheads="1"/>
            </p:cNvSpPr>
            <p:nvPr/>
          </p:nvSpPr>
          <p:spPr bwMode="auto">
            <a:xfrm>
              <a:off x="533400" y="1524000"/>
              <a:ext cx="27432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Rectangle 3"/>
            <p:cNvSpPr>
              <a:spLocks noChangeArrowheads="1"/>
            </p:cNvSpPr>
            <p:nvPr/>
          </p:nvSpPr>
          <p:spPr bwMode="auto">
            <a:xfrm rot="-5400000">
              <a:off x="1333500" y="1866900"/>
              <a:ext cx="1828800" cy="20574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Rectangle 5"/>
            <p:cNvSpPr>
              <a:spLocks noChangeArrowheads="1"/>
            </p:cNvSpPr>
            <p:nvPr/>
          </p:nvSpPr>
          <p:spPr bwMode="auto">
            <a:xfrm rot="-5400000">
              <a:off x="1219200" y="4267200"/>
              <a:ext cx="19812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7" name="Text Box 6"/>
            <p:cNvSpPr txBox="1">
              <a:spLocks noChangeArrowheads="1"/>
            </p:cNvSpPr>
            <p:nvPr/>
          </p:nvSpPr>
          <p:spPr bwMode="auto">
            <a:xfrm>
              <a:off x="1524000" y="2590800"/>
              <a:ext cx="14541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Exposed</a:t>
              </a:r>
            </a:p>
          </p:txBody>
        </p:sp>
        <p:sp>
          <p:nvSpPr>
            <p:cNvPr id="8" name="Text Box 7"/>
            <p:cNvSpPr txBox="1">
              <a:spLocks noChangeArrowheads="1"/>
            </p:cNvSpPr>
            <p:nvPr/>
          </p:nvSpPr>
          <p:spPr bwMode="auto">
            <a:xfrm>
              <a:off x="1120775" y="5045075"/>
              <a:ext cx="2232025" cy="822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Non-Exposed </a:t>
              </a:r>
            </a:p>
            <a:p>
              <a:pPr>
                <a:defRPr/>
              </a:pPr>
              <a:endParaRPr lang="en-US" sz="2400" b="0">
                <a:latin typeface="Times New Roman" charset="0"/>
              </a:endParaRPr>
            </a:p>
          </p:txBody>
        </p:sp>
        <p:sp>
          <p:nvSpPr>
            <p:cNvPr id="9" name="Text Box 8"/>
            <p:cNvSpPr txBox="1">
              <a:spLocks noChangeArrowheads="1"/>
            </p:cNvSpPr>
            <p:nvPr/>
          </p:nvSpPr>
          <p:spPr bwMode="auto">
            <a:xfrm>
              <a:off x="533400" y="15240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t>Total population</a:t>
              </a:r>
            </a:p>
          </p:txBody>
        </p:sp>
        <p:sp>
          <p:nvSpPr>
            <p:cNvPr id="10" name="AutoShape 9"/>
            <p:cNvSpPr>
              <a:spLocks noChangeArrowheads="1"/>
            </p:cNvSpPr>
            <p:nvPr/>
          </p:nvSpPr>
          <p:spPr bwMode="auto">
            <a:xfrm>
              <a:off x="3276600" y="2209800"/>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1" name="AutoShape 10"/>
            <p:cNvSpPr>
              <a:spLocks noChangeArrowheads="1"/>
            </p:cNvSpPr>
            <p:nvPr/>
          </p:nvSpPr>
          <p:spPr bwMode="auto">
            <a:xfrm>
              <a:off x="3276600" y="30956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2" name="AutoShape 11"/>
            <p:cNvSpPr>
              <a:spLocks noChangeArrowheads="1"/>
            </p:cNvSpPr>
            <p:nvPr/>
          </p:nvSpPr>
          <p:spPr bwMode="auto">
            <a:xfrm>
              <a:off x="3276600" y="53054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3" name="AutoShape 12"/>
            <p:cNvSpPr>
              <a:spLocks noChangeArrowheads="1"/>
            </p:cNvSpPr>
            <p:nvPr/>
          </p:nvSpPr>
          <p:spPr bwMode="auto">
            <a:xfrm>
              <a:off x="3276600" y="44672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8" name="AutoShape 17"/>
            <p:cNvSpPr>
              <a:spLocks noChangeArrowheads="1"/>
            </p:cNvSpPr>
            <p:nvPr/>
          </p:nvSpPr>
          <p:spPr bwMode="auto">
            <a:xfrm>
              <a:off x="5808784" y="2209800"/>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0" name="Text Box 19"/>
            <p:cNvSpPr txBox="1">
              <a:spLocks noChangeArrowheads="1"/>
            </p:cNvSpPr>
            <p:nvPr/>
          </p:nvSpPr>
          <p:spPr bwMode="auto">
            <a:xfrm>
              <a:off x="7036837" y="2671465"/>
              <a:ext cx="15128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dirty="0"/>
                <a:t>Incidence</a:t>
              </a:r>
            </a:p>
          </p:txBody>
        </p:sp>
        <p:sp>
          <p:nvSpPr>
            <p:cNvPr id="21" name="Rectangle 20"/>
            <p:cNvSpPr>
              <a:spLocks noChangeArrowheads="1"/>
            </p:cNvSpPr>
            <p:nvPr/>
          </p:nvSpPr>
          <p:spPr bwMode="auto">
            <a:xfrm>
              <a:off x="7010400" y="4942034"/>
              <a:ext cx="1503938"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latin typeface="Arial" charset="0"/>
                  <a:ea typeface="Arial" charset="0"/>
                  <a:cs typeface="Arial" charset="0"/>
                </a:rPr>
                <a:t>Incidence</a:t>
              </a:r>
            </a:p>
          </p:txBody>
        </p:sp>
        <p:sp>
          <p:nvSpPr>
            <p:cNvPr id="26" name="AutoShape 26"/>
            <p:cNvSpPr>
              <a:spLocks/>
            </p:cNvSpPr>
            <p:nvPr/>
          </p:nvSpPr>
          <p:spPr bwMode="auto">
            <a:xfrm>
              <a:off x="6705600" y="2133600"/>
              <a:ext cx="304800" cy="1600200"/>
            </a:xfrm>
            <a:prstGeom prst="rightBrace">
              <a:avLst>
                <a:gd name="adj1" fmla="val 41667"/>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7" name="AutoShape 27"/>
            <p:cNvSpPr>
              <a:spLocks/>
            </p:cNvSpPr>
            <p:nvPr/>
          </p:nvSpPr>
          <p:spPr bwMode="auto">
            <a:xfrm>
              <a:off x="6781800" y="4419599"/>
              <a:ext cx="228600" cy="1506537"/>
            </a:xfrm>
            <a:prstGeom prst="rightBrace">
              <a:avLst>
                <a:gd name="adj1" fmla="val 52778"/>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grpSp>
      <p:sp>
        <p:nvSpPr>
          <p:cNvPr id="29" name="Text Box 13"/>
          <p:cNvSpPr txBox="1">
            <a:spLocks noChangeArrowheads="1"/>
          </p:cNvSpPr>
          <p:nvPr/>
        </p:nvSpPr>
        <p:spPr bwMode="auto">
          <a:xfrm>
            <a:off x="4208585" y="2209800"/>
            <a:ext cx="1488831"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dirty="0">
                <a:solidFill>
                  <a:schemeClr val="tx2"/>
                </a:solidFill>
                <a:ea typeface="Arial" charset="0"/>
                <a:cs typeface="Arial" charset="0"/>
              </a:rPr>
              <a:t>Outcome</a:t>
            </a:r>
          </a:p>
        </p:txBody>
      </p:sp>
      <p:sp>
        <p:nvSpPr>
          <p:cNvPr id="30" name="Rectangle 29"/>
          <p:cNvSpPr>
            <a:spLocks noChangeArrowheads="1"/>
          </p:cNvSpPr>
          <p:nvPr/>
        </p:nvSpPr>
        <p:spPr bwMode="auto">
          <a:xfrm>
            <a:off x="4202723" y="3124200"/>
            <a:ext cx="1912703"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spcBef>
                <a:spcPct val="50000"/>
              </a:spcBef>
              <a:defRPr/>
            </a:pPr>
            <a:r>
              <a:rPr lang="en-US" sz="2400" dirty="0">
                <a:latin typeface="Arial" charset="0"/>
                <a:ea typeface="Arial" charset="0"/>
                <a:cs typeface="Arial" charset="0"/>
              </a:rPr>
              <a:t>No Outcome</a:t>
            </a:r>
          </a:p>
        </p:txBody>
      </p:sp>
      <p:sp>
        <p:nvSpPr>
          <p:cNvPr id="31" name="Rectangle 30"/>
          <p:cNvSpPr>
            <a:spLocks noChangeArrowheads="1"/>
          </p:cNvSpPr>
          <p:nvPr/>
        </p:nvSpPr>
        <p:spPr bwMode="auto">
          <a:xfrm>
            <a:off x="4202235" y="4495800"/>
            <a:ext cx="1518364"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solidFill>
                  <a:schemeClr val="tx2"/>
                </a:solidFill>
                <a:latin typeface="Arial" charset="0"/>
                <a:ea typeface="Arial" charset="0"/>
                <a:cs typeface="Arial" charset="0"/>
              </a:rPr>
              <a:t>Outcome</a:t>
            </a:r>
            <a:r>
              <a:rPr lang="en-US" sz="2400" dirty="0">
                <a:latin typeface="Arial" charset="0"/>
                <a:ea typeface="Arial" charset="0"/>
                <a:cs typeface="Arial" charset="0"/>
              </a:rPr>
              <a:t> </a:t>
            </a:r>
          </a:p>
        </p:txBody>
      </p:sp>
      <p:sp>
        <p:nvSpPr>
          <p:cNvPr id="32" name="Rectangle 31"/>
          <p:cNvSpPr>
            <a:spLocks noChangeArrowheads="1"/>
          </p:cNvSpPr>
          <p:nvPr/>
        </p:nvSpPr>
        <p:spPr bwMode="auto">
          <a:xfrm>
            <a:off x="4214446" y="5322277"/>
            <a:ext cx="1845377"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dirty="0">
                <a:latin typeface="Arial" charset="0"/>
                <a:ea typeface="Arial" charset="0"/>
                <a:cs typeface="Arial" charset="0"/>
              </a:rPr>
              <a:t>No outcome</a:t>
            </a:r>
          </a:p>
        </p:txBody>
      </p:sp>
      <p:sp>
        <p:nvSpPr>
          <p:cNvPr id="34" name="Text Box 21"/>
          <p:cNvSpPr txBox="1">
            <a:spLocks noChangeArrowheads="1"/>
          </p:cNvSpPr>
          <p:nvPr/>
        </p:nvSpPr>
        <p:spPr bwMode="auto">
          <a:xfrm>
            <a:off x="6781800" y="3839307"/>
            <a:ext cx="2133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solidFill>
                  <a:schemeClr val="tx2"/>
                </a:solidFill>
              </a:rPr>
              <a:t>Relative Risk</a:t>
            </a:r>
          </a:p>
        </p:txBody>
      </p:sp>
      <p:sp>
        <p:nvSpPr>
          <p:cNvPr id="35" name="AutoShape 23"/>
          <p:cNvSpPr>
            <a:spLocks noChangeArrowheads="1"/>
          </p:cNvSpPr>
          <p:nvPr/>
        </p:nvSpPr>
        <p:spPr bwMode="auto">
          <a:xfrm>
            <a:off x="7543800" y="3193779"/>
            <a:ext cx="485775" cy="645527"/>
          </a:xfrm>
          <a:prstGeom prst="downArrow">
            <a:avLst>
              <a:gd name="adj1" fmla="val 50000"/>
              <a:gd name="adj2" fmla="val 39216"/>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36" name="AutoShape 22"/>
          <p:cNvSpPr>
            <a:spLocks noChangeArrowheads="1"/>
          </p:cNvSpPr>
          <p:nvPr/>
        </p:nvSpPr>
        <p:spPr bwMode="auto">
          <a:xfrm>
            <a:off x="7543800" y="4343400"/>
            <a:ext cx="485775" cy="609600"/>
          </a:xfrm>
          <a:prstGeom prst="upArrow">
            <a:avLst>
              <a:gd name="adj1" fmla="val 50000"/>
              <a:gd name="adj2" fmla="val 39216"/>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grpSp>
        <p:nvGrpSpPr>
          <p:cNvPr id="39" name="Group 38"/>
          <p:cNvGrpSpPr/>
          <p:nvPr/>
        </p:nvGrpSpPr>
        <p:grpSpPr>
          <a:xfrm>
            <a:off x="533400" y="1524000"/>
            <a:ext cx="8016325" cy="5105400"/>
            <a:chOff x="533400" y="1524000"/>
            <a:chExt cx="8016325" cy="5105400"/>
          </a:xfrm>
        </p:grpSpPr>
        <p:sp>
          <p:nvSpPr>
            <p:cNvPr id="40" name="Rectangle 39"/>
            <p:cNvSpPr>
              <a:spLocks noChangeArrowheads="1"/>
            </p:cNvSpPr>
            <p:nvPr/>
          </p:nvSpPr>
          <p:spPr bwMode="auto">
            <a:xfrm>
              <a:off x="533400" y="1524000"/>
              <a:ext cx="27432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1" name="Rectangle 40"/>
            <p:cNvSpPr>
              <a:spLocks noChangeArrowheads="1"/>
            </p:cNvSpPr>
            <p:nvPr/>
          </p:nvSpPr>
          <p:spPr bwMode="auto">
            <a:xfrm rot="-5400000">
              <a:off x="1333500" y="1866900"/>
              <a:ext cx="1828800" cy="20574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2" name="Rectangle 41"/>
            <p:cNvSpPr>
              <a:spLocks noChangeArrowheads="1"/>
            </p:cNvSpPr>
            <p:nvPr/>
          </p:nvSpPr>
          <p:spPr bwMode="auto">
            <a:xfrm rot="-5400000">
              <a:off x="1219200" y="4267200"/>
              <a:ext cx="19812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3" name="Text Box 6"/>
            <p:cNvSpPr txBox="1">
              <a:spLocks noChangeArrowheads="1"/>
            </p:cNvSpPr>
            <p:nvPr/>
          </p:nvSpPr>
          <p:spPr bwMode="auto">
            <a:xfrm>
              <a:off x="1524000" y="2590800"/>
              <a:ext cx="14541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Exposed</a:t>
              </a:r>
            </a:p>
          </p:txBody>
        </p:sp>
        <p:sp>
          <p:nvSpPr>
            <p:cNvPr id="44" name="Text Box 7"/>
            <p:cNvSpPr txBox="1">
              <a:spLocks noChangeArrowheads="1"/>
            </p:cNvSpPr>
            <p:nvPr/>
          </p:nvSpPr>
          <p:spPr bwMode="auto">
            <a:xfrm>
              <a:off x="1120775" y="5045075"/>
              <a:ext cx="2232025" cy="8223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Non-Exposed </a:t>
              </a:r>
            </a:p>
            <a:p>
              <a:pPr>
                <a:defRPr/>
              </a:pPr>
              <a:endParaRPr lang="en-US" sz="2400" b="0">
                <a:latin typeface="Times New Roman" charset="0"/>
              </a:endParaRPr>
            </a:p>
          </p:txBody>
        </p:sp>
        <p:sp>
          <p:nvSpPr>
            <p:cNvPr id="45" name="Text Box 8"/>
            <p:cNvSpPr txBox="1">
              <a:spLocks noChangeArrowheads="1"/>
            </p:cNvSpPr>
            <p:nvPr/>
          </p:nvSpPr>
          <p:spPr bwMode="auto">
            <a:xfrm>
              <a:off x="533400" y="1524000"/>
              <a:ext cx="28956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t>Total population</a:t>
              </a:r>
            </a:p>
          </p:txBody>
        </p:sp>
        <p:sp>
          <p:nvSpPr>
            <p:cNvPr id="46" name="AutoShape 9"/>
            <p:cNvSpPr>
              <a:spLocks noChangeArrowheads="1"/>
            </p:cNvSpPr>
            <p:nvPr/>
          </p:nvSpPr>
          <p:spPr bwMode="auto">
            <a:xfrm>
              <a:off x="3276600" y="2209800"/>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7" name="AutoShape 10"/>
            <p:cNvSpPr>
              <a:spLocks noChangeArrowheads="1"/>
            </p:cNvSpPr>
            <p:nvPr/>
          </p:nvSpPr>
          <p:spPr bwMode="auto">
            <a:xfrm>
              <a:off x="3276600" y="30956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8" name="AutoShape 11"/>
            <p:cNvSpPr>
              <a:spLocks noChangeArrowheads="1"/>
            </p:cNvSpPr>
            <p:nvPr/>
          </p:nvSpPr>
          <p:spPr bwMode="auto">
            <a:xfrm>
              <a:off x="3276600" y="53054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49" name="AutoShape 12"/>
            <p:cNvSpPr>
              <a:spLocks noChangeArrowheads="1"/>
            </p:cNvSpPr>
            <p:nvPr/>
          </p:nvSpPr>
          <p:spPr bwMode="auto">
            <a:xfrm>
              <a:off x="3276600" y="4467225"/>
              <a:ext cx="976313"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0" name="AutoShape 17"/>
            <p:cNvSpPr>
              <a:spLocks noChangeArrowheads="1"/>
            </p:cNvSpPr>
            <p:nvPr/>
          </p:nvSpPr>
          <p:spPr bwMode="auto">
            <a:xfrm>
              <a:off x="5697416" y="2209800"/>
              <a:ext cx="1087681"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1" name="Text Box 19"/>
            <p:cNvSpPr txBox="1">
              <a:spLocks noChangeArrowheads="1"/>
            </p:cNvSpPr>
            <p:nvPr/>
          </p:nvSpPr>
          <p:spPr bwMode="auto">
            <a:xfrm>
              <a:off x="7036837" y="2671465"/>
              <a:ext cx="151288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dirty="0"/>
                <a:t>Incidence</a:t>
              </a:r>
            </a:p>
          </p:txBody>
        </p:sp>
        <p:sp>
          <p:nvSpPr>
            <p:cNvPr id="52" name="Rectangle 51"/>
            <p:cNvSpPr>
              <a:spLocks noChangeArrowheads="1"/>
            </p:cNvSpPr>
            <p:nvPr/>
          </p:nvSpPr>
          <p:spPr bwMode="auto">
            <a:xfrm>
              <a:off x="7010400" y="4942034"/>
              <a:ext cx="1503938"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2400">
                  <a:latin typeface="Arial" charset="0"/>
                  <a:ea typeface="Arial" charset="0"/>
                  <a:cs typeface="Arial" charset="0"/>
                </a:rPr>
                <a:t>Incidence</a:t>
              </a:r>
            </a:p>
          </p:txBody>
        </p:sp>
        <p:sp>
          <p:nvSpPr>
            <p:cNvPr id="53" name="AutoShape 26"/>
            <p:cNvSpPr>
              <a:spLocks/>
            </p:cNvSpPr>
            <p:nvPr/>
          </p:nvSpPr>
          <p:spPr bwMode="auto">
            <a:xfrm>
              <a:off x="6705600" y="2133600"/>
              <a:ext cx="304800" cy="1600200"/>
            </a:xfrm>
            <a:prstGeom prst="rightBrace">
              <a:avLst>
                <a:gd name="adj1" fmla="val 41667"/>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4" name="AutoShape 27"/>
            <p:cNvSpPr>
              <a:spLocks/>
            </p:cNvSpPr>
            <p:nvPr/>
          </p:nvSpPr>
          <p:spPr bwMode="auto">
            <a:xfrm>
              <a:off x="6781800" y="4419599"/>
              <a:ext cx="228600" cy="1506537"/>
            </a:xfrm>
            <a:prstGeom prst="rightBrace">
              <a:avLst>
                <a:gd name="adj1" fmla="val 52778"/>
                <a:gd name="adj2" fmla="val 50000"/>
              </a:avLst>
            </a:prstGeom>
            <a:noFill/>
            <a:ln w="9525">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grpSp>
      <p:sp>
        <p:nvSpPr>
          <p:cNvPr id="55" name="AutoShape 17"/>
          <p:cNvSpPr>
            <a:spLocks noChangeArrowheads="1"/>
          </p:cNvSpPr>
          <p:nvPr/>
        </p:nvSpPr>
        <p:spPr bwMode="auto">
          <a:xfrm>
            <a:off x="5720600" y="4495800"/>
            <a:ext cx="1064498"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6" name="AutoShape 17"/>
          <p:cNvSpPr>
            <a:spLocks noChangeArrowheads="1"/>
          </p:cNvSpPr>
          <p:nvPr/>
        </p:nvSpPr>
        <p:spPr bwMode="auto">
          <a:xfrm>
            <a:off x="6141863" y="3124200"/>
            <a:ext cx="643234"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7" name="AutoShape 17"/>
          <p:cNvSpPr>
            <a:spLocks noChangeArrowheads="1"/>
          </p:cNvSpPr>
          <p:nvPr/>
        </p:nvSpPr>
        <p:spPr bwMode="auto">
          <a:xfrm>
            <a:off x="6115426" y="5305424"/>
            <a:ext cx="666374"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Tree>
    <p:extLst>
      <p:ext uri="{BB962C8B-B14F-4D97-AF65-F5344CB8AC3E}">
        <p14:creationId xmlns:p14="http://schemas.microsoft.com/office/powerpoint/2010/main" val="206521896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cohort study</a:t>
            </a:r>
          </a:p>
        </p:txBody>
      </p:sp>
      <p:sp>
        <p:nvSpPr>
          <p:cNvPr id="3" name="Content Placeholder 2"/>
          <p:cNvSpPr>
            <a:spLocks noGrp="1"/>
          </p:cNvSpPr>
          <p:nvPr>
            <p:ph idx="1"/>
          </p:nvPr>
        </p:nvSpPr>
        <p:spPr>
          <a:xfrm>
            <a:off x="457200" y="4032735"/>
            <a:ext cx="7690338" cy="2567110"/>
          </a:xfrm>
        </p:spPr>
        <p:txBody>
          <a:bodyPr/>
          <a:lstStyle/>
          <a:p>
            <a:pPr lvl="1"/>
            <a:r>
              <a:rPr lang="en-US" dirty="0"/>
              <a:t>Exposed: HIV patients receiving HAART</a:t>
            </a:r>
          </a:p>
          <a:p>
            <a:pPr lvl="1"/>
            <a:r>
              <a:rPr lang="en-US" dirty="0"/>
              <a:t>Unexposed: HIV patients without HAART</a:t>
            </a:r>
          </a:p>
          <a:p>
            <a:pPr lvl="1"/>
            <a:r>
              <a:rPr lang="en-US" dirty="0"/>
              <a:t>Outcome: Active TB</a:t>
            </a:r>
          </a:p>
          <a:p>
            <a:pPr lvl="1"/>
            <a:r>
              <a:rPr lang="en-US" b="1" dirty="0"/>
              <a:t>Results: Those receiving HAART were 5 times less likely to develop TB</a:t>
            </a:r>
          </a:p>
        </p:txBody>
      </p:sp>
      <p:sp>
        <p:nvSpPr>
          <p:cNvPr id="7" name="TextBox 6"/>
          <p:cNvSpPr txBox="1"/>
          <p:nvPr/>
        </p:nvSpPr>
        <p:spPr>
          <a:xfrm>
            <a:off x="554192" y="1532657"/>
            <a:ext cx="8006861" cy="1384995"/>
          </a:xfrm>
          <a:prstGeom prst="rect">
            <a:avLst/>
          </a:prstGeom>
          <a:noFill/>
        </p:spPr>
        <p:txBody>
          <a:bodyPr wrap="square" rtlCol="0" anchor="t">
            <a:spAutoFit/>
          </a:bodyPr>
          <a:lstStyle/>
          <a:p>
            <a:pPr defTabSz="914400" fontAlgn="base">
              <a:spcBef>
                <a:spcPct val="20000"/>
              </a:spcBef>
              <a:spcAft>
                <a:spcPct val="0"/>
              </a:spcAft>
              <a:buClr>
                <a:prstClr val="black">
                  <a:lumMod val="65000"/>
                  <a:lumOff val="35000"/>
                </a:prstClr>
              </a:buClr>
              <a:buSzPct val="100000"/>
            </a:pPr>
            <a:r>
              <a:rPr lang="en-US" sz="2800" kern="0" dirty="0">
                <a:solidFill>
                  <a:srgbClr val="585C56"/>
                </a:solidFill>
                <a:latin typeface="Calibri"/>
                <a:ea typeface="MS PGothic" pitchFamily="34" charset="-128"/>
                <a:cs typeface="Calibri"/>
              </a:rPr>
              <a:t>“Effect of highly active antiretroviral therapy on incidence of tuberculosis in South Africa: a cohort study”  Badri et al. </a:t>
            </a:r>
            <a:r>
              <a:rPr lang="en-US" sz="2800" i="1" kern="0" dirty="0">
                <a:solidFill>
                  <a:srgbClr val="585C56"/>
                </a:solidFill>
                <a:latin typeface="Calibri"/>
                <a:ea typeface="MS PGothic" pitchFamily="34" charset="-128"/>
                <a:cs typeface="Calibri"/>
              </a:rPr>
              <a:t>Lancet,</a:t>
            </a:r>
            <a:r>
              <a:rPr lang="en-US" sz="2800" kern="0" dirty="0">
                <a:solidFill>
                  <a:srgbClr val="585C56"/>
                </a:solidFill>
                <a:latin typeface="Calibri"/>
                <a:ea typeface="MS PGothic" pitchFamily="34" charset="-128"/>
                <a:cs typeface="Calibri"/>
              </a:rPr>
              <a:t> 2002</a:t>
            </a:r>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1569" y="2984917"/>
            <a:ext cx="5695951" cy="957878"/>
          </a:xfrm>
          <a:prstGeom prst="rect">
            <a:avLst/>
          </a:prstGeom>
        </p:spPr>
      </p:pic>
    </p:spTree>
    <p:extLst>
      <p:ext uri="{BB962C8B-B14F-4D97-AF65-F5344CB8AC3E}">
        <p14:creationId xmlns:p14="http://schemas.microsoft.com/office/powerpoint/2010/main" val="16099476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39825"/>
          </a:xfrm>
        </p:spPr>
        <p:txBody>
          <a:bodyPr/>
          <a:lstStyle/>
          <a:p>
            <a:r>
              <a:rPr lang="en-US" dirty="0"/>
              <a:t>Cohort study: </a:t>
            </a:r>
            <a:br>
              <a:rPr lang="en-US" dirty="0"/>
            </a:br>
            <a:r>
              <a:rPr lang="en-US" dirty="0"/>
              <a:t>Advantages and disadvantages</a:t>
            </a:r>
          </a:p>
        </p:txBody>
      </p:sp>
      <p:sp>
        <p:nvSpPr>
          <p:cNvPr id="3" name="Content Placeholder 2"/>
          <p:cNvSpPr>
            <a:spLocks noGrp="1"/>
          </p:cNvSpPr>
          <p:nvPr>
            <p:ph idx="1"/>
          </p:nvPr>
        </p:nvSpPr>
        <p:spPr>
          <a:xfrm>
            <a:off x="457200" y="2045899"/>
            <a:ext cx="8229600" cy="4530725"/>
          </a:xfrm>
        </p:spPr>
        <p:txBody>
          <a:bodyPr/>
          <a:lstStyle/>
          <a:p>
            <a:r>
              <a:rPr lang="en-US" dirty="0"/>
              <a:t>Advantages</a:t>
            </a:r>
          </a:p>
          <a:p>
            <a:pPr lvl="1"/>
            <a:r>
              <a:rPr lang="en-US" dirty="0"/>
              <a:t>Most efficient for studying rare exposures </a:t>
            </a:r>
          </a:p>
          <a:p>
            <a:pPr lvl="1"/>
            <a:r>
              <a:rPr lang="en-US" dirty="0"/>
              <a:t>Can measure incidence of outcome</a:t>
            </a:r>
          </a:p>
          <a:p>
            <a:pPr lvl="1"/>
            <a:r>
              <a:rPr lang="en-US" dirty="0"/>
              <a:t>Can examine multiple outcomes</a:t>
            </a:r>
          </a:p>
          <a:p>
            <a:pPr lvl="1"/>
            <a:r>
              <a:rPr lang="en-US" dirty="0"/>
              <a:t>Can establish the temporal relationship between exposure and outcome</a:t>
            </a:r>
          </a:p>
        </p:txBody>
      </p:sp>
      <p:pic>
        <p:nvPicPr>
          <p:cNvPr id="4" name="Picture 4">
            <a:extLst>
              <a:ext uri="{FF2B5EF4-FFF2-40B4-BE49-F238E27FC236}">
                <a16:creationId xmlns:a16="http://schemas.microsoft.com/office/drawing/2014/main" id="{24E2AD45-2FB9-47C9-9686-A143E43092C1}"/>
              </a:ext>
            </a:extLst>
          </p:cNvPr>
          <p:cNvPicPr>
            <a:picLocks noChangeAspect="1"/>
          </p:cNvPicPr>
          <p:nvPr/>
        </p:nvPicPr>
        <p:blipFill>
          <a:blip r:embed="rId3"/>
          <a:stretch>
            <a:fillRect/>
          </a:stretch>
        </p:blipFill>
        <p:spPr>
          <a:xfrm>
            <a:off x="4046776" y="5218533"/>
            <a:ext cx="1036070" cy="1036070"/>
          </a:xfrm>
          <a:prstGeom prst="rect">
            <a:avLst/>
          </a:prstGeom>
        </p:spPr>
      </p:pic>
    </p:spTree>
    <p:extLst>
      <p:ext uri="{BB962C8B-B14F-4D97-AF65-F5344CB8AC3E}">
        <p14:creationId xmlns:p14="http://schemas.microsoft.com/office/powerpoint/2010/main" val="12493699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39825"/>
          </a:xfrm>
        </p:spPr>
        <p:txBody>
          <a:bodyPr/>
          <a:lstStyle/>
          <a:p>
            <a:r>
              <a:rPr lang="en-US" dirty="0"/>
              <a:t>Cohort study: </a:t>
            </a:r>
            <a:br>
              <a:rPr lang="en-US" dirty="0"/>
            </a:br>
            <a:r>
              <a:rPr lang="en-US" dirty="0"/>
              <a:t>Advantages and disadvantages </a:t>
            </a:r>
            <a:r>
              <a:rPr lang="en-US" sz="3000" dirty="0"/>
              <a:t>(2)</a:t>
            </a:r>
          </a:p>
        </p:txBody>
      </p:sp>
      <p:sp>
        <p:nvSpPr>
          <p:cNvPr id="3" name="Content Placeholder 2"/>
          <p:cNvSpPr>
            <a:spLocks noGrp="1"/>
          </p:cNvSpPr>
          <p:nvPr>
            <p:ph idx="1"/>
          </p:nvPr>
        </p:nvSpPr>
        <p:spPr>
          <a:xfrm>
            <a:off x="457200" y="2048256"/>
            <a:ext cx="8229600" cy="4530725"/>
          </a:xfrm>
        </p:spPr>
        <p:txBody>
          <a:bodyPr/>
          <a:lstStyle/>
          <a:p>
            <a:r>
              <a:rPr lang="en-US" dirty="0"/>
              <a:t>Disadvantages</a:t>
            </a:r>
          </a:p>
          <a:p>
            <a:pPr lvl="1"/>
            <a:r>
              <a:rPr lang="en-US" dirty="0"/>
              <a:t>Inefficient for rare outcomes</a:t>
            </a:r>
          </a:p>
          <a:p>
            <a:pPr lvl="1"/>
            <a:r>
              <a:rPr lang="en-US" dirty="0"/>
              <a:t>Can be expensive and time-consuming</a:t>
            </a:r>
          </a:p>
          <a:p>
            <a:pPr lvl="1"/>
            <a:r>
              <a:rPr lang="en-US" dirty="0"/>
              <a:t>Validity of results can be seriously affected by losses to follow-up</a:t>
            </a:r>
          </a:p>
        </p:txBody>
      </p:sp>
      <p:pic>
        <p:nvPicPr>
          <p:cNvPr id="4" name="Picture 4" descr="A picture containing clipart&#10;&#10;Description generated with very high confidence">
            <a:extLst>
              <a:ext uri="{FF2B5EF4-FFF2-40B4-BE49-F238E27FC236}">
                <a16:creationId xmlns:a16="http://schemas.microsoft.com/office/drawing/2014/main" id="{2233B8A7-639B-4A7C-9B21-E02D74126552}"/>
              </a:ext>
            </a:extLst>
          </p:cNvPr>
          <p:cNvPicPr>
            <a:picLocks noChangeAspect="1"/>
          </p:cNvPicPr>
          <p:nvPr/>
        </p:nvPicPr>
        <p:blipFill>
          <a:blip r:embed="rId3"/>
          <a:stretch>
            <a:fillRect/>
          </a:stretch>
        </p:blipFill>
        <p:spPr>
          <a:xfrm>
            <a:off x="3816739" y="4974117"/>
            <a:ext cx="1021692" cy="1021692"/>
          </a:xfrm>
          <a:prstGeom prst="rect">
            <a:avLst/>
          </a:prstGeom>
        </p:spPr>
      </p:pic>
    </p:spTree>
    <p:extLst>
      <p:ext uri="{BB962C8B-B14F-4D97-AF65-F5344CB8AC3E}">
        <p14:creationId xmlns:p14="http://schemas.microsoft.com/office/powerpoint/2010/main" val="20405734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studies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95468488"/>
              </p:ext>
            </p:extLst>
          </p:nvPr>
        </p:nvGraphicFramePr>
        <p:xfrm>
          <a:off x="473725" y="1447151"/>
          <a:ext cx="8213075" cy="51200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319399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Case-control study</a:t>
            </a:r>
          </a:p>
        </p:txBody>
      </p:sp>
      <p:sp>
        <p:nvSpPr>
          <p:cNvPr id="3" name="Content Placeholder 2"/>
          <p:cNvSpPr>
            <a:spLocks noGrp="1"/>
          </p:cNvSpPr>
          <p:nvPr>
            <p:ph idx="1"/>
          </p:nvPr>
        </p:nvSpPr>
        <p:spPr>
          <a:xfrm>
            <a:off x="457200" y="1417638"/>
            <a:ext cx="8229600" cy="4713287"/>
          </a:xfrm>
        </p:spPr>
        <p:txBody>
          <a:bodyPr/>
          <a:lstStyle/>
          <a:p>
            <a:r>
              <a:rPr lang="en-US" dirty="0"/>
              <a:t>Subjects are selected based on outcome status</a:t>
            </a:r>
          </a:p>
          <a:p>
            <a:pPr lvl="1"/>
            <a:r>
              <a:rPr lang="en-US" dirty="0"/>
              <a:t>Case = Subject with the outcome</a:t>
            </a:r>
          </a:p>
          <a:p>
            <a:pPr lvl="1"/>
            <a:r>
              <a:rPr lang="en-US" dirty="0"/>
              <a:t>Control = Subject without the outcome but is similar in other ways</a:t>
            </a:r>
          </a:p>
          <a:p>
            <a:r>
              <a:rPr lang="en-US" dirty="0"/>
              <a:t>Level of exposure of all subjects is determined</a:t>
            </a:r>
          </a:p>
        </p:txBody>
      </p:sp>
      <p:sp>
        <p:nvSpPr>
          <p:cNvPr id="4" name="Line 4"/>
          <p:cNvSpPr>
            <a:spLocks noChangeShapeType="1"/>
          </p:cNvSpPr>
          <p:nvPr/>
        </p:nvSpPr>
        <p:spPr bwMode="auto">
          <a:xfrm flipH="1" flipV="1">
            <a:off x="2095499" y="5659853"/>
            <a:ext cx="5070471" cy="0"/>
          </a:xfrm>
          <a:prstGeom prst="line">
            <a:avLst/>
          </a:prstGeom>
          <a:noFill/>
          <a:ln w="57150">
            <a:solidFill>
              <a:schemeClr val="tx1"/>
            </a:solidFill>
            <a:round/>
            <a:headEnd/>
            <a:tailEnd type="triangle" w="lg" len="lg"/>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ea typeface="ＭＳ Ｐゴシック" charset="0"/>
            </a:endParaRPr>
          </a:p>
        </p:txBody>
      </p:sp>
      <p:sp>
        <p:nvSpPr>
          <p:cNvPr id="5" name="AutoShape 7"/>
          <p:cNvSpPr>
            <a:spLocks noChangeArrowheads="1"/>
          </p:cNvSpPr>
          <p:nvPr/>
        </p:nvSpPr>
        <p:spPr bwMode="auto">
          <a:xfrm>
            <a:off x="7145189" y="4943190"/>
            <a:ext cx="304800" cy="519113"/>
          </a:xfrm>
          <a:prstGeom prst="downArrow">
            <a:avLst>
              <a:gd name="adj1" fmla="val 50000"/>
              <a:gd name="adj2" fmla="val 42578"/>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Text Box 8"/>
          <p:cNvSpPr txBox="1">
            <a:spLocks noChangeArrowheads="1"/>
          </p:cNvSpPr>
          <p:nvPr/>
        </p:nvSpPr>
        <p:spPr bwMode="auto">
          <a:xfrm>
            <a:off x="6166579" y="4465514"/>
            <a:ext cx="2209800" cy="492443"/>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600" dirty="0"/>
              <a:t>Outcome</a:t>
            </a:r>
          </a:p>
        </p:txBody>
      </p:sp>
      <p:sp>
        <p:nvSpPr>
          <p:cNvPr id="7" name="Text Box 15"/>
          <p:cNvSpPr txBox="1">
            <a:spLocks noChangeArrowheads="1"/>
          </p:cNvSpPr>
          <p:nvPr/>
        </p:nvSpPr>
        <p:spPr bwMode="auto">
          <a:xfrm>
            <a:off x="952500" y="4444084"/>
            <a:ext cx="1981200" cy="492443"/>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600" dirty="0"/>
              <a:t>Exposure</a:t>
            </a:r>
          </a:p>
        </p:txBody>
      </p:sp>
      <p:sp>
        <p:nvSpPr>
          <p:cNvPr id="8" name="Text Box 16"/>
          <p:cNvSpPr txBox="1">
            <a:spLocks noChangeArrowheads="1"/>
          </p:cNvSpPr>
          <p:nvPr/>
        </p:nvSpPr>
        <p:spPr bwMode="auto">
          <a:xfrm>
            <a:off x="5762468" y="5967238"/>
            <a:ext cx="3018021" cy="69249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lnSpc>
                <a:spcPct val="75000"/>
              </a:lnSpc>
              <a:defRPr/>
            </a:pPr>
            <a:r>
              <a:rPr lang="en-US" sz="2600" dirty="0"/>
              <a:t>Present </a:t>
            </a:r>
          </a:p>
          <a:p>
            <a:pPr algn="ctr">
              <a:lnSpc>
                <a:spcPct val="75000"/>
              </a:lnSpc>
              <a:defRPr/>
            </a:pPr>
            <a:r>
              <a:rPr lang="en-US" sz="2600" dirty="0"/>
              <a:t>(initiation of study)</a:t>
            </a:r>
          </a:p>
        </p:txBody>
      </p:sp>
      <p:sp>
        <p:nvSpPr>
          <p:cNvPr id="9" name="Text Box 18"/>
          <p:cNvSpPr txBox="1">
            <a:spLocks noChangeArrowheads="1"/>
          </p:cNvSpPr>
          <p:nvPr/>
        </p:nvSpPr>
        <p:spPr bwMode="auto">
          <a:xfrm>
            <a:off x="1256987" y="5954395"/>
            <a:ext cx="1372225" cy="4924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600" dirty="0"/>
              <a:t>Past</a:t>
            </a:r>
          </a:p>
        </p:txBody>
      </p:sp>
      <p:sp>
        <p:nvSpPr>
          <p:cNvPr id="10" name="AutoShape 12"/>
          <p:cNvSpPr>
            <a:spLocks noChangeArrowheads="1"/>
          </p:cNvSpPr>
          <p:nvPr/>
        </p:nvSpPr>
        <p:spPr bwMode="auto">
          <a:xfrm>
            <a:off x="1828800" y="5538760"/>
            <a:ext cx="228600" cy="228600"/>
          </a:xfrm>
          <a:prstGeom prst="flowChartConnector">
            <a:avLst/>
          </a:prstGeom>
          <a:solidFill>
            <a:schemeClr val="tx1"/>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1" name="AutoShape 12"/>
          <p:cNvSpPr>
            <a:spLocks noChangeArrowheads="1"/>
          </p:cNvSpPr>
          <p:nvPr/>
        </p:nvSpPr>
        <p:spPr bwMode="auto">
          <a:xfrm>
            <a:off x="7195279" y="5553584"/>
            <a:ext cx="228600" cy="228600"/>
          </a:xfrm>
          <a:prstGeom prst="flowChartConnector">
            <a:avLst/>
          </a:prstGeom>
          <a:solidFill>
            <a:schemeClr val="tx1"/>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2" name="AutoShape 14"/>
          <p:cNvSpPr>
            <a:spLocks noChangeArrowheads="1"/>
          </p:cNvSpPr>
          <p:nvPr/>
        </p:nvSpPr>
        <p:spPr bwMode="auto">
          <a:xfrm>
            <a:off x="1790700" y="4958178"/>
            <a:ext cx="304800" cy="519113"/>
          </a:xfrm>
          <a:prstGeom prst="downArrow">
            <a:avLst>
              <a:gd name="adj1" fmla="val 50000"/>
              <a:gd name="adj2" fmla="val 42578"/>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Tree>
    <p:extLst>
      <p:ext uri="{BB962C8B-B14F-4D97-AF65-F5344CB8AC3E}">
        <p14:creationId xmlns:p14="http://schemas.microsoft.com/office/powerpoint/2010/main" val="42343476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39825"/>
          </a:xfrm>
        </p:spPr>
        <p:txBody>
          <a:bodyPr/>
          <a:lstStyle/>
          <a:p>
            <a:r>
              <a:rPr lang="en-US" dirty="0"/>
              <a:t>Approach in case-control study</a:t>
            </a:r>
          </a:p>
        </p:txBody>
      </p:sp>
      <p:sp>
        <p:nvSpPr>
          <p:cNvPr id="4" name="Rectangle 2"/>
          <p:cNvSpPr>
            <a:spLocks noChangeArrowheads="1"/>
          </p:cNvSpPr>
          <p:nvPr/>
        </p:nvSpPr>
        <p:spPr bwMode="auto">
          <a:xfrm>
            <a:off x="4953000" y="1566470"/>
            <a:ext cx="25908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Rectangle 3"/>
          <p:cNvSpPr>
            <a:spLocks noChangeArrowheads="1"/>
          </p:cNvSpPr>
          <p:nvPr/>
        </p:nvSpPr>
        <p:spPr bwMode="auto">
          <a:xfrm rot="-5400000">
            <a:off x="5105400" y="1795070"/>
            <a:ext cx="18288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8" name="Rectangle 7"/>
          <p:cNvSpPr>
            <a:spLocks noChangeArrowheads="1"/>
          </p:cNvSpPr>
          <p:nvPr/>
        </p:nvSpPr>
        <p:spPr bwMode="auto">
          <a:xfrm rot="-5400000">
            <a:off x="5067300" y="4423970"/>
            <a:ext cx="19050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9" name="Text Box 8"/>
          <p:cNvSpPr txBox="1">
            <a:spLocks noChangeArrowheads="1"/>
          </p:cNvSpPr>
          <p:nvPr/>
        </p:nvSpPr>
        <p:spPr bwMode="auto">
          <a:xfrm>
            <a:off x="5334000" y="2480870"/>
            <a:ext cx="11684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 Cases</a:t>
            </a:r>
            <a:endParaRPr lang="en-US" sz="2400" b="0">
              <a:latin typeface="Times New Roman" charset="0"/>
            </a:endParaRPr>
          </a:p>
        </p:txBody>
      </p:sp>
      <p:sp>
        <p:nvSpPr>
          <p:cNvPr id="10" name="Text Box 9"/>
          <p:cNvSpPr txBox="1">
            <a:spLocks noChangeArrowheads="1"/>
          </p:cNvSpPr>
          <p:nvPr/>
        </p:nvSpPr>
        <p:spPr bwMode="auto">
          <a:xfrm>
            <a:off x="5260975" y="5224070"/>
            <a:ext cx="15208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 Controls</a:t>
            </a:r>
            <a:endParaRPr lang="en-US" sz="2400" b="0">
              <a:latin typeface="Times New Roman" charset="0"/>
            </a:endParaRPr>
          </a:p>
        </p:txBody>
      </p:sp>
      <p:sp>
        <p:nvSpPr>
          <p:cNvPr id="19" name="Rectangle 18"/>
          <p:cNvSpPr>
            <a:spLocks noChangeArrowheads="1"/>
          </p:cNvSpPr>
          <p:nvPr/>
        </p:nvSpPr>
        <p:spPr bwMode="auto">
          <a:xfrm>
            <a:off x="5029200" y="1518663"/>
            <a:ext cx="25495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ea typeface="ＭＳ Ｐゴシック" charset="0"/>
              </a:rPr>
              <a:t>Total population</a:t>
            </a:r>
          </a:p>
        </p:txBody>
      </p:sp>
    </p:spTree>
    <p:extLst>
      <p:ext uri="{BB962C8B-B14F-4D97-AF65-F5344CB8AC3E}">
        <p14:creationId xmlns:p14="http://schemas.microsoft.com/office/powerpoint/2010/main" val="162152005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39825"/>
          </a:xfrm>
        </p:spPr>
        <p:txBody>
          <a:bodyPr/>
          <a:lstStyle/>
          <a:p>
            <a:r>
              <a:rPr lang="en-US" dirty="0"/>
              <a:t>Approach in case-control study</a:t>
            </a:r>
            <a:r>
              <a:rPr lang="en-US" sz="4300" dirty="0"/>
              <a:t> </a:t>
            </a:r>
            <a:r>
              <a:rPr lang="en-US" sz="3000" dirty="0"/>
              <a:t>(2)</a:t>
            </a:r>
          </a:p>
        </p:txBody>
      </p:sp>
      <p:sp>
        <p:nvSpPr>
          <p:cNvPr id="4" name="Rectangle 2"/>
          <p:cNvSpPr>
            <a:spLocks noChangeArrowheads="1"/>
          </p:cNvSpPr>
          <p:nvPr/>
        </p:nvSpPr>
        <p:spPr bwMode="auto">
          <a:xfrm>
            <a:off x="4953000" y="1566470"/>
            <a:ext cx="25908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Rectangle 3"/>
          <p:cNvSpPr>
            <a:spLocks noChangeArrowheads="1"/>
          </p:cNvSpPr>
          <p:nvPr/>
        </p:nvSpPr>
        <p:spPr bwMode="auto">
          <a:xfrm rot="-5400000">
            <a:off x="5105400" y="1795070"/>
            <a:ext cx="18288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Text Box 4"/>
          <p:cNvSpPr txBox="1">
            <a:spLocks noChangeArrowheads="1"/>
          </p:cNvSpPr>
          <p:nvPr/>
        </p:nvSpPr>
        <p:spPr bwMode="auto">
          <a:xfrm>
            <a:off x="2964200" y="2099870"/>
            <a:ext cx="13837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solidFill>
                  <a:schemeClr val="tx2"/>
                </a:solidFill>
                <a:ea typeface="Arial" charset="0"/>
                <a:cs typeface="Arial" charset="0"/>
              </a:rPr>
              <a:t>Exposed</a:t>
            </a:r>
          </a:p>
        </p:txBody>
      </p:sp>
      <p:sp>
        <p:nvSpPr>
          <p:cNvPr id="7" name="Text Box 5"/>
          <p:cNvSpPr txBox="1">
            <a:spLocks noChangeArrowheads="1"/>
          </p:cNvSpPr>
          <p:nvPr/>
        </p:nvSpPr>
        <p:spPr bwMode="auto">
          <a:xfrm>
            <a:off x="2346663" y="3061895"/>
            <a:ext cx="205216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Non-Exposed</a:t>
            </a:r>
            <a:endParaRPr lang="en-US" sz="2400" b="0">
              <a:ea typeface="Arial" charset="0"/>
              <a:cs typeface="Arial" charset="0"/>
            </a:endParaRPr>
          </a:p>
        </p:txBody>
      </p:sp>
      <p:sp>
        <p:nvSpPr>
          <p:cNvPr id="8" name="Rectangle 7"/>
          <p:cNvSpPr>
            <a:spLocks noChangeArrowheads="1"/>
          </p:cNvSpPr>
          <p:nvPr/>
        </p:nvSpPr>
        <p:spPr bwMode="auto">
          <a:xfrm rot="-5400000">
            <a:off x="5067300" y="4423970"/>
            <a:ext cx="19050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9" name="Text Box 8"/>
          <p:cNvSpPr txBox="1">
            <a:spLocks noChangeArrowheads="1"/>
          </p:cNvSpPr>
          <p:nvPr/>
        </p:nvSpPr>
        <p:spPr bwMode="auto">
          <a:xfrm>
            <a:off x="5334000" y="2480870"/>
            <a:ext cx="11684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 Cases</a:t>
            </a:r>
            <a:endParaRPr lang="en-US" sz="2400" b="0">
              <a:latin typeface="Times New Roman" charset="0"/>
            </a:endParaRPr>
          </a:p>
        </p:txBody>
      </p:sp>
      <p:sp>
        <p:nvSpPr>
          <p:cNvPr id="10" name="Text Box 9"/>
          <p:cNvSpPr txBox="1">
            <a:spLocks noChangeArrowheads="1"/>
          </p:cNvSpPr>
          <p:nvPr/>
        </p:nvSpPr>
        <p:spPr bwMode="auto">
          <a:xfrm>
            <a:off x="5260975" y="5224070"/>
            <a:ext cx="15208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 Controls</a:t>
            </a:r>
            <a:endParaRPr lang="en-US" sz="2400" b="0">
              <a:latin typeface="Times New Roman" charset="0"/>
            </a:endParaRPr>
          </a:p>
        </p:txBody>
      </p:sp>
      <p:sp>
        <p:nvSpPr>
          <p:cNvPr id="11" name="Text Box 10"/>
          <p:cNvSpPr txBox="1">
            <a:spLocks noChangeArrowheads="1"/>
          </p:cNvSpPr>
          <p:nvPr/>
        </p:nvSpPr>
        <p:spPr bwMode="auto">
          <a:xfrm>
            <a:off x="2437853" y="5728895"/>
            <a:ext cx="205216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Non-Exposed</a:t>
            </a:r>
          </a:p>
        </p:txBody>
      </p:sp>
      <p:sp>
        <p:nvSpPr>
          <p:cNvPr id="12" name="Text Box 11"/>
          <p:cNvSpPr txBox="1">
            <a:spLocks noChangeArrowheads="1"/>
          </p:cNvSpPr>
          <p:nvPr/>
        </p:nvSpPr>
        <p:spPr bwMode="auto">
          <a:xfrm>
            <a:off x="2994180" y="4690670"/>
            <a:ext cx="13837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solidFill>
                  <a:schemeClr val="tx2"/>
                </a:solidFill>
                <a:ea typeface="Arial" charset="0"/>
                <a:cs typeface="Arial" charset="0"/>
              </a:rPr>
              <a:t>Exposed</a:t>
            </a:r>
          </a:p>
        </p:txBody>
      </p:sp>
      <p:sp>
        <p:nvSpPr>
          <p:cNvPr id="13" name="AutoShape 12"/>
          <p:cNvSpPr>
            <a:spLocks noChangeArrowheads="1"/>
          </p:cNvSpPr>
          <p:nvPr/>
        </p:nvSpPr>
        <p:spPr bwMode="auto">
          <a:xfrm>
            <a:off x="4267200" y="2099870"/>
            <a:ext cx="671513" cy="485775"/>
          </a:xfrm>
          <a:prstGeom prst="leftArrow">
            <a:avLst>
              <a:gd name="adj1" fmla="val 50000"/>
              <a:gd name="adj2" fmla="val 34559"/>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4" name="AutoShape 13"/>
          <p:cNvSpPr>
            <a:spLocks noChangeArrowheads="1"/>
          </p:cNvSpPr>
          <p:nvPr/>
        </p:nvSpPr>
        <p:spPr bwMode="auto">
          <a:xfrm>
            <a:off x="4343400" y="3061895"/>
            <a:ext cx="595313" cy="485775"/>
          </a:xfrm>
          <a:prstGeom prst="leftArrow">
            <a:avLst>
              <a:gd name="adj1" fmla="val 50000"/>
              <a:gd name="adj2" fmla="val 30637"/>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5" name="AutoShape 14"/>
          <p:cNvSpPr>
            <a:spLocks noChangeArrowheads="1"/>
          </p:cNvSpPr>
          <p:nvPr/>
        </p:nvSpPr>
        <p:spPr bwMode="auto">
          <a:xfrm>
            <a:off x="4343400" y="4662095"/>
            <a:ext cx="609600" cy="485775"/>
          </a:xfrm>
          <a:prstGeom prst="leftArrow">
            <a:avLst>
              <a:gd name="adj1" fmla="val 50000"/>
              <a:gd name="adj2" fmla="val 31373"/>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6" name="AutoShape 15"/>
          <p:cNvSpPr>
            <a:spLocks noChangeArrowheads="1"/>
          </p:cNvSpPr>
          <p:nvPr/>
        </p:nvSpPr>
        <p:spPr bwMode="auto">
          <a:xfrm>
            <a:off x="4419600" y="5728895"/>
            <a:ext cx="533400" cy="485775"/>
          </a:xfrm>
          <a:prstGeom prst="leftArrow">
            <a:avLst>
              <a:gd name="adj1" fmla="val 50000"/>
              <a:gd name="adj2" fmla="val 27451"/>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9" name="Rectangle 18"/>
          <p:cNvSpPr>
            <a:spLocks noChangeArrowheads="1"/>
          </p:cNvSpPr>
          <p:nvPr/>
        </p:nvSpPr>
        <p:spPr bwMode="auto">
          <a:xfrm>
            <a:off x="5029200" y="1518663"/>
            <a:ext cx="25495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ea typeface="ＭＳ Ｐゴシック" charset="0"/>
              </a:rPr>
              <a:t>Total population</a:t>
            </a:r>
          </a:p>
        </p:txBody>
      </p:sp>
    </p:spTree>
    <p:extLst>
      <p:ext uri="{BB962C8B-B14F-4D97-AF65-F5344CB8AC3E}">
        <p14:creationId xmlns:p14="http://schemas.microsoft.com/office/powerpoint/2010/main" val="16742547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39825"/>
          </a:xfrm>
        </p:spPr>
        <p:txBody>
          <a:bodyPr/>
          <a:lstStyle/>
          <a:p>
            <a:r>
              <a:rPr lang="en-US" dirty="0"/>
              <a:t>Approach in case-control study</a:t>
            </a:r>
            <a:r>
              <a:rPr lang="en-US" sz="4300" dirty="0"/>
              <a:t> </a:t>
            </a:r>
            <a:r>
              <a:rPr lang="en-US" sz="3000" dirty="0"/>
              <a:t>(3)</a:t>
            </a:r>
          </a:p>
        </p:txBody>
      </p:sp>
      <p:sp>
        <p:nvSpPr>
          <p:cNvPr id="4" name="Rectangle 2"/>
          <p:cNvSpPr>
            <a:spLocks noChangeArrowheads="1"/>
          </p:cNvSpPr>
          <p:nvPr/>
        </p:nvSpPr>
        <p:spPr bwMode="auto">
          <a:xfrm>
            <a:off x="4953000" y="1566470"/>
            <a:ext cx="25908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Rectangle 3"/>
          <p:cNvSpPr>
            <a:spLocks noChangeArrowheads="1"/>
          </p:cNvSpPr>
          <p:nvPr/>
        </p:nvSpPr>
        <p:spPr bwMode="auto">
          <a:xfrm rot="-5400000">
            <a:off x="5105400" y="1795070"/>
            <a:ext cx="18288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Text Box 4"/>
          <p:cNvSpPr txBox="1">
            <a:spLocks noChangeArrowheads="1"/>
          </p:cNvSpPr>
          <p:nvPr/>
        </p:nvSpPr>
        <p:spPr bwMode="auto">
          <a:xfrm>
            <a:off x="2964200" y="2099870"/>
            <a:ext cx="13837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solidFill>
                  <a:schemeClr val="tx2"/>
                </a:solidFill>
                <a:ea typeface="Arial" charset="0"/>
                <a:cs typeface="Arial" charset="0"/>
              </a:rPr>
              <a:t>Exposed</a:t>
            </a:r>
          </a:p>
        </p:txBody>
      </p:sp>
      <p:sp>
        <p:nvSpPr>
          <p:cNvPr id="7" name="Text Box 5"/>
          <p:cNvSpPr txBox="1">
            <a:spLocks noChangeArrowheads="1"/>
          </p:cNvSpPr>
          <p:nvPr/>
        </p:nvSpPr>
        <p:spPr bwMode="auto">
          <a:xfrm>
            <a:off x="2346663" y="3061895"/>
            <a:ext cx="205216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Non-Exposed</a:t>
            </a:r>
            <a:endParaRPr lang="en-US" sz="2400" b="0">
              <a:ea typeface="Arial" charset="0"/>
              <a:cs typeface="Arial" charset="0"/>
            </a:endParaRPr>
          </a:p>
        </p:txBody>
      </p:sp>
      <p:sp>
        <p:nvSpPr>
          <p:cNvPr id="8" name="Rectangle 7"/>
          <p:cNvSpPr>
            <a:spLocks noChangeArrowheads="1"/>
          </p:cNvSpPr>
          <p:nvPr/>
        </p:nvSpPr>
        <p:spPr bwMode="auto">
          <a:xfrm rot="-5400000">
            <a:off x="5067300" y="4423970"/>
            <a:ext cx="19050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9" name="Text Box 8"/>
          <p:cNvSpPr txBox="1">
            <a:spLocks noChangeArrowheads="1"/>
          </p:cNvSpPr>
          <p:nvPr/>
        </p:nvSpPr>
        <p:spPr bwMode="auto">
          <a:xfrm>
            <a:off x="5334000" y="2480870"/>
            <a:ext cx="11684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 Cases</a:t>
            </a:r>
            <a:endParaRPr lang="en-US" sz="2400" b="0">
              <a:latin typeface="Times New Roman" charset="0"/>
            </a:endParaRPr>
          </a:p>
        </p:txBody>
      </p:sp>
      <p:sp>
        <p:nvSpPr>
          <p:cNvPr id="10" name="Text Box 9"/>
          <p:cNvSpPr txBox="1">
            <a:spLocks noChangeArrowheads="1"/>
          </p:cNvSpPr>
          <p:nvPr/>
        </p:nvSpPr>
        <p:spPr bwMode="auto">
          <a:xfrm>
            <a:off x="5260975" y="5224070"/>
            <a:ext cx="15208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 Controls</a:t>
            </a:r>
            <a:endParaRPr lang="en-US" sz="2400" b="0">
              <a:latin typeface="Times New Roman" charset="0"/>
            </a:endParaRPr>
          </a:p>
        </p:txBody>
      </p:sp>
      <p:sp>
        <p:nvSpPr>
          <p:cNvPr id="11" name="Text Box 10"/>
          <p:cNvSpPr txBox="1">
            <a:spLocks noChangeArrowheads="1"/>
          </p:cNvSpPr>
          <p:nvPr/>
        </p:nvSpPr>
        <p:spPr bwMode="auto">
          <a:xfrm>
            <a:off x="2437853" y="5728895"/>
            <a:ext cx="205216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Non-Exposed</a:t>
            </a:r>
          </a:p>
        </p:txBody>
      </p:sp>
      <p:sp>
        <p:nvSpPr>
          <p:cNvPr id="12" name="Text Box 11"/>
          <p:cNvSpPr txBox="1">
            <a:spLocks noChangeArrowheads="1"/>
          </p:cNvSpPr>
          <p:nvPr/>
        </p:nvSpPr>
        <p:spPr bwMode="auto">
          <a:xfrm>
            <a:off x="2994180" y="4690670"/>
            <a:ext cx="13837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solidFill>
                  <a:schemeClr val="tx2"/>
                </a:solidFill>
                <a:ea typeface="Arial" charset="0"/>
                <a:cs typeface="Arial" charset="0"/>
              </a:rPr>
              <a:t>Exposed</a:t>
            </a:r>
          </a:p>
        </p:txBody>
      </p:sp>
      <p:sp>
        <p:nvSpPr>
          <p:cNvPr id="13" name="AutoShape 12"/>
          <p:cNvSpPr>
            <a:spLocks noChangeArrowheads="1"/>
          </p:cNvSpPr>
          <p:nvPr/>
        </p:nvSpPr>
        <p:spPr bwMode="auto">
          <a:xfrm>
            <a:off x="4267200" y="2099870"/>
            <a:ext cx="671513" cy="485775"/>
          </a:xfrm>
          <a:prstGeom prst="leftArrow">
            <a:avLst>
              <a:gd name="adj1" fmla="val 50000"/>
              <a:gd name="adj2" fmla="val 34559"/>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4" name="AutoShape 13"/>
          <p:cNvSpPr>
            <a:spLocks noChangeArrowheads="1"/>
          </p:cNvSpPr>
          <p:nvPr/>
        </p:nvSpPr>
        <p:spPr bwMode="auto">
          <a:xfrm>
            <a:off x="4343400" y="3061895"/>
            <a:ext cx="595313" cy="485775"/>
          </a:xfrm>
          <a:prstGeom prst="leftArrow">
            <a:avLst>
              <a:gd name="adj1" fmla="val 50000"/>
              <a:gd name="adj2" fmla="val 30637"/>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5" name="AutoShape 14"/>
          <p:cNvSpPr>
            <a:spLocks noChangeArrowheads="1"/>
          </p:cNvSpPr>
          <p:nvPr/>
        </p:nvSpPr>
        <p:spPr bwMode="auto">
          <a:xfrm>
            <a:off x="4343400" y="4662095"/>
            <a:ext cx="609600" cy="485775"/>
          </a:xfrm>
          <a:prstGeom prst="leftArrow">
            <a:avLst>
              <a:gd name="adj1" fmla="val 50000"/>
              <a:gd name="adj2" fmla="val 31373"/>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6" name="AutoShape 15"/>
          <p:cNvSpPr>
            <a:spLocks noChangeArrowheads="1"/>
          </p:cNvSpPr>
          <p:nvPr/>
        </p:nvSpPr>
        <p:spPr bwMode="auto">
          <a:xfrm>
            <a:off x="4419600" y="5728895"/>
            <a:ext cx="533400" cy="485775"/>
          </a:xfrm>
          <a:prstGeom prst="leftArrow">
            <a:avLst>
              <a:gd name="adj1" fmla="val 50000"/>
              <a:gd name="adj2" fmla="val 27451"/>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7" name="Text Box 16"/>
          <p:cNvSpPr txBox="1">
            <a:spLocks noChangeArrowheads="1"/>
          </p:cNvSpPr>
          <p:nvPr/>
        </p:nvSpPr>
        <p:spPr bwMode="auto">
          <a:xfrm>
            <a:off x="457200" y="2557070"/>
            <a:ext cx="92044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ea typeface="Arial" charset="0"/>
                <a:cs typeface="Arial" charset="0"/>
              </a:rPr>
              <a:t>Odds</a:t>
            </a:r>
          </a:p>
        </p:txBody>
      </p:sp>
      <p:sp>
        <p:nvSpPr>
          <p:cNvPr id="18" name="Text Box 17"/>
          <p:cNvSpPr txBox="1">
            <a:spLocks noChangeArrowheads="1"/>
          </p:cNvSpPr>
          <p:nvPr/>
        </p:nvSpPr>
        <p:spPr bwMode="auto">
          <a:xfrm>
            <a:off x="457200" y="5198335"/>
            <a:ext cx="92044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Odds</a:t>
            </a:r>
          </a:p>
        </p:txBody>
      </p:sp>
      <p:sp>
        <p:nvSpPr>
          <p:cNvPr id="19" name="Rectangle 18"/>
          <p:cNvSpPr>
            <a:spLocks noChangeArrowheads="1"/>
          </p:cNvSpPr>
          <p:nvPr/>
        </p:nvSpPr>
        <p:spPr bwMode="auto">
          <a:xfrm>
            <a:off x="5029200" y="1518663"/>
            <a:ext cx="25495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ea typeface="ＭＳ Ｐゴシック" charset="0"/>
              </a:rPr>
              <a:t>Total population</a:t>
            </a:r>
          </a:p>
        </p:txBody>
      </p:sp>
      <p:sp>
        <p:nvSpPr>
          <p:cNvPr id="20" name="AutoShape 19"/>
          <p:cNvSpPr>
            <a:spLocks noChangeArrowheads="1"/>
          </p:cNvSpPr>
          <p:nvPr/>
        </p:nvSpPr>
        <p:spPr bwMode="auto">
          <a:xfrm>
            <a:off x="1690688" y="2071295"/>
            <a:ext cx="976312" cy="485775"/>
          </a:xfrm>
          <a:prstGeom prst="lef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1" name="AutoShape 20"/>
          <p:cNvSpPr>
            <a:spLocks noChangeArrowheads="1"/>
          </p:cNvSpPr>
          <p:nvPr/>
        </p:nvSpPr>
        <p:spPr bwMode="auto">
          <a:xfrm>
            <a:off x="1752600" y="4690670"/>
            <a:ext cx="976313" cy="485775"/>
          </a:xfrm>
          <a:prstGeom prst="lef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2" name="AutoShape 21"/>
          <p:cNvSpPr>
            <a:spLocks noChangeArrowheads="1"/>
          </p:cNvSpPr>
          <p:nvPr/>
        </p:nvSpPr>
        <p:spPr bwMode="auto">
          <a:xfrm>
            <a:off x="1828800" y="5757470"/>
            <a:ext cx="595313" cy="485775"/>
          </a:xfrm>
          <a:prstGeom prst="leftArrow">
            <a:avLst>
              <a:gd name="adj1" fmla="val 50000"/>
              <a:gd name="adj2" fmla="val 30637"/>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3" name="AutoShape 22"/>
          <p:cNvSpPr>
            <a:spLocks noChangeArrowheads="1"/>
          </p:cNvSpPr>
          <p:nvPr/>
        </p:nvSpPr>
        <p:spPr bwMode="auto">
          <a:xfrm>
            <a:off x="1676400" y="2985695"/>
            <a:ext cx="671513" cy="485775"/>
          </a:xfrm>
          <a:prstGeom prst="leftArrow">
            <a:avLst>
              <a:gd name="adj1" fmla="val 50000"/>
              <a:gd name="adj2" fmla="val 34559"/>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4" name="AutoShape 23"/>
          <p:cNvSpPr>
            <a:spLocks/>
          </p:cNvSpPr>
          <p:nvPr/>
        </p:nvSpPr>
        <p:spPr bwMode="auto">
          <a:xfrm>
            <a:off x="1371600" y="2099870"/>
            <a:ext cx="304800" cy="1447800"/>
          </a:xfrm>
          <a:prstGeom prst="leftBrace">
            <a:avLst>
              <a:gd name="adj1" fmla="val 39583"/>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ea typeface="ＭＳ Ｐゴシック" charset="0"/>
            </a:endParaRPr>
          </a:p>
        </p:txBody>
      </p:sp>
      <p:sp>
        <p:nvSpPr>
          <p:cNvPr id="29" name="AutoShape 23"/>
          <p:cNvSpPr>
            <a:spLocks/>
          </p:cNvSpPr>
          <p:nvPr/>
        </p:nvSpPr>
        <p:spPr bwMode="auto">
          <a:xfrm>
            <a:off x="1388846" y="4742760"/>
            <a:ext cx="304800" cy="1447800"/>
          </a:xfrm>
          <a:prstGeom prst="leftBrace">
            <a:avLst>
              <a:gd name="adj1" fmla="val 39583"/>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ea typeface="ＭＳ Ｐゴシック" charset="0"/>
            </a:endParaRPr>
          </a:p>
        </p:txBody>
      </p:sp>
    </p:spTree>
    <p:extLst>
      <p:ext uri="{BB962C8B-B14F-4D97-AF65-F5344CB8AC3E}">
        <p14:creationId xmlns:p14="http://schemas.microsoft.com/office/powerpoint/2010/main" val="958385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39825"/>
          </a:xfrm>
        </p:spPr>
        <p:txBody>
          <a:bodyPr/>
          <a:lstStyle/>
          <a:p>
            <a:r>
              <a:rPr lang="en-US" dirty="0"/>
              <a:t>Approach in case-control study </a:t>
            </a:r>
            <a:r>
              <a:rPr lang="en-US" sz="3000" dirty="0"/>
              <a:t>(4)</a:t>
            </a:r>
          </a:p>
        </p:txBody>
      </p:sp>
      <p:sp>
        <p:nvSpPr>
          <p:cNvPr id="4" name="Rectangle 2"/>
          <p:cNvSpPr>
            <a:spLocks noChangeArrowheads="1"/>
          </p:cNvSpPr>
          <p:nvPr/>
        </p:nvSpPr>
        <p:spPr bwMode="auto">
          <a:xfrm>
            <a:off x="4953000" y="1566470"/>
            <a:ext cx="2590800" cy="5105400"/>
          </a:xfrm>
          <a:prstGeom prst="rect">
            <a:avLst/>
          </a:prstGeom>
          <a:solidFill>
            <a:srgbClr val="008000"/>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5" name="Rectangle 3"/>
          <p:cNvSpPr>
            <a:spLocks noChangeArrowheads="1"/>
          </p:cNvSpPr>
          <p:nvPr/>
        </p:nvSpPr>
        <p:spPr bwMode="auto">
          <a:xfrm rot="-5400000">
            <a:off x="5105400" y="1795070"/>
            <a:ext cx="18288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Text Box 4"/>
          <p:cNvSpPr txBox="1">
            <a:spLocks noChangeArrowheads="1"/>
          </p:cNvSpPr>
          <p:nvPr/>
        </p:nvSpPr>
        <p:spPr bwMode="auto">
          <a:xfrm>
            <a:off x="2964200" y="2099870"/>
            <a:ext cx="13837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solidFill>
                  <a:schemeClr val="tx2"/>
                </a:solidFill>
                <a:ea typeface="Arial" charset="0"/>
                <a:cs typeface="Arial" charset="0"/>
              </a:rPr>
              <a:t>Exposed</a:t>
            </a:r>
          </a:p>
        </p:txBody>
      </p:sp>
      <p:sp>
        <p:nvSpPr>
          <p:cNvPr id="7" name="Text Box 5"/>
          <p:cNvSpPr txBox="1">
            <a:spLocks noChangeArrowheads="1"/>
          </p:cNvSpPr>
          <p:nvPr/>
        </p:nvSpPr>
        <p:spPr bwMode="auto">
          <a:xfrm>
            <a:off x="2346663" y="3061895"/>
            <a:ext cx="205216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Non-Exposed</a:t>
            </a:r>
            <a:endParaRPr lang="en-US" sz="2400" b="0">
              <a:ea typeface="Arial" charset="0"/>
              <a:cs typeface="Arial" charset="0"/>
            </a:endParaRPr>
          </a:p>
        </p:txBody>
      </p:sp>
      <p:sp>
        <p:nvSpPr>
          <p:cNvPr id="8" name="Rectangle 7"/>
          <p:cNvSpPr>
            <a:spLocks noChangeArrowheads="1"/>
          </p:cNvSpPr>
          <p:nvPr/>
        </p:nvSpPr>
        <p:spPr bwMode="auto">
          <a:xfrm rot="-5400000">
            <a:off x="5067300" y="4423970"/>
            <a:ext cx="1905000" cy="2133600"/>
          </a:xfrm>
          <a:prstGeom prst="rect">
            <a:avLst/>
          </a:prstGeom>
          <a:solidFill>
            <a:srgbClr val="00FF00"/>
          </a:solidFill>
          <a:ln w="38100">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9" name="Text Box 8"/>
          <p:cNvSpPr txBox="1">
            <a:spLocks noChangeArrowheads="1"/>
          </p:cNvSpPr>
          <p:nvPr/>
        </p:nvSpPr>
        <p:spPr bwMode="auto">
          <a:xfrm>
            <a:off x="5334000" y="2480870"/>
            <a:ext cx="11684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 Cases</a:t>
            </a:r>
            <a:endParaRPr lang="en-US" sz="2400" b="0">
              <a:latin typeface="Times New Roman" charset="0"/>
            </a:endParaRPr>
          </a:p>
        </p:txBody>
      </p:sp>
      <p:sp>
        <p:nvSpPr>
          <p:cNvPr id="10" name="Text Box 9"/>
          <p:cNvSpPr txBox="1">
            <a:spLocks noChangeArrowheads="1"/>
          </p:cNvSpPr>
          <p:nvPr/>
        </p:nvSpPr>
        <p:spPr bwMode="auto">
          <a:xfrm>
            <a:off x="5260975" y="5224070"/>
            <a:ext cx="15208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t> Controls</a:t>
            </a:r>
            <a:endParaRPr lang="en-US" sz="2400" b="0">
              <a:latin typeface="Times New Roman" charset="0"/>
            </a:endParaRPr>
          </a:p>
        </p:txBody>
      </p:sp>
      <p:sp>
        <p:nvSpPr>
          <p:cNvPr id="11" name="Text Box 10"/>
          <p:cNvSpPr txBox="1">
            <a:spLocks noChangeArrowheads="1"/>
          </p:cNvSpPr>
          <p:nvPr/>
        </p:nvSpPr>
        <p:spPr bwMode="auto">
          <a:xfrm>
            <a:off x="2437853" y="5728895"/>
            <a:ext cx="205216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Non-Exposed</a:t>
            </a:r>
          </a:p>
        </p:txBody>
      </p:sp>
      <p:sp>
        <p:nvSpPr>
          <p:cNvPr id="12" name="Text Box 11"/>
          <p:cNvSpPr txBox="1">
            <a:spLocks noChangeArrowheads="1"/>
          </p:cNvSpPr>
          <p:nvPr/>
        </p:nvSpPr>
        <p:spPr bwMode="auto">
          <a:xfrm>
            <a:off x="2994180" y="4690670"/>
            <a:ext cx="1383712"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solidFill>
                  <a:schemeClr val="tx2"/>
                </a:solidFill>
                <a:ea typeface="Arial" charset="0"/>
                <a:cs typeface="Arial" charset="0"/>
              </a:rPr>
              <a:t>Exposed</a:t>
            </a:r>
          </a:p>
        </p:txBody>
      </p:sp>
      <p:sp>
        <p:nvSpPr>
          <p:cNvPr id="13" name="AutoShape 12"/>
          <p:cNvSpPr>
            <a:spLocks noChangeArrowheads="1"/>
          </p:cNvSpPr>
          <p:nvPr/>
        </p:nvSpPr>
        <p:spPr bwMode="auto">
          <a:xfrm>
            <a:off x="4267200" y="2099870"/>
            <a:ext cx="671513" cy="485775"/>
          </a:xfrm>
          <a:prstGeom prst="leftArrow">
            <a:avLst>
              <a:gd name="adj1" fmla="val 50000"/>
              <a:gd name="adj2" fmla="val 34559"/>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4" name="AutoShape 13"/>
          <p:cNvSpPr>
            <a:spLocks noChangeArrowheads="1"/>
          </p:cNvSpPr>
          <p:nvPr/>
        </p:nvSpPr>
        <p:spPr bwMode="auto">
          <a:xfrm>
            <a:off x="4343400" y="3061895"/>
            <a:ext cx="595313" cy="485775"/>
          </a:xfrm>
          <a:prstGeom prst="leftArrow">
            <a:avLst>
              <a:gd name="adj1" fmla="val 50000"/>
              <a:gd name="adj2" fmla="val 30637"/>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5" name="AutoShape 14"/>
          <p:cNvSpPr>
            <a:spLocks noChangeArrowheads="1"/>
          </p:cNvSpPr>
          <p:nvPr/>
        </p:nvSpPr>
        <p:spPr bwMode="auto">
          <a:xfrm>
            <a:off x="4343400" y="4662095"/>
            <a:ext cx="609600" cy="485775"/>
          </a:xfrm>
          <a:prstGeom prst="leftArrow">
            <a:avLst>
              <a:gd name="adj1" fmla="val 50000"/>
              <a:gd name="adj2" fmla="val 31373"/>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6" name="AutoShape 15"/>
          <p:cNvSpPr>
            <a:spLocks noChangeArrowheads="1"/>
          </p:cNvSpPr>
          <p:nvPr/>
        </p:nvSpPr>
        <p:spPr bwMode="auto">
          <a:xfrm>
            <a:off x="4419600" y="5728895"/>
            <a:ext cx="533400" cy="485775"/>
          </a:xfrm>
          <a:prstGeom prst="leftArrow">
            <a:avLst>
              <a:gd name="adj1" fmla="val 50000"/>
              <a:gd name="adj2" fmla="val 27451"/>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7" name="Text Box 16"/>
          <p:cNvSpPr txBox="1">
            <a:spLocks noChangeArrowheads="1"/>
          </p:cNvSpPr>
          <p:nvPr/>
        </p:nvSpPr>
        <p:spPr bwMode="auto">
          <a:xfrm>
            <a:off x="457200" y="2557070"/>
            <a:ext cx="92044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dirty="0">
                <a:ea typeface="Arial" charset="0"/>
                <a:cs typeface="Arial" charset="0"/>
              </a:rPr>
              <a:t>Odds</a:t>
            </a:r>
          </a:p>
        </p:txBody>
      </p:sp>
      <p:sp>
        <p:nvSpPr>
          <p:cNvPr id="18" name="Text Box 17"/>
          <p:cNvSpPr txBox="1">
            <a:spLocks noChangeArrowheads="1"/>
          </p:cNvSpPr>
          <p:nvPr/>
        </p:nvSpPr>
        <p:spPr bwMode="auto">
          <a:xfrm>
            <a:off x="457200" y="5198335"/>
            <a:ext cx="920445" cy="46166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defRPr/>
            </a:pPr>
            <a:r>
              <a:rPr lang="en-US" sz="2400">
                <a:ea typeface="Arial" charset="0"/>
                <a:cs typeface="Arial" charset="0"/>
              </a:rPr>
              <a:t>Odds</a:t>
            </a:r>
          </a:p>
        </p:txBody>
      </p:sp>
      <p:sp>
        <p:nvSpPr>
          <p:cNvPr id="19" name="Rectangle 18"/>
          <p:cNvSpPr>
            <a:spLocks noChangeArrowheads="1"/>
          </p:cNvSpPr>
          <p:nvPr/>
        </p:nvSpPr>
        <p:spPr bwMode="auto">
          <a:xfrm>
            <a:off x="5029200" y="1518663"/>
            <a:ext cx="2549525"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a:ea typeface="ＭＳ Ｐゴシック" charset="0"/>
              </a:rPr>
              <a:t>Total population</a:t>
            </a:r>
          </a:p>
        </p:txBody>
      </p:sp>
      <p:sp>
        <p:nvSpPr>
          <p:cNvPr id="20" name="AutoShape 19"/>
          <p:cNvSpPr>
            <a:spLocks noChangeArrowheads="1"/>
          </p:cNvSpPr>
          <p:nvPr/>
        </p:nvSpPr>
        <p:spPr bwMode="auto">
          <a:xfrm>
            <a:off x="1690688" y="2071295"/>
            <a:ext cx="976312" cy="485775"/>
          </a:xfrm>
          <a:prstGeom prst="lef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1" name="AutoShape 20"/>
          <p:cNvSpPr>
            <a:spLocks noChangeArrowheads="1"/>
          </p:cNvSpPr>
          <p:nvPr/>
        </p:nvSpPr>
        <p:spPr bwMode="auto">
          <a:xfrm>
            <a:off x="1752600" y="4690670"/>
            <a:ext cx="976313" cy="485775"/>
          </a:xfrm>
          <a:prstGeom prst="lef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2" name="AutoShape 21"/>
          <p:cNvSpPr>
            <a:spLocks noChangeArrowheads="1"/>
          </p:cNvSpPr>
          <p:nvPr/>
        </p:nvSpPr>
        <p:spPr bwMode="auto">
          <a:xfrm>
            <a:off x="1828800" y="5757470"/>
            <a:ext cx="595313" cy="485775"/>
          </a:xfrm>
          <a:prstGeom prst="leftArrow">
            <a:avLst>
              <a:gd name="adj1" fmla="val 50000"/>
              <a:gd name="adj2" fmla="val 30637"/>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3" name="AutoShape 22"/>
          <p:cNvSpPr>
            <a:spLocks noChangeArrowheads="1"/>
          </p:cNvSpPr>
          <p:nvPr/>
        </p:nvSpPr>
        <p:spPr bwMode="auto">
          <a:xfrm>
            <a:off x="1676400" y="2985695"/>
            <a:ext cx="671513" cy="485775"/>
          </a:xfrm>
          <a:prstGeom prst="leftArrow">
            <a:avLst>
              <a:gd name="adj1" fmla="val 50000"/>
              <a:gd name="adj2" fmla="val 34559"/>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4" name="AutoShape 23"/>
          <p:cNvSpPr>
            <a:spLocks/>
          </p:cNvSpPr>
          <p:nvPr/>
        </p:nvSpPr>
        <p:spPr bwMode="auto">
          <a:xfrm>
            <a:off x="1371600" y="2099870"/>
            <a:ext cx="304800" cy="1447800"/>
          </a:xfrm>
          <a:prstGeom prst="leftBrace">
            <a:avLst>
              <a:gd name="adj1" fmla="val 39583"/>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ea typeface="ＭＳ Ｐゴシック" charset="0"/>
            </a:endParaRPr>
          </a:p>
        </p:txBody>
      </p:sp>
      <p:sp>
        <p:nvSpPr>
          <p:cNvPr id="25" name="AutoShape 25"/>
          <p:cNvSpPr>
            <a:spLocks noChangeArrowheads="1"/>
          </p:cNvSpPr>
          <p:nvPr/>
        </p:nvSpPr>
        <p:spPr bwMode="auto">
          <a:xfrm>
            <a:off x="769769" y="3218760"/>
            <a:ext cx="381000" cy="609600"/>
          </a:xfrm>
          <a:prstGeom prst="downArrow">
            <a:avLst>
              <a:gd name="adj1" fmla="val 50000"/>
              <a:gd name="adj2" fmla="val 40000"/>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eaVert" wrap="none" anchor="ctr"/>
          <a:lstStyle/>
          <a:p>
            <a:pPr>
              <a:defRPr/>
            </a:pPr>
            <a:endParaRPr lang="en-US">
              <a:ea typeface="ＭＳ Ｐゴシック" charset="0"/>
            </a:endParaRPr>
          </a:p>
        </p:txBody>
      </p:sp>
      <p:sp>
        <p:nvSpPr>
          <p:cNvPr id="26" name="AutoShape 26"/>
          <p:cNvSpPr>
            <a:spLocks noChangeArrowheads="1"/>
          </p:cNvSpPr>
          <p:nvPr/>
        </p:nvSpPr>
        <p:spPr bwMode="auto">
          <a:xfrm>
            <a:off x="756268" y="4399860"/>
            <a:ext cx="381000" cy="685800"/>
          </a:xfrm>
          <a:prstGeom prst="upArrow">
            <a:avLst>
              <a:gd name="adj1" fmla="val 50000"/>
              <a:gd name="adj2" fmla="val 45000"/>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eaVert" wrap="none" anchor="ctr"/>
          <a:lstStyle/>
          <a:p>
            <a:pPr>
              <a:defRPr/>
            </a:pPr>
            <a:endParaRPr lang="en-US">
              <a:ea typeface="ＭＳ Ｐゴシック" charset="0"/>
            </a:endParaRPr>
          </a:p>
        </p:txBody>
      </p:sp>
      <p:sp>
        <p:nvSpPr>
          <p:cNvPr id="27" name="Text Box 27"/>
          <p:cNvSpPr txBox="1">
            <a:spLocks noChangeArrowheads="1"/>
          </p:cNvSpPr>
          <p:nvPr/>
        </p:nvSpPr>
        <p:spPr bwMode="auto">
          <a:xfrm>
            <a:off x="152400" y="3852470"/>
            <a:ext cx="2209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defRPr/>
            </a:pPr>
            <a:r>
              <a:rPr lang="en-US" sz="2400">
                <a:ea typeface="Arial" charset="0"/>
                <a:cs typeface="Arial" charset="0"/>
              </a:rPr>
              <a:t>Odds Ratio</a:t>
            </a:r>
          </a:p>
        </p:txBody>
      </p:sp>
      <p:sp>
        <p:nvSpPr>
          <p:cNvPr id="29" name="AutoShape 23"/>
          <p:cNvSpPr>
            <a:spLocks/>
          </p:cNvSpPr>
          <p:nvPr/>
        </p:nvSpPr>
        <p:spPr bwMode="auto">
          <a:xfrm>
            <a:off x="1388846" y="4742760"/>
            <a:ext cx="304800" cy="1447800"/>
          </a:xfrm>
          <a:prstGeom prst="leftBrace">
            <a:avLst>
              <a:gd name="adj1" fmla="val 39583"/>
              <a:gd name="adj2" fmla="val 50000"/>
            </a:avLst>
          </a:prstGeom>
          <a:noFill/>
          <a:ln w="19050">
            <a:solidFill>
              <a:schemeClr val="tx1"/>
            </a:solidFill>
            <a:round/>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defRPr/>
            </a:pPr>
            <a:endParaRPr lang="en-US">
              <a:ea typeface="ＭＳ Ｐゴシック" charset="0"/>
            </a:endParaRPr>
          </a:p>
        </p:txBody>
      </p:sp>
    </p:spTree>
    <p:extLst>
      <p:ext uri="{BB962C8B-B14F-4D97-AF65-F5344CB8AC3E}">
        <p14:creationId xmlns:p14="http://schemas.microsoft.com/office/powerpoint/2010/main" val="20473216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Considerations for case-control </a:t>
            </a:r>
          </a:p>
        </p:txBody>
      </p:sp>
      <p:sp>
        <p:nvSpPr>
          <p:cNvPr id="3" name="Content Placeholder 2"/>
          <p:cNvSpPr>
            <a:spLocks noGrp="1"/>
          </p:cNvSpPr>
          <p:nvPr>
            <p:ph idx="1"/>
          </p:nvPr>
        </p:nvSpPr>
        <p:spPr/>
        <p:txBody>
          <a:bodyPr/>
          <a:lstStyle/>
          <a:p>
            <a:r>
              <a:rPr lang="en-US" dirty="0"/>
              <a:t>More efficient than a cohort study</a:t>
            </a:r>
          </a:p>
          <a:p>
            <a:r>
              <a:rPr lang="en-US" dirty="0"/>
              <a:t>But more prone to bias, particularly through:</a:t>
            </a:r>
          </a:p>
          <a:p>
            <a:pPr lvl="1"/>
            <a:r>
              <a:rPr lang="en-US" dirty="0"/>
              <a:t>Selection of cases and controls</a:t>
            </a:r>
          </a:p>
          <a:p>
            <a:pPr lvl="1"/>
            <a:r>
              <a:rPr lang="en-US" dirty="0"/>
              <a:t>Retrospective measurement of exposure</a:t>
            </a:r>
          </a:p>
        </p:txBody>
      </p:sp>
    </p:spTree>
    <p:extLst>
      <p:ext uri="{BB962C8B-B14F-4D97-AF65-F5344CB8AC3E}">
        <p14:creationId xmlns:p14="http://schemas.microsoft.com/office/powerpoint/2010/main" val="8342132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Selection of controls</a:t>
            </a:r>
          </a:p>
        </p:txBody>
      </p:sp>
      <p:sp>
        <p:nvSpPr>
          <p:cNvPr id="3" name="Content Placeholder 2"/>
          <p:cNvSpPr>
            <a:spLocks noGrp="1"/>
          </p:cNvSpPr>
          <p:nvPr>
            <p:ph idx="1"/>
          </p:nvPr>
        </p:nvSpPr>
        <p:spPr/>
        <p:txBody>
          <a:bodyPr/>
          <a:lstStyle/>
          <a:p>
            <a:r>
              <a:rPr lang="en-US" dirty="0"/>
              <a:t>Controls should be sampled from same population that cases belong to</a:t>
            </a:r>
          </a:p>
          <a:p>
            <a:pPr lvl="1"/>
            <a:r>
              <a:rPr lang="en-US" dirty="0"/>
              <a:t>Clinic- or hospital-based sampling</a:t>
            </a:r>
          </a:p>
          <a:p>
            <a:pPr lvl="2"/>
            <a:r>
              <a:rPr lang="en-US" dirty="0"/>
              <a:t>Patients with other (unrelated) diseases</a:t>
            </a:r>
          </a:p>
          <a:p>
            <a:pPr lvl="1"/>
            <a:r>
              <a:rPr lang="en-US" dirty="0"/>
              <a:t>Community sampling</a:t>
            </a:r>
          </a:p>
          <a:p>
            <a:pPr lvl="2"/>
            <a:r>
              <a:rPr lang="en-US" dirty="0"/>
              <a:t>Friend, registry, random digit dialing</a:t>
            </a:r>
          </a:p>
          <a:p>
            <a:pPr lvl="1"/>
            <a:r>
              <a:rPr lang="en-US" dirty="0"/>
              <a:t>Matching</a:t>
            </a:r>
          </a:p>
          <a:p>
            <a:pPr lvl="2"/>
            <a:r>
              <a:rPr lang="en-US" dirty="0"/>
              <a:t>Ensures cases and controls are comparable</a:t>
            </a:r>
          </a:p>
          <a:p>
            <a:pPr lvl="1"/>
            <a:r>
              <a:rPr lang="en-US" dirty="0"/>
              <a:t>Multiple control groups</a:t>
            </a:r>
          </a:p>
          <a:p>
            <a:endParaRPr lang="en-US" dirty="0"/>
          </a:p>
        </p:txBody>
      </p:sp>
    </p:spTree>
    <p:extLst>
      <p:ext uri="{BB962C8B-B14F-4D97-AF65-F5344CB8AC3E}">
        <p14:creationId xmlns:p14="http://schemas.microsoft.com/office/powerpoint/2010/main" val="15105114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Retrospective measurement</a:t>
            </a:r>
          </a:p>
        </p:txBody>
      </p:sp>
      <p:sp>
        <p:nvSpPr>
          <p:cNvPr id="3" name="Content Placeholder 2"/>
          <p:cNvSpPr>
            <a:spLocks noGrp="1"/>
          </p:cNvSpPr>
          <p:nvPr>
            <p:ph idx="1"/>
          </p:nvPr>
        </p:nvSpPr>
        <p:spPr/>
        <p:txBody>
          <a:bodyPr/>
          <a:lstStyle/>
          <a:p>
            <a:r>
              <a:rPr lang="en-US" dirty="0"/>
              <a:t>How to retrospectively measure exposure without bias</a:t>
            </a:r>
          </a:p>
          <a:p>
            <a:pPr lvl="1"/>
            <a:r>
              <a:rPr lang="en-US" dirty="0"/>
              <a:t>Use data recorded before outcome occurred</a:t>
            </a:r>
          </a:p>
          <a:p>
            <a:pPr lvl="2"/>
            <a:r>
              <a:rPr lang="en-US" dirty="0"/>
              <a:t>Medical records</a:t>
            </a:r>
          </a:p>
          <a:p>
            <a:pPr lvl="2"/>
            <a:r>
              <a:rPr lang="en-US" dirty="0"/>
              <a:t>Stored specimen samples</a:t>
            </a:r>
          </a:p>
          <a:p>
            <a:pPr lvl="1"/>
            <a:r>
              <a:rPr lang="en-US" dirty="0"/>
              <a:t>Use blinding, if possible</a:t>
            </a:r>
          </a:p>
          <a:p>
            <a:pPr lvl="2"/>
            <a:r>
              <a:rPr lang="en-US" dirty="0"/>
              <a:t>Subjects: include “dummy” risk factors </a:t>
            </a:r>
          </a:p>
          <a:p>
            <a:pPr lvl="2"/>
            <a:r>
              <a:rPr lang="en-US" dirty="0"/>
              <a:t>Data collectors: possible if using separate interviewer</a:t>
            </a:r>
          </a:p>
          <a:p>
            <a:pPr lvl="2"/>
            <a:endParaRPr lang="en-US" dirty="0"/>
          </a:p>
          <a:p>
            <a:pPr lvl="1"/>
            <a:endParaRPr lang="en-US" dirty="0"/>
          </a:p>
        </p:txBody>
      </p:sp>
    </p:spTree>
    <p:extLst>
      <p:ext uri="{BB962C8B-B14F-4D97-AF65-F5344CB8AC3E}">
        <p14:creationId xmlns:p14="http://schemas.microsoft.com/office/powerpoint/2010/main" val="138358655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case-control study</a:t>
            </a:r>
          </a:p>
        </p:txBody>
      </p:sp>
      <p:sp>
        <p:nvSpPr>
          <p:cNvPr id="3" name="Content Placeholder 2"/>
          <p:cNvSpPr>
            <a:spLocks noGrp="1"/>
          </p:cNvSpPr>
          <p:nvPr>
            <p:ph idx="1"/>
          </p:nvPr>
        </p:nvSpPr>
        <p:spPr>
          <a:xfrm>
            <a:off x="457200" y="1600200"/>
            <a:ext cx="8229600" cy="4861560"/>
          </a:xfrm>
        </p:spPr>
        <p:txBody>
          <a:bodyPr/>
          <a:lstStyle/>
          <a:p>
            <a:endParaRPr lang="en-US" dirty="0"/>
          </a:p>
          <a:p>
            <a:endParaRPr lang="en-US" dirty="0"/>
          </a:p>
          <a:p>
            <a:endParaRPr lang="en-US" dirty="0"/>
          </a:p>
          <a:p>
            <a:endParaRPr lang="en-US" dirty="0"/>
          </a:p>
          <a:p>
            <a:endParaRPr lang="en-US" dirty="0"/>
          </a:p>
          <a:p>
            <a:r>
              <a:rPr lang="en-US" sz="2400" dirty="0"/>
              <a:t>2 controls (1 household and 1 community) for each TB case</a:t>
            </a:r>
            <a:endParaRPr lang="en-US" dirty="0"/>
          </a:p>
          <a:p>
            <a:r>
              <a:rPr lang="en-US" sz="2400" dirty="0"/>
              <a:t>Risk factors identified: </a:t>
            </a:r>
          </a:p>
          <a:p>
            <a:pPr marL="400050" lvl="1" indent="0">
              <a:buNone/>
            </a:pPr>
            <a:r>
              <a:rPr lang="en-US" sz="2000" dirty="0"/>
              <a:t>Male sex	HIV infection	Smoking		Asthma	</a:t>
            </a:r>
          </a:p>
          <a:p>
            <a:pPr marL="400050" lvl="1" indent="0">
              <a:buNone/>
            </a:pPr>
            <a:r>
              <a:rPr lang="en-US" sz="2000" dirty="0"/>
              <a:t>TB history	Marital status	Crowding	Housing status</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417638"/>
            <a:ext cx="8191469" cy="3011905"/>
          </a:xfrm>
          <a:prstGeom prst="rect">
            <a:avLst/>
          </a:prstGeom>
        </p:spPr>
      </p:pic>
    </p:spTree>
    <p:extLst>
      <p:ext uri="{BB962C8B-B14F-4D97-AF65-F5344CB8AC3E}">
        <p14:creationId xmlns:p14="http://schemas.microsoft.com/office/powerpoint/2010/main" val="12278945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4543"/>
            <a:ext cx="8229600" cy="1139825"/>
          </a:xfrm>
        </p:spPr>
        <p:txBody>
          <a:bodyPr/>
          <a:lstStyle/>
          <a:p>
            <a:r>
              <a:rPr lang="en-US" dirty="0"/>
              <a:t>Case-control:</a:t>
            </a:r>
            <a:br>
              <a:rPr lang="en-US" dirty="0"/>
            </a:br>
            <a:r>
              <a:rPr lang="en-US" dirty="0"/>
              <a:t>Advantages and disadvantages</a:t>
            </a:r>
          </a:p>
        </p:txBody>
      </p:sp>
      <p:sp>
        <p:nvSpPr>
          <p:cNvPr id="3" name="Content Placeholder 2"/>
          <p:cNvSpPr>
            <a:spLocks noGrp="1"/>
          </p:cNvSpPr>
          <p:nvPr>
            <p:ph idx="1"/>
          </p:nvPr>
        </p:nvSpPr>
        <p:spPr>
          <a:xfrm>
            <a:off x="457200" y="1901952"/>
            <a:ext cx="8229600" cy="4285590"/>
          </a:xfrm>
        </p:spPr>
        <p:txBody>
          <a:bodyPr/>
          <a:lstStyle/>
          <a:p>
            <a:r>
              <a:rPr lang="en-US" dirty="0"/>
              <a:t>Advantages</a:t>
            </a:r>
          </a:p>
          <a:p>
            <a:pPr lvl="1"/>
            <a:r>
              <a:rPr lang="en-US" dirty="0"/>
              <a:t>Most efficient design for rare outcomes</a:t>
            </a:r>
          </a:p>
          <a:p>
            <a:pPr lvl="1"/>
            <a:r>
              <a:rPr lang="en-US" dirty="0"/>
              <a:t>Can identify more than one exposure</a:t>
            </a:r>
          </a:p>
          <a:p>
            <a:pPr lvl="1"/>
            <a:r>
              <a:rPr lang="en-US" dirty="0"/>
              <a:t>Relatively quick and inexpensive</a:t>
            </a:r>
          </a:p>
          <a:p>
            <a:pPr lvl="1"/>
            <a:endParaRPr lang="en-US" dirty="0"/>
          </a:p>
        </p:txBody>
      </p:sp>
      <p:pic>
        <p:nvPicPr>
          <p:cNvPr id="4" name="Picture 4">
            <a:extLst>
              <a:ext uri="{FF2B5EF4-FFF2-40B4-BE49-F238E27FC236}">
                <a16:creationId xmlns:a16="http://schemas.microsoft.com/office/drawing/2014/main" id="{BDC5A70C-0BFF-404E-AB13-DBFE3EB73800}"/>
              </a:ext>
            </a:extLst>
          </p:cNvPr>
          <p:cNvPicPr>
            <a:picLocks noChangeAspect="1"/>
          </p:cNvPicPr>
          <p:nvPr/>
        </p:nvPicPr>
        <p:blipFill>
          <a:blip r:embed="rId3"/>
          <a:stretch>
            <a:fillRect/>
          </a:stretch>
        </p:blipFill>
        <p:spPr>
          <a:xfrm>
            <a:off x="3759230" y="4815966"/>
            <a:ext cx="1194220" cy="1208598"/>
          </a:xfrm>
          <a:prstGeom prst="rect">
            <a:avLst/>
          </a:prstGeom>
        </p:spPr>
      </p:pic>
    </p:spTree>
    <p:extLst>
      <p:ext uri="{BB962C8B-B14F-4D97-AF65-F5344CB8AC3E}">
        <p14:creationId xmlns:p14="http://schemas.microsoft.com/office/powerpoint/2010/main" val="6859258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Descriptive studies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366166058"/>
              </p:ext>
            </p:extLst>
          </p:nvPr>
        </p:nvGraphicFramePr>
        <p:xfrm>
          <a:off x="473725" y="1447151"/>
          <a:ext cx="8213075" cy="512008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ounded Rectangle 4"/>
          <p:cNvSpPr/>
          <p:nvPr/>
        </p:nvSpPr>
        <p:spPr bwMode="auto">
          <a:xfrm>
            <a:off x="1173192" y="2156604"/>
            <a:ext cx="2932981" cy="4123426"/>
          </a:xfrm>
          <a:prstGeom prst="roundRect">
            <a:avLst/>
          </a:prstGeom>
          <a:solidFill>
            <a:schemeClr val="accent1">
              <a:alpha val="20000"/>
            </a:scheme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18732252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48640"/>
            <a:ext cx="8229600" cy="1139825"/>
          </a:xfrm>
        </p:spPr>
        <p:txBody>
          <a:bodyPr/>
          <a:lstStyle/>
          <a:p>
            <a:r>
              <a:rPr lang="en-US" dirty="0"/>
              <a:t>Case-control:</a:t>
            </a:r>
            <a:br>
              <a:rPr lang="en-US" dirty="0"/>
            </a:br>
            <a:r>
              <a:rPr lang="en-US" dirty="0"/>
              <a:t>Advantages and disadvantages </a:t>
            </a:r>
            <a:r>
              <a:rPr lang="en-US" sz="3000" dirty="0"/>
              <a:t>(2)</a:t>
            </a:r>
          </a:p>
        </p:txBody>
      </p:sp>
      <p:sp>
        <p:nvSpPr>
          <p:cNvPr id="3" name="Content Placeholder 2"/>
          <p:cNvSpPr>
            <a:spLocks noGrp="1"/>
          </p:cNvSpPr>
          <p:nvPr>
            <p:ph idx="1"/>
          </p:nvPr>
        </p:nvSpPr>
        <p:spPr>
          <a:xfrm>
            <a:off x="457200" y="1902125"/>
            <a:ext cx="8229600" cy="4530725"/>
          </a:xfrm>
        </p:spPr>
        <p:txBody>
          <a:bodyPr/>
          <a:lstStyle/>
          <a:p>
            <a:r>
              <a:rPr lang="en-US" dirty="0"/>
              <a:t>Disadvantages</a:t>
            </a:r>
          </a:p>
          <a:p>
            <a:pPr lvl="1"/>
            <a:r>
              <a:rPr lang="en-US" dirty="0"/>
              <a:t>Prone to selection and recall bias</a:t>
            </a:r>
          </a:p>
          <a:p>
            <a:pPr lvl="1"/>
            <a:r>
              <a:rPr lang="en-US" dirty="0"/>
              <a:t>Hard to ascertain exposure accurately</a:t>
            </a:r>
          </a:p>
          <a:p>
            <a:pPr lvl="1"/>
            <a:r>
              <a:rPr lang="en-US" dirty="0"/>
              <a:t>Time relationship between exposure and outcome may be difficult to establish</a:t>
            </a:r>
          </a:p>
          <a:p>
            <a:pPr lvl="1"/>
            <a:r>
              <a:rPr lang="en-US" dirty="0"/>
              <a:t>Not useful for rare exposures</a:t>
            </a:r>
          </a:p>
          <a:p>
            <a:pPr lvl="1"/>
            <a:r>
              <a:rPr lang="en-US" dirty="0"/>
              <a:t>Not population-based, cannot calculate incidence or prevalence rates</a:t>
            </a:r>
          </a:p>
          <a:p>
            <a:pPr lvl="1"/>
            <a:endParaRPr lang="en-US" dirty="0"/>
          </a:p>
        </p:txBody>
      </p:sp>
      <p:pic>
        <p:nvPicPr>
          <p:cNvPr id="4" name="Picture 4" descr="A picture containing clipart&#10;&#10;Description generated with very high confidence">
            <a:extLst>
              <a:ext uri="{FF2B5EF4-FFF2-40B4-BE49-F238E27FC236}">
                <a16:creationId xmlns:a16="http://schemas.microsoft.com/office/drawing/2014/main" id="{1892BEBE-128D-4266-B25D-CBBD99B31ED1}"/>
              </a:ext>
            </a:extLst>
          </p:cNvPr>
          <p:cNvPicPr>
            <a:picLocks noChangeAspect="1"/>
          </p:cNvPicPr>
          <p:nvPr/>
        </p:nvPicPr>
        <p:blipFill>
          <a:blip r:embed="rId3"/>
          <a:stretch>
            <a:fillRect/>
          </a:stretch>
        </p:blipFill>
        <p:spPr>
          <a:xfrm>
            <a:off x="7238550" y="2170532"/>
            <a:ext cx="1107956" cy="1122333"/>
          </a:xfrm>
          <a:prstGeom prst="rect">
            <a:avLst/>
          </a:prstGeom>
        </p:spPr>
      </p:pic>
    </p:spTree>
    <p:extLst>
      <p:ext uri="{BB962C8B-B14F-4D97-AF65-F5344CB8AC3E}">
        <p14:creationId xmlns:p14="http://schemas.microsoft.com/office/powerpoint/2010/main" val="10265296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Experimental studies</a:t>
            </a:r>
          </a:p>
        </p:txBody>
      </p:sp>
      <p:sp>
        <p:nvSpPr>
          <p:cNvPr id="3" name="Content Placeholder 2"/>
          <p:cNvSpPr>
            <a:spLocks noGrp="1"/>
          </p:cNvSpPr>
          <p:nvPr>
            <p:ph idx="1"/>
          </p:nvPr>
        </p:nvSpPr>
        <p:spPr/>
        <p:txBody>
          <a:bodyPr/>
          <a:lstStyle/>
          <a:p>
            <a:r>
              <a:rPr lang="en-US" dirty="0"/>
              <a:t>A type of cohort study</a:t>
            </a:r>
          </a:p>
          <a:p>
            <a:r>
              <a:rPr lang="en-US" dirty="0"/>
              <a:t>Subjects are randomized to an intervention</a:t>
            </a:r>
          </a:p>
          <a:p>
            <a:r>
              <a:rPr lang="en-US" dirty="0"/>
              <a:t>Exposure is controlled by investigator</a:t>
            </a:r>
          </a:p>
          <a:p>
            <a:r>
              <a:rPr lang="en-US" dirty="0"/>
              <a:t>Subjects then followed to determine outcome</a:t>
            </a:r>
          </a:p>
        </p:txBody>
      </p:sp>
      <p:sp>
        <p:nvSpPr>
          <p:cNvPr id="4" name="Line 4"/>
          <p:cNvSpPr>
            <a:spLocks noChangeShapeType="1"/>
          </p:cNvSpPr>
          <p:nvPr/>
        </p:nvSpPr>
        <p:spPr bwMode="auto">
          <a:xfrm flipV="1">
            <a:off x="3073237" y="5011576"/>
            <a:ext cx="3985938" cy="5592"/>
          </a:xfrm>
          <a:prstGeom prst="line">
            <a:avLst/>
          </a:prstGeom>
          <a:noFill/>
          <a:ln w="57150">
            <a:solidFill>
              <a:schemeClr val="tx1"/>
            </a:solidFill>
            <a:round/>
            <a:headEnd/>
            <a:tailEnd type="triangle" w="lg" len="lg"/>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ea typeface="ＭＳ Ｐゴシック" charset="0"/>
            </a:endParaRPr>
          </a:p>
        </p:txBody>
      </p:sp>
      <p:sp>
        <p:nvSpPr>
          <p:cNvPr id="5" name="AutoShape 7"/>
          <p:cNvSpPr>
            <a:spLocks noChangeArrowheads="1"/>
          </p:cNvSpPr>
          <p:nvPr/>
        </p:nvSpPr>
        <p:spPr bwMode="auto">
          <a:xfrm>
            <a:off x="7059174" y="4409262"/>
            <a:ext cx="304800" cy="355113"/>
          </a:xfrm>
          <a:prstGeom prst="downArrow">
            <a:avLst>
              <a:gd name="adj1" fmla="val 50000"/>
              <a:gd name="adj2" fmla="val 42578"/>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6" name="Text Box 8"/>
          <p:cNvSpPr txBox="1">
            <a:spLocks noChangeArrowheads="1"/>
          </p:cNvSpPr>
          <p:nvPr/>
        </p:nvSpPr>
        <p:spPr bwMode="auto">
          <a:xfrm>
            <a:off x="6544031" y="4043797"/>
            <a:ext cx="1237822" cy="400110"/>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000" dirty="0"/>
              <a:t>Outcome</a:t>
            </a:r>
          </a:p>
        </p:txBody>
      </p:sp>
      <p:sp>
        <p:nvSpPr>
          <p:cNvPr id="8" name="Text Box 15"/>
          <p:cNvSpPr txBox="1">
            <a:spLocks noChangeArrowheads="1"/>
          </p:cNvSpPr>
          <p:nvPr/>
        </p:nvSpPr>
        <p:spPr bwMode="auto">
          <a:xfrm>
            <a:off x="2770684" y="4075940"/>
            <a:ext cx="1277005" cy="400110"/>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000" dirty="0"/>
              <a:t>Exposure</a:t>
            </a:r>
          </a:p>
        </p:txBody>
      </p:sp>
      <p:sp>
        <p:nvSpPr>
          <p:cNvPr id="9" name="Text Box 16"/>
          <p:cNvSpPr txBox="1">
            <a:spLocks noChangeArrowheads="1"/>
          </p:cNvSpPr>
          <p:nvPr/>
        </p:nvSpPr>
        <p:spPr bwMode="auto">
          <a:xfrm>
            <a:off x="928225" y="5694523"/>
            <a:ext cx="3018021" cy="5547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lnSpc>
                <a:spcPct val="75000"/>
              </a:lnSpc>
              <a:defRPr/>
            </a:pPr>
            <a:r>
              <a:rPr lang="en-US" sz="2000" dirty="0"/>
              <a:t>Present </a:t>
            </a:r>
          </a:p>
          <a:p>
            <a:pPr algn="ctr">
              <a:lnSpc>
                <a:spcPct val="75000"/>
              </a:lnSpc>
              <a:defRPr/>
            </a:pPr>
            <a:r>
              <a:rPr lang="en-US" sz="2000" dirty="0"/>
              <a:t>(initiation of study)</a:t>
            </a:r>
          </a:p>
        </p:txBody>
      </p:sp>
      <p:sp>
        <p:nvSpPr>
          <p:cNvPr id="10" name="Text Box 18"/>
          <p:cNvSpPr txBox="1">
            <a:spLocks noChangeArrowheads="1"/>
          </p:cNvSpPr>
          <p:nvPr/>
        </p:nvSpPr>
        <p:spPr bwMode="auto">
          <a:xfrm>
            <a:off x="6617533" y="5684410"/>
            <a:ext cx="1372225" cy="40011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000" dirty="0"/>
              <a:t>Future</a:t>
            </a:r>
          </a:p>
        </p:txBody>
      </p:sp>
      <p:sp>
        <p:nvSpPr>
          <p:cNvPr id="12" name="AutoShape 12"/>
          <p:cNvSpPr>
            <a:spLocks noChangeArrowheads="1"/>
          </p:cNvSpPr>
          <p:nvPr/>
        </p:nvSpPr>
        <p:spPr bwMode="auto">
          <a:xfrm>
            <a:off x="2260739" y="5187474"/>
            <a:ext cx="228600" cy="228600"/>
          </a:xfrm>
          <a:prstGeom prst="flowChartConnector">
            <a:avLst/>
          </a:prstGeom>
          <a:solidFill>
            <a:schemeClr val="tx1"/>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3" name="AutoShape 12"/>
          <p:cNvSpPr>
            <a:spLocks noChangeArrowheads="1"/>
          </p:cNvSpPr>
          <p:nvPr/>
        </p:nvSpPr>
        <p:spPr bwMode="auto">
          <a:xfrm>
            <a:off x="7162942" y="5391203"/>
            <a:ext cx="228600" cy="228600"/>
          </a:xfrm>
          <a:prstGeom prst="flowChartConnector">
            <a:avLst/>
          </a:prstGeom>
          <a:solidFill>
            <a:schemeClr val="tx1"/>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14" name="Line 4"/>
          <p:cNvSpPr>
            <a:spLocks noChangeShapeType="1"/>
          </p:cNvSpPr>
          <p:nvPr/>
        </p:nvSpPr>
        <p:spPr bwMode="auto">
          <a:xfrm flipV="1">
            <a:off x="3073237" y="5520797"/>
            <a:ext cx="3985937" cy="3449"/>
          </a:xfrm>
          <a:prstGeom prst="line">
            <a:avLst/>
          </a:prstGeom>
          <a:noFill/>
          <a:ln w="57150">
            <a:solidFill>
              <a:schemeClr val="tx1"/>
            </a:solidFill>
            <a:round/>
            <a:headEnd/>
            <a:tailEnd type="triangle" w="lg" len="lg"/>
          </a:ln>
          <a:effectLst/>
          <a:extLst>
            <a:ext uri="{909E8E84-426E-40dd-AFC4-6F175D3DCCD1}">
              <a14:hiddenFill xmlns="" xmlns:a14="http://schemas.microsoft.com/office/drawing/2010/main">
                <a:no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ea typeface="ＭＳ Ｐゴシック" charset="0"/>
            </a:endParaRPr>
          </a:p>
        </p:txBody>
      </p:sp>
      <p:cxnSp>
        <p:nvCxnSpPr>
          <p:cNvPr id="15" name="Straight Arrow Connector 14"/>
          <p:cNvCxnSpPr/>
          <p:nvPr/>
        </p:nvCxnSpPr>
        <p:spPr bwMode="auto">
          <a:xfrm flipV="1">
            <a:off x="2502535" y="5011576"/>
            <a:ext cx="540327" cy="179317"/>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sp>
        <p:nvSpPr>
          <p:cNvPr id="20" name="Text Box 15"/>
          <p:cNvSpPr txBox="1">
            <a:spLocks noChangeArrowheads="1"/>
          </p:cNvSpPr>
          <p:nvPr/>
        </p:nvSpPr>
        <p:spPr bwMode="auto">
          <a:xfrm>
            <a:off x="875137" y="4297518"/>
            <a:ext cx="1981200" cy="400110"/>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000" dirty="0"/>
              <a:t>Randomization</a:t>
            </a:r>
          </a:p>
        </p:txBody>
      </p:sp>
      <p:sp>
        <p:nvSpPr>
          <p:cNvPr id="21" name="AutoShape 12"/>
          <p:cNvSpPr>
            <a:spLocks noChangeArrowheads="1"/>
          </p:cNvSpPr>
          <p:nvPr/>
        </p:nvSpPr>
        <p:spPr bwMode="auto">
          <a:xfrm>
            <a:off x="7135374" y="4828982"/>
            <a:ext cx="228600" cy="228600"/>
          </a:xfrm>
          <a:prstGeom prst="flowChartConnector">
            <a:avLst/>
          </a:prstGeom>
          <a:solidFill>
            <a:schemeClr val="tx1"/>
          </a:solidFill>
          <a:ln w="9525">
            <a:solidFill>
              <a:schemeClr val="tx1"/>
            </a:solidFill>
            <a:round/>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7" name="AutoShape 7"/>
          <p:cNvSpPr>
            <a:spLocks noChangeArrowheads="1"/>
          </p:cNvSpPr>
          <p:nvPr/>
        </p:nvSpPr>
        <p:spPr bwMode="auto">
          <a:xfrm>
            <a:off x="2920836" y="4507946"/>
            <a:ext cx="304800" cy="355113"/>
          </a:xfrm>
          <a:prstGeom prst="downArrow">
            <a:avLst>
              <a:gd name="adj1" fmla="val 50000"/>
              <a:gd name="adj2" fmla="val 42578"/>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28" name="AutoShape 7"/>
          <p:cNvSpPr>
            <a:spLocks noChangeArrowheads="1"/>
          </p:cNvSpPr>
          <p:nvPr/>
        </p:nvSpPr>
        <p:spPr bwMode="auto">
          <a:xfrm>
            <a:off x="2222639" y="4765725"/>
            <a:ext cx="304800" cy="355113"/>
          </a:xfrm>
          <a:prstGeom prst="downArrow">
            <a:avLst>
              <a:gd name="adj1" fmla="val 50000"/>
              <a:gd name="adj2" fmla="val 42578"/>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cxnSp>
        <p:nvCxnSpPr>
          <p:cNvPr id="29" name="Straight Arrow Connector 28"/>
          <p:cNvCxnSpPr/>
          <p:nvPr/>
        </p:nvCxnSpPr>
        <p:spPr bwMode="auto">
          <a:xfrm>
            <a:off x="2525919" y="5361169"/>
            <a:ext cx="510346" cy="151534"/>
          </a:xfrm>
          <a:prstGeom prst="straightConnector1">
            <a:avLst/>
          </a:prstGeom>
          <a:solidFill>
            <a:schemeClr val="accent1"/>
          </a:solidFill>
          <a:ln w="57150" cap="flat" cmpd="sng" algn="ctr">
            <a:solidFill>
              <a:schemeClr val="tx1"/>
            </a:solidFill>
            <a:prstDash val="solid"/>
            <a:round/>
            <a:headEnd type="none" w="med" len="med"/>
            <a:tailEnd type="triangle"/>
          </a:ln>
          <a:effectLst/>
        </p:spPr>
      </p:cxnSp>
      <p:sp>
        <p:nvSpPr>
          <p:cNvPr id="32" name="Text Box 15"/>
          <p:cNvSpPr txBox="1">
            <a:spLocks noChangeArrowheads="1"/>
          </p:cNvSpPr>
          <p:nvPr/>
        </p:nvSpPr>
        <p:spPr bwMode="auto">
          <a:xfrm>
            <a:off x="2992711" y="4593263"/>
            <a:ext cx="2648461" cy="400110"/>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000" dirty="0"/>
              <a:t>Treatment group</a:t>
            </a:r>
          </a:p>
        </p:txBody>
      </p:sp>
      <p:sp>
        <p:nvSpPr>
          <p:cNvPr id="33" name="Text Box 15"/>
          <p:cNvSpPr txBox="1">
            <a:spLocks noChangeArrowheads="1"/>
          </p:cNvSpPr>
          <p:nvPr/>
        </p:nvSpPr>
        <p:spPr bwMode="auto">
          <a:xfrm>
            <a:off x="3181947" y="5119319"/>
            <a:ext cx="1981223" cy="400110"/>
          </a:xfrm>
          <a:prstGeom prst="rect">
            <a:avLst/>
          </a:prstGeom>
          <a:noFill/>
          <a:ln w="9525">
            <a:no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lvl1pPr>
              <a:defRPr sz="3200">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defRPr/>
            </a:pPr>
            <a:r>
              <a:rPr lang="en-US" sz="2000"/>
              <a:t>Control group</a:t>
            </a:r>
            <a:endParaRPr lang="en-US" sz="2000" dirty="0"/>
          </a:p>
        </p:txBody>
      </p:sp>
    </p:spTree>
    <p:extLst>
      <p:ext uri="{BB962C8B-B14F-4D97-AF65-F5344CB8AC3E}">
        <p14:creationId xmlns:p14="http://schemas.microsoft.com/office/powerpoint/2010/main" val="72257326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experimental trial</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723" y="1417638"/>
            <a:ext cx="8147407" cy="3326095"/>
          </a:xfrm>
          <a:prstGeom prst="rect">
            <a:avLst/>
          </a:prstGeom>
        </p:spPr>
      </p:pic>
      <p:sp>
        <p:nvSpPr>
          <p:cNvPr id="4" name="Content Placeholder 2"/>
          <p:cNvSpPr>
            <a:spLocks noGrp="1"/>
          </p:cNvSpPr>
          <p:nvPr>
            <p:ph idx="1"/>
          </p:nvPr>
        </p:nvSpPr>
        <p:spPr>
          <a:xfrm>
            <a:off x="457200" y="4743732"/>
            <a:ext cx="8229600" cy="1718027"/>
          </a:xfrm>
        </p:spPr>
        <p:txBody>
          <a:bodyPr/>
          <a:lstStyle/>
          <a:p>
            <a:r>
              <a:rPr lang="en-US" sz="2000" dirty="0"/>
              <a:t>REMOX trial of 4-month regimen for TB with moxifloxacin </a:t>
            </a:r>
          </a:p>
          <a:p>
            <a:r>
              <a:rPr lang="en-US" sz="2000" dirty="0"/>
              <a:t>Compared to standard 6-month regimen with isoniazid, rifampin, pyrazinamide, ethambutol</a:t>
            </a:r>
          </a:p>
          <a:p>
            <a:r>
              <a:rPr lang="en-US" sz="2000" dirty="0"/>
              <a:t>Found new regimen had worse health outcomes</a:t>
            </a:r>
          </a:p>
        </p:txBody>
      </p:sp>
    </p:spTree>
    <p:extLst>
      <p:ext uri="{BB962C8B-B14F-4D97-AF65-F5344CB8AC3E}">
        <p14:creationId xmlns:p14="http://schemas.microsoft.com/office/powerpoint/2010/main" val="14967036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8229600" cy="1139825"/>
          </a:xfrm>
        </p:spPr>
        <p:txBody>
          <a:bodyPr/>
          <a:lstStyle/>
          <a:p>
            <a:r>
              <a:rPr lang="en-US" dirty="0"/>
              <a:t>Considerations for </a:t>
            </a:r>
            <a:br>
              <a:rPr lang="en-US" dirty="0"/>
            </a:br>
            <a:r>
              <a:rPr lang="en-US" dirty="0"/>
              <a:t>experimental studies</a:t>
            </a:r>
          </a:p>
        </p:txBody>
      </p:sp>
      <p:sp>
        <p:nvSpPr>
          <p:cNvPr id="3" name="Content Placeholder 2"/>
          <p:cNvSpPr>
            <a:spLocks noGrp="1"/>
          </p:cNvSpPr>
          <p:nvPr>
            <p:ph idx="1"/>
          </p:nvPr>
        </p:nvSpPr>
        <p:spPr>
          <a:xfrm>
            <a:off x="457200" y="2117785"/>
            <a:ext cx="8229600" cy="4530725"/>
          </a:xfrm>
        </p:spPr>
        <p:txBody>
          <a:bodyPr/>
          <a:lstStyle/>
          <a:p>
            <a:r>
              <a:rPr lang="en-US" dirty="0"/>
              <a:t>Provide the highest level of evidence possible from epidemiological research (gold standard)</a:t>
            </a:r>
          </a:p>
          <a:p>
            <a:pPr lvl="1"/>
            <a:r>
              <a:rPr lang="en-US" dirty="0"/>
              <a:t>Randomization controls for confounding</a:t>
            </a:r>
          </a:p>
          <a:p>
            <a:r>
              <a:rPr lang="en-US" dirty="0"/>
              <a:t>Ethical considerations</a:t>
            </a:r>
          </a:p>
          <a:p>
            <a:r>
              <a:rPr lang="en-US" dirty="0"/>
              <a:t>Quite expensive and time-consuming</a:t>
            </a:r>
          </a:p>
          <a:p>
            <a:r>
              <a:rPr lang="en-US" dirty="0"/>
              <a:t>Therefore, not often performed for operational research</a:t>
            </a:r>
          </a:p>
          <a:p>
            <a:endParaRPr lang="en-US" dirty="0"/>
          </a:p>
          <a:p>
            <a:pPr lvl="1"/>
            <a:endParaRPr lang="en-US" dirty="0"/>
          </a:p>
        </p:txBody>
      </p:sp>
    </p:spTree>
    <p:extLst>
      <p:ext uri="{BB962C8B-B14F-4D97-AF65-F5344CB8AC3E}">
        <p14:creationId xmlns:p14="http://schemas.microsoft.com/office/powerpoint/2010/main" val="13515052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Deciding on a study design</a:t>
            </a:r>
          </a:p>
        </p:txBody>
      </p:sp>
      <p:sp>
        <p:nvSpPr>
          <p:cNvPr id="3" name="Content Placeholder 2"/>
          <p:cNvSpPr>
            <a:spLocks noGrp="1"/>
          </p:cNvSpPr>
          <p:nvPr>
            <p:ph idx="1"/>
          </p:nvPr>
        </p:nvSpPr>
        <p:spPr/>
        <p:txBody>
          <a:bodyPr/>
          <a:lstStyle/>
          <a:p>
            <a:r>
              <a:rPr lang="en-US" dirty="0"/>
              <a:t>The choice of study design depends mainly on the research question. Additional considerations include:</a:t>
            </a:r>
          </a:p>
          <a:p>
            <a:pPr lvl="1"/>
            <a:r>
              <a:rPr lang="en-US" dirty="0"/>
              <a:t>The nature of the exposure and outcome under investigation</a:t>
            </a:r>
          </a:p>
          <a:p>
            <a:pPr lvl="1"/>
            <a:r>
              <a:rPr lang="en-US" dirty="0"/>
              <a:t>Feasibility (resources available including money, time, and access to subjects and data)</a:t>
            </a:r>
          </a:p>
          <a:p>
            <a:pPr lvl="1"/>
            <a:r>
              <a:rPr lang="en-US" dirty="0"/>
              <a:t>Ethical issues</a:t>
            </a:r>
          </a:p>
        </p:txBody>
      </p:sp>
    </p:spTree>
    <p:extLst>
      <p:ext uri="{BB962C8B-B14F-4D97-AF65-F5344CB8AC3E}">
        <p14:creationId xmlns:p14="http://schemas.microsoft.com/office/powerpoint/2010/main" val="5180180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Conclusions</a:t>
            </a:r>
          </a:p>
        </p:txBody>
      </p:sp>
      <p:sp>
        <p:nvSpPr>
          <p:cNvPr id="3" name="Content Placeholder 2"/>
          <p:cNvSpPr>
            <a:spLocks noGrp="1"/>
          </p:cNvSpPr>
          <p:nvPr>
            <p:ph idx="1"/>
          </p:nvPr>
        </p:nvSpPr>
        <p:spPr/>
        <p:txBody>
          <a:bodyPr/>
          <a:lstStyle/>
          <a:p>
            <a:r>
              <a:rPr lang="en-US" dirty="0"/>
              <a:t>Start with the research question!</a:t>
            </a:r>
          </a:p>
          <a:p>
            <a:r>
              <a:rPr lang="en-US" dirty="0"/>
              <a:t>Descriptive studies describe patterns of disease occurrence </a:t>
            </a:r>
          </a:p>
          <a:p>
            <a:r>
              <a:rPr lang="en-US" dirty="0"/>
              <a:t>Analytic studies test an epidemiologic hypothesis</a:t>
            </a:r>
          </a:p>
          <a:p>
            <a:r>
              <a:rPr lang="en-US" dirty="0"/>
              <a:t>Many studies incorporate elements of more than one study type or design</a:t>
            </a:r>
          </a:p>
        </p:txBody>
      </p:sp>
    </p:spTree>
    <p:extLst>
      <p:ext uri="{BB962C8B-B14F-4D97-AF65-F5344CB8AC3E}">
        <p14:creationId xmlns:p14="http://schemas.microsoft.com/office/powerpoint/2010/main" val="11670141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9087" y="2779473"/>
            <a:ext cx="8229600" cy="1139825"/>
          </a:xfrm>
        </p:spPr>
        <p:txBody>
          <a:bodyPr/>
          <a:lstStyle/>
          <a:p>
            <a:r>
              <a:rPr lang="en-US" dirty="0"/>
              <a:t>How would you design a study?</a:t>
            </a:r>
          </a:p>
        </p:txBody>
      </p:sp>
    </p:spTree>
    <p:extLst>
      <p:ext uri="{BB962C8B-B14F-4D97-AF65-F5344CB8AC3E}">
        <p14:creationId xmlns:p14="http://schemas.microsoft.com/office/powerpoint/2010/main" val="36025315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#1</a:t>
            </a:r>
          </a:p>
        </p:txBody>
      </p:sp>
      <p:sp>
        <p:nvSpPr>
          <p:cNvPr id="3" name="Content Placeholder 2"/>
          <p:cNvSpPr>
            <a:spLocks noGrp="1"/>
          </p:cNvSpPr>
          <p:nvPr>
            <p:ph idx="1"/>
          </p:nvPr>
        </p:nvSpPr>
        <p:spPr/>
        <p:txBody>
          <a:bodyPr/>
          <a:lstStyle/>
          <a:p>
            <a:pPr>
              <a:lnSpc>
                <a:spcPct val="90000"/>
              </a:lnSpc>
              <a:defRPr/>
            </a:pPr>
            <a:r>
              <a:rPr lang="en-US" dirty="0"/>
              <a:t>You wish to determine whether use of artificial sweetener is a risk factor for bladder cancer (which is a rare disease)</a:t>
            </a:r>
          </a:p>
          <a:p>
            <a:pPr>
              <a:lnSpc>
                <a:spcPct val="90000"/>
              </a:lnSpc>
              <a:defRPr/>
            </a:pPr>
            <a:endParaRPr lang="en-US" dirty="0"/>
          </a:p>
          <a:p>
            <a:pPr>
              <a:lnSpc>
                <a:spcPct val="90000"/>
              </a:lnSpc>
              <a:defRPr/>
            </a:pPr>
            <a:r>
              <a:rPr lang="en-US" i="1" dirty="0"/>
              <a:t>Which study design would you use?</a:t>
            </a:r>
          </a:p>
          <a:p>
            <a:pPr lvl="1">
              <a:lnSpc>
                <a:spcPct val="90000"/>
              </a:lnSpc>
              <a:defRPr/>
            </a:pPr>
            <a:r>
              <a:rPr lang="en-US" dirty="0">
                <a:solidFill>
                  <a:schemeClr val="tx2"/>
                </a:solidFill>
              </a:rPr>
              <a:t>Case-control (analytic, rare outcome)</a:t>
            </a:r>
          </a:p>
          <a:p>
            <a:endParaRPr lang="en-US" dirty="0"/>
          </a:p>
        </p:txBody>
      </p:sp>
    </p:spTree>
    <p:extLst>
      <p:ext uri="{BB962C8B-B14F-4D97-AF65-F5344CB8AC3E}">
        <p14:creationId xmlns:p14="http://schemas.microsoft.com/office/powerpoint/2010/main" val="1153931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#2</a:t>
            </a:r>
          </a:p>
        </p:txBody>
      </p:sp>
      <p:sp>
        <p:nvSpPr>
          <p:cNvPr id="3" name="Content Placeholder 2"/>
          <p:cNvSpPr>
            <a:spLocks noGrp="1"/>
          </p:cNvSpPr>
          <p:nvPr>
            <p:ph idx="1"/>
          </p:nvPr>
        </p:nvSpPr>
        <p:spPr>
          <a:xfrm>
            <a:off x="457200" y="1600200"/>
            <a:ext cx="8229600" cy="4530725"/>
          </a:xfrm>
        </p:spPr>
        <p:txBody>
          <a:bodyPr/>
          <a:lstStyle/>
          <a:p>
            <a:pPr>
              <a:lnSpc>
                <a:spcPct val="90000"/>
              </a:lnSpc>
              <a:defRPr/>
            </a:pPr>
            <a:r>
              <a:rPr lang="en-US" dirty="0"/>
              <a:t>Are HIV negative children of HIV positive mothers at higher risk for active TB?</a:t>
            </a:r>
          </a:p>
          <a:p>
            <a:pPr>
              <a:lnSpc>
                <a:spcPct val="90000"/>
              </a:lnSpc>
              <a:defRPr/>
            </a:pPr>
            <a:endParaRPr lang="en-US" dirty="0"/>
          </a:p>
          <a:p>
            <a:pPr>
              <a:lnSpc>
                <a:spcPct val="90000"/>
              </a:lnSpc>
              <a:defRPr/>
            </a:pPr>
            <a:r>
              <a:rPr lang="en-US" i="1" dirty="0"/>
              <a:t>Which study design would you use?</a:t>
            </a:r>
          </a:p>
          <a:p>
            <a:pPr lvl="1">
              <a:lnSpc>
                <a:spcPct val="90000"/>
              </a:lnSpc>
              <a:defRPr/>
            </a:pPr>
            <a:r>
              <a:rPr lang="en-US" dirty="0">
                <a:solidFill>
                  <a:schemeClr val="tx2"/>
                </a:solidFill>
              </a:rPr>
              <a:t>Cohort (test hypothesis, relatively rare exposure)</a:t>
            </a:r>
          </a:p>
          <a:p>
            <a:endParaRPr lang="en-US" dirty="0"/>
          </a:p>
        </p:txBody>
      </p:sp>
    </p:spTree>
    <p:extLst>
      <p:ext uri="{BB962C8B-B14F-4D97-AF65-F5344CB8AC3E}">
        <p14:creationId xmlns:p14="http://schemas.microsoft.com/office/powerpoint/2010/main" val="1675903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#3</a:t>
            </a:r>
          </a:p>
        </p:txBody>
      </p:sp>
      <p:sp>
        <p:nvSpPr>
          <p:cNvPr id="3" name="Content Placeholder 2"/>
          <p:cNvSpPr>
            <a:spLocks noGrp="1"/>
          </p:cNvSpPr>
          <p:nvPr>
            <p:ph idx="1"/>
          </p:nvPr>
        </p:nvSpPr>
        <p:spPr/>
        <p:txBody>
          <a:bodyPr/>
          <a:lstStyle/>
          <a:p>
            <a:r>
              <a:rPr lang="en-US" dirty="0"/>
              <a:t>What proportion of TB patients are HIV-infected?</a:t>
            </a:r>
          </a:p>
          <a:p>
            <a:endParaRPr lang="en-US" dirty="0"/>
          </a:p>
          <a:p>
            <a:pPr>
              <a:defRPr/>
            </a:pPr>
            <a:r>
              <a:rPr lang="en-US" i="1" dirty="0"/>
              <a:t>Which study design is best?</a:t>
            </a:r>
          </a:p>
          <a:p>
            <a:pPr lvl="1">
              <a:defRPr/>
            </a:pPr>
            <a:r>
              <a:rPr lang="en-US" dirty="0">
                <a:solidFill>
                  <a:schemeClr val="tx2"/>
                </a:solidFill>
              </a:rPr>
              <a:t>Cross-sectional (descriptive)</a:t>
            </a:r>
          </a:p>
        </p:txBody>
      </p:sp>
    </p:spTree>
    <p:extLst>
      <p:ext uri="{BB962C8B-B14F-4D97-AF65-F5344CB8AC3E}">
        <p14:creationId xmlns:p14="http://schemas.microsoft.com/office/powerpoint/2010/main" val="117985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Descriptive studies </a:t>
            </a:r>
            <a:r>
              <a:rPr lang="en-US" sz="3000" dirty="0"/>
              <a:t>(2)</a:t>
            </a:r>
          </a:p>
        </p:txBody>
      </p:sp>
      <p:sp>
        <p:nvSpPr>
          <p:cNvPr id="3" name="Content Placeholder 2"/>
          <p:cNvSpPr>
            <a:spLocks noGrp="1"/>
          </p:cNvSpPr>
          <p:nvPr>
            <p:ph idx="1"/>
          </p:nvPr>
        </p:nvSpPr>
        <p:spPr/>
        <p:txBody>
          <a:bodyPr/>
          <a:lstStyle/>
          <a:p>
            <a:r>
              <a:rPr lang="en-US" dirty="0"/>
              <a:t>Describe patterns of the outcome of interest</a:t>
            </a:r>
          </a:p>
          <a:p>
            <a:pPr lvl="1"/>
            <a:r>
              <a:rPr lang="en-US" dirty="0"/>
              <a:t>Who, where, when?</a:t>
            </a:r>
          </a:p>
          <a:p>
            <a:r>
              <a:rPr lang="en-US" dirty="0"/>
              <a:t>Provide data that can be useful for:</a:t>
            </a:r>
          </a:p>
          <a:p>
            <a:pPr lvl="1"/>
            <a:r>
              <a:rPr lang="en-US" dirty="0"/>
              <a:t>Program planning</a:t>
            </a:r>
          </a:p>
          <a:p>
            <a:pPr lvl="1"/>
            <a:r>
              <a:rPr lang="en-US" dirty="0"/>
              <a:t>Resource allocation</a:t>
            </a:r>
          </a:p>
          <a:p>
            <a:pPr lvl="1"/>
            <a:r>
              <a:rPr lang="en-US" dirty="0"/>
              <a:t>Generation of hypotheses for further research</a:t>
            </a:r>
          </a:p>
        </p:txBody>
      </p:sp>
    </p:spTree>
    <p:extLst>
      <p:ext uri="{BB962C8B-B14F-4D97-AF65-F5344CB8AC3E}">
        <p14:creationId xmlns:p14="http://schemas.microsoft.com/office/powerpoint/2010/main" val="109929761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#4</a:t>
            </a:r>
          </a:p>
        </p:txBody>
      </p:sp>
      <p:sp>
        <p:nvSpPr>
          <p:cNvPr id="3" name="Content Placeholder 2"/>
          <p:cNvSpPr>
            <a:spLocks noGrp="1"/>
          </p:cNvSpPr>
          <p:nvPr>
            <p:ph idx="1"/>
          </p:nvPr>
        </p:nvSpPr>
        <p:spPr>
          <a:xfrm>
            <a:off x="457200" y="1600200"/>
            <a:ext cx="8229600" cy="4530725"/>
          </a:xfrm>
        </p:spPr>
        <p:txBody>
          <a:bodyPr/>
          <a:lstStyle/>
          <a:p>
            <a:pPr>
              <a:defRPr/>
            </a:pPr>
            <a:r>
              <a:rPr lang="en-US" sz="2800" dirty="0"/>
              <a:t>A new anti-TB drug has been developed.  You want to see whether it would improve mortality among HIV-infected TB patients if it replaced Rifampin in a first-line regimen</a:t>
            </a:r>
          </a:p>
          <a:p>
            <a:pPr>
              <a:defRPr/>
            </a:pPr>
            <a:endParaRPr lang="en-US" sz="2800" dirty="0"/>
          </a:p>
          <a:p>
            <a:pPr>
              <a:defRPr/>
            </a:pPr>
            <a:r>
              <a:rPr lang="en-US" sz="2800" i="1" dirty="0"/>
              <a:t>Which study design?</a:t>
            </a:r>
          </a:p>
          <a:p>
            <a:pPr lvl="1">
              <a:defRPr/>
            </a:pPr>
            <a:r>
              <a:rPr lang="en-US" dirty="0">
                <a:solidFill>
                  <a:schemeClr val="tx2"/>
                </a:solidFill>
              </a:rPr>
              <a:t>Experimental (clinical trial, best data)</a:t>
            </a:r>
          </a:p>
          <a:p>
            <a:endParaRPr lang="en-US" dirty="0"/>
          </a:p>
        </p:txBody>
      </p:sp>
    </p:spTree>
    <p:extLst>
      <p:ext uri="{BB962C8B-B14F-4D97-AF65-F5344CB8AC3E}">
        <p14:creationId xmlns:p14="http://schemas.microsoft.com/office/powerpoint/2010/main" val="2093396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Descriptive studies: Who?</a:t>
            </a:r>
          </a:p>
        </p:txBody>
      </p:sp>
      <p:sp>
        <p:nvSpPr>
          <p:cNvPr id="3" name="Content Placeholder 2"/>
          <p:cNvSpPr>
            <a:spLocks noGrp="1"/>
          </p:cNvSpPr>
          <p:nvPr>
            <p:ph idx="1"/>
          </p:nvPr>
        </p:nvSpPr>
        <p:spPr/>
        <p:txBody>
          <a:bodyPr/>
          <a:lstStyle/>
          <a:p>
            <a:r>
              <a:rPr lang="en-US" b="1" dirty="0"/>
              <a:t>Who</a:t>
            </a:r>
            <a:r>
              <a:rPr lang="en-US" dirty="0"/>
              <a:t> is getting the disease?</a:t>
            </a:r>
          </a:p>
          <a:p>
            <a:pPr lvl="1"/>
            <a:r>
              <a:rPr lang="en-US" dirty="0"/>
              <a:t>Summarizes the important characteristics of people who get the disease or outcome</a:t>
            </a:r>
          </a:p>
          <a:p>
            <a:pPr lvl="1"/>
            <a:r>
              <a:rPr lang="en-US" dirty="0"/>
              <a:t>Usually includes age and sex</a:t>
            </a:r>
          </a:p>
          <a:p>
            <a:pPr lvl="1"/>
            <a:r>
              <a:rPr lang="en-US" dirty="0"/>
              <a:t>Other characteristics known or thought to be related to the disease or outcome</a:t>
            </a:r>
          </a:p>
          <a:p>
            <a:pPr lvl="2"/>
            <a:r>
              <a:rPr lang="en-US" dirty="0"/>
              <a:t>Socioeconomic status (affects rates of TB)</a:t>
            </a:r>
          </a:p>
          <a:p>
            <a:pPr lvl="2"/>
            <a:r>
              <a:rPr lang="en-US" dirty="0"/>
              <a:t>HIV status (affects rates of TB)</a:t>
            </a:r>
          </a:p>
        </p:txBody>
      </p:sp>
    </p:spTree>
    <p:extLst>
      <p:ext uri="{BB962C8B-B14F-4D97-AF65-F5344CB8AC3E}">
        <p14:creationId xmlns:p14="http://schemas.microsoft.com/office/powerpoint/2010/main" val="1180823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Descriptive studies: Who? </a:t>
            </a:r>
            <a:r>
              <a:rPr lang="en-US" sz="3000" dirty="0"/>
              <a:t>(2)</a:t>
            </a:r>
          </a:p>
        </p:txBody>
      </p:sp>
      <p:sp>
        <p:nvSpPr>
          <p:cNvPr id="5" name="Rectangle 51"/>
          <p:cNvSpPr>
            <a:spLocks noChangeArrowheads="1"/>
          </p:cNvSpPr>
          <p:nvPr/>
        </p:nvSpPr>
        <p:spPr bwMode="auto">
          <a:xfrm>
            <a:off x="583489" y="1600200"/>
            <a:ext cx="8423140" cy="64633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b="0" dirty="0">
                <a:ea typeface="ＭＳ Ｐゴシック" charset="0"/>
              </a:rPr>
              <a:t>TB prevalence estimates from Indonesia Prevalence survey 2013-2014</a:t>
            </a:r>
          </a:p>
          <a:p>
            <a:pPr algn="ctr">
              <a:defRPr/>
            </a:pPr>
            <a:r>
              <a:rPr lang="en-US" dirty="0">
                <a:ea typeface="ＭＳ Ｐゴシック" charset="0"/>
              </a:rPr>
              <a:t>per 100,000 population, stratified by age and sex</a:t>
            </a:r>
            <a:endParaRPr lang="en-US" b="0" dirty="0">
              <a:ea typeface="ＭＳ Ｐゴシック" charset="0"/>
            </a:endParaRPr>
          </a:p>
        </p:txBody>
      </p:sp>
      <p:sp>
        <p:nvSpPr>
          <p:cNvPr id="6" name="AutoShape 52"/>
          <p:cNvSpPr>
            <a:spLocks noChangeArrowheads="1"/>
          </p:cNvSpPr>
          <p:nvPr/>
        </p:nvSpPr>
        <p:spPr bwMode="auto">
          <a:xfrm>
            <a:off x="1295400" y="4935416"/>
            <a:ext cx="914400" cy="152400"/>
          </a:xfrm>
          <a:prstGeom prst="rightArrow">
            <a:avLst>
              <a:gd name="adj1" fmla="val 50000"/>
              <a:gd name="adj2" fmla="val 150000"/>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sp>
        <p:nvSpPr>
          <p:cNvPr id="7" name="AutoShape 53"/>
          <p:cNvSpPr>
            <a:spLocks noChangeArrowheads="1"/>
          </p:cNvSpPr>
          <p:nvPr/>
        </p:nvSpPr>
        <p:spPr bwMode="auto">
          <a:xfrm>
            <a:off x="1295400" y="5656385"/>
            <a:ext cx="914400" cy="152400"/>
          </a:xfrm>
          <a:prstGeom prst="rightArrow">
            <a:avLst>
              <a:gd name="adj1" fmla="val 50000"/>
              <a:gd name="adj2" fmla="val 150000"/>
            </a:avLst>
          </a:prstGeom>
          <a:solidFill>
            <a:schemeClr val="accent1"/>
          </a:solidFill>
          <a:ln w="9525">
            <a:solidFill>
              <a:schemeClr val="tx1"/>
            </a:solidFill>
            <a:miter lim="800000"/>
            <a:headEnd/>
            <a:tailEn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ea typeface="ＭＳ Ｐゴシック"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461655387"/>
              </p:ext>
            </p:extLst>
          </p:nvPr>
        </p:nvGraphicFramePr>
        <p:xfrm>
          <a:off x="2350477" y="2246531"/>
          <a:ext cx="4443046" cy="3708400"/>
        </p:xfrm>
        <a:graphic>
          <a:graphicData uri="http://schemas.openxmlformats.org/drawingml/2006/table">
            <a:tbl>
              <a:tblPr firstRow="1" bandRow="1">
                <a:tableStyleId>{5C22544A-7EE6-4342-B048-85BDC9FD1C3A}</a:tableStyleId>
              </a:tblPr>
              <a:tblGrid>
                <a:gridCol w="2192215">
                  <a:extLst>
                    <a:ext uri="{9D8B030D-6E8A-4147-A177-3AD203B41FA5}">
                      <a16:colId xmlns:a16="http://schemas.microsoft.com/office/drawing/2014/main" val="20000"/>
                    </a:ext>
                  </a:extLst>
                </a:gridCol>
                <a:gridCol w="2250831">
                  <a:extLst>
                    <a:ext uri="{9D8B030D-6E8A-4147-A177-3AD203B41FA5}">
                      <a16:colId xmlns:a16="http://schemas.microsoft.com/office/drawing/2014/main" val="20001"/>
                    </a:ext>
                  </a:extLst>
                </a:gridCol>
              </a:tblGrid>
              <a:tr h="370840">
                <a:tc>
                  <a:txBody>
                    <a:bodyPr/>
                    <a:lstStyle/>
                    <a:p>
                      <a:r>
                        <a:rPr lang="en-US" sz="1400" dirty="0"/>
                        <a:t>Characteristics</a:t>
                      </a:r>
                    </a:p>
                  </a:txBody>
                  <a:tcPr/>
                </a:tc>
                <a:tc>
                  <a:txBody>
                    <a:bodyPr/>
                    <a:lstStyle/>
                    <a:p>
                      <a:r>
                        <a:rPr lang="en-US" sz="1400" dirty="0"/>
                        <a:t>TB</a:t>
                      </a:r>
                      <a:r>
                        <a:rPr lang="en-US" sz="1400" baseline="0" dirty="0"/>
                        <a:t> Prevalence</a:t>
                      </a:r>
                      <a:endParaRPr lang="en-US" sz="1400" dirty="0"/>
                    </a:p>
                  </a:txBody>
                  <a:tcPr/>
                </a:tc>
                <a:extLst>
                  <a:ext uri="{0D108BD9-81ED-4DB2-BD59-A6C34878D82A}">
                    <a16:rowId xmlns:a16="http://schemas.microsoft.com/office/drawing/2014/main" val="10000"/>
                  </a:ext>
                </a:extLst>
              </a:tr>
              <a:tr h="370840">
                <a:tc>
                  <a:txBody>
                    <a:bodyPr/>
                    <a:lstStyle/>
                    <a:p>
                      <a:r>
                        <a:rPr lang="en-US" sz="1400" dirty="0"/>
                        <a:t>Total</a:t>
                      </a:r>
                    </a:p>
                  </a:txBody>
                  <a:tcPr>
                    <a:lnB w="12700" cap="flat" cmpd="sng" algn="ctr">
                      <a:solidFill>
                        <a:scrgbClr r="0" g="0" b="0"/>
                      </a:solidFill>
                      <a:prstDash val="solid"/>
                      <a:round/>
                      <a:headEnd type="none" w="med" len="med"/>
                      <a:tailEnd type="none" w="med" len="med"/>
                    </a:lnB>
                  </a:tcPr>
                </a:tc>
                <a:tc>
                  <a:txBody>
                    <a:bodyPr/>
                    <a:lstStyle/>
                    <a:p>
                      <a:r>
                        <a:rPr lang="en-US" sz="1400" dirty="0"/>
                        <a:t>759.1</a:t>
                      </a:r>
                    </a:p>
                  </a:txBody>
                  <a:tcPr>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r>
                        <a:rPr lang="en-US" sz="1400" dirty="0"/>
                        <a:t>15-24</a:t>
                      </a:r>
                    </a:p>
                  </a:txBody>
                  <a:tcPr>
                    <a:lnT w="12700" cap="flat" cmpd="sng" algn="ctr">
                      <a:solidFill>
                        <a:scrgbClr r="0" g="0" b="0"/>
                      </a:solidFill>
                      <a:prstDash val="solid"/>
                      <a:round/>
                      <a:headEnd type="none" w="med" len="med"/>
                      <a:tailEnd type="none" w="med" len="med"/>
                    </a:lnT>
                  </a:tcPr>
                </a:tc>
                <a:tc>
                  <a:txBody>
                    <a:bodyPr/>
                    <a:lstStyle/>
                    <a:p>
                      <a:r>
                        <a:rPr lang="en-US" sz="1400" dirty="0"/>
                        <a:t>360.8</a:t>
                      </a:r>
                    </a:p>
                  </a:txBody>
                  <a:tcPr>
                    <a:lnT w="12700" cap="flat" cmpd="sng" algn="ctr">
                      <a:solidFill>
                        <a:scrgbClr r="0" g="0" b="0"/>
                      </a:solidFill>
                      <a:prstDash val="solid"/>
                      <a:round/>
                      <a:headEnd type="none" w="med" len="med"/>
                      <a:tailEnd type="none" w="med" len="med"/>
                    </a:lnT>
                  </a:tcPr>
                </a:tc>
                <a:extLst>
                  <a:ext uri="{0D108BD9-81ED-4DB2-BD59-A6C34878D82A}">
                    <a16:rowId xmlns:a16="http://schemas.microsoft.com/office/drawing/2014/main" val="10002"/>
                  </a:ext>
                </a:extLst>
              </a:tr>
              <a:tr h="370840">
                <a:tc>
                  <a:txBody>
                    <a:bodyPr/>
                    <a:lstStyle/>
                    <a:p>
                      <a:r>
                        <a:rPr lang="en-US" sz="1400" dirty="0"/>
                        <a:t>25-34</a:t>
                      </a:r>
                    </a:p>
                  </a:txBody>
                  <a:tcPr/>
                </a:tc>
                <a:tc>
                  <a:txBody>
                    <a:bodyPr/>
                    <a:lstStyle/>
                    <a:p>
                      <a:r>
                        <a:rPr lang="en-US" sz="1400" dirty="0"/>
                        <a:t>753.4</a:t>
                      </a:r>
                    </a:p>
                  </a:txBody>
                  <a:tcPr/>
                </a:tc>
                <a:extLst>
                  <a:ext uri="{0D108BD9-81ED-4DB2-BD59-A6C34878D82A}">
                    <a16:rowId xmlns:a16="http://schemas.microsoft.com/office/drawing/2014/main" val="10003"/>
                  </a:ext>
                </a:extLst>
              </a:tr>
              <a:tr h="370840">
                <a:tc>
                  <a:txBody>
                    <a:bodyPr/>
                    <a:lstStyle/>
                    <a:p>
                      <a:r>
                        <a:rPr lang="en-US" sz="1400" dirty="0"/>
                        <a:t>35-44</a:t>
                      </a:r>
                    </a:p>
                  </a:txBody>
                  <a:tcPr/>
                </a:tc>
                <a:tc>
                  <a:txBody>
                    <a:bodyPr/>
                    <a:lstStyle/>
                    <a:p>
                      <a:r>
                        <a:rPr lang="en-US" sz="1400" dirty="0"/>
                        <a:t>713.8</a:t>
                      </a:r>
                    </a:p>
                  </a:txBody>
                  <a:tcPr/>
                </a:tc>
                <a:extLst>
                  <a:ext uri="{0D108BD9-81ED-4DB2-BD59-A6C34878D82A}">
                    <a16:rowId xmlns:a16="http://schemas.microsoft.com/office/drawing/2014/main" val="10004"/>
                  </a:ext>
                </a:extLst>
              </a:tr>
              <a:tr h="370840">
                <a:tc>
                  <a:txBody>
                    <a:bodyPr/>
                    <a:lstStyle/>
                    <a:p>
                      <a:r>
                        <a:rPr lang="en-US" sz="1400" dirty="0"/>
                        <a:t>45-54</a:t>
                      </a:r>
                    </a:p>
                  </a:txBody>
                  <a:tcPr/>
                </a:tc>
                <a:tc>
                  <a:txBody>
                    <a:bodyPr/>
                    <a:lstStyle/>
                    <a:p>
                      <a:r>
                        <a:rPr lang="en-US" sz="1400" dirty="0"/>
                        <a:t>835.5</a:t>
                      </a:r>
                    </a:p>
                  </a:txBody>
                  <a:tcPr/>
                </a:tc>
                <a:extLst>
                  <a:ext uri="{0D108BD9-81ED-4DB2-BD59-A6C34878D82A}">
                    <a16:rowId xmlns:a16="http://schemas.microsoft.com/office/drawing/2014/main" val="10005"/>
                  </a:ext>
                </a:extLst>
              </a:tr>
              <a:tr h="370840">
                <a:tc>
                  <a:txBody>
                    <a:bodyPr/>
                    <a:lstStyle/>
                    <a:p>
                      <a:r>
                        <a:rPr lang="en-US" sz="1400" dirty="0"/>
                        <a:t>55-64</a:t>
                      </a:r>
                    </a:p>
                  </a:txBody>
                  <a:tcPr/>
                </a:tc>
                <a:tc>
                  <a:txBody>
                    <a:bodyPr/>
                    <a:lstStyle/>
                    <a:p>
                      <a:r>
                        <a:rPr lang="en-US" sz="1400" dirty="0"/>
                        <a:t>1029.5</a:t>
                      </a:r>
                    </a:p>
                  </a:txBody>
                  <a:tcPr/>
                </a:tc>
                <a:extLst>
                  <a:ext uri="{0D108BD9-81ED-4DB2-BD59-A6C34878D82A}">
                    <a16:rowId xmlns:a16="http://schemas.microsoft.com/office/drawing/2014/main" val="10006"/>
                  </a:ext>
                </a:extLst>
              </a:tr>
              <a:tr h="370840">
                <a:tc>
                  <a:txBody>
                    <a:bodyPr/>
                    <a:lstStyle/>
                    <a:p>
                      <a:r>
                        <a:rPr lang="en-US" sz="1400" dirty="0"/>
                        <a:t>65+</a:t>
                      </a:r>
                    </a:p>
                  </a:txBody>
                  <a:tcPr>
                    <a:lnB w="12700" cap="flat" cmpd="sng" algn="ctr">
                      <a:solidFill>
                        <a:scrgbClr r="0" g="0" b="0"/>
                      </a:solidFill>
                      <a:prstDash val="solid"/>
                      <a:round/>
                      <a:headEnd type="none" w="med" len="med"/>
                      <a:tailEnd type="none" w="med" len="med"/>
                    </a:lnB>
                  </a:tcPr>
                </a:tc>
                <a:tc>
                  <a:txBody>
                    <a:bodyPr/>
                    <a:lstStyle/>
                    <a:p>
                      <a:r>
                        <a:rPr lang="en-US" sz="1400" dirty="0"/>
                        <a:t>1581.7</a:t>
                      </a:r>
                    </a:p>
                  </a:txBody>
                  <a:tcPr>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370840">
                <a:tc>
                  <a:txBody>
                    <a:bodyPr/>
                    <a:lstStyle/>
                    <a:p>
                      <a:r>
                        <a:rPr lang="en-US" sz="1400" dirty="0"/>
                        <a:t>Female</a:t>
                      </a:r>
                    </a:p>
                  </a:txBody>
                  <a:tcPr>
                    <a:lnT w="12700" cap="flat" cmpd="sng" algn="ctr">
                      <a:solidFill>
                        <a:scrgbClr r="0" g="0" b="0"/>
                      </a:solidFill>
                      <a:prstDash val="solid"/>
                      <a:round/>
                      <a:headEnd type="none" w="med" len="med"/>
                      <a:tailEnd type="none" w="med" len="med"/>
                    </a:lnT>
                  </a:tcPr>
                </a:tc>
                <a:tc>
                  <a:txBody>
                    <a:bodyPr/>
                    <a:lstStyle/>
                    <a:p>
                      <a:r>
                        <a:rPr lang="en-US" sz="1400" dirty="0"/>
                        <a:t>460.6</a:t>
                      </a:r>
                    </a:p>
                  </a:txBody>
                  <a:tcPr>
                    <a:lnT w="12700" cap="flat" cmpd="sng" algn="ctr">
                      <a:solidFill>
                        <a:scrgbClr r="0" g="0" b="0"/>
                      </a:solidFill>
                      <a:prstDash val="solid"/>
                      <a:round/>
                      <a:headEnd type="none" w="med" len="med"/>
                      <a:tailEnd type="none" w="med" len="med"/>
                    </a:lnT>
                  </a:tcPr>
                </a:tc>
                <a:extLst>
                  <a:ext uri="{0D108BD9-81ED-4DB2-BD59-A6C34878D82A}">
                    <a16:rowId xmlns:a16="http://schemas.microsoft.com/office/drawing/2014/main" val="10008"/>
                  </a:ext>
                </a:extLst>
              </a:tr>
              <a:tr h="370840">
                <a:tc>
                  <a:txBody>
                    <a:bodyPr/>
                    <a:lstStyle/>
                    <a:p>
                      <a:r>
                        <a:rPr lang="en-US" sz="1400" dirty="0"/>
                        <a:t>Male</a:t>
                      </a:r>
                    </a:p>
                  </a:txBody>
                  <a:tcPr/>
                </a:tc>
                <a:tc>
                  <a:txBody>
                    <a:bodyPr/>
                    <a:lstStyle/>
                    <a:p>
                      <a:r>
                        <a:rPr lang="en-US" sz="1400" dirty="0"/>
                        <a:t>1082.7</a:t>
                      </a: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985270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Descriptive studies: Where?</a:t>
            </a:r>
          </a:p>
        </p:txBody>
      </p:sp>
      <p:sp>
        <p:nvSpPr>
          <p:cNvPr id="3" name="Content Placeholder 2"/>
          <p:cNvSpPr>
            <a:spLocks noGrp="1"/>
          </p:cNvSpPr>
          <p:nvPr>
            <p:ph idx="1"/>
          </p:nvPr>
        </p:nvSpPr>
        <p:spPr/>
        <p:txBody>
          <a:bodyPr/>
          <a:lstStyle/>
          <a:p>
            <a:r>
              <a:rPr lang="en-US" b="1" dirty="0"/>
              <a:t>Where</a:t>
            </a:r>
            <a:r>
              <a:rPr lang="en-US" dirty="0"/>
              <a:t> are the rates of disease highest? Lowest?</a:t>
            </a:r>
          </a:p>
          <a:p>
            <a:r>
              <a:rPr lang="en-US" b="1" dirty="0"/>
              <a:t>Where</a:t>
            </a:r>
            <a:r>
              <a:rPr lang="en-US" dirty="0"/>
              <a:t> do resources need to be targeted?</a:t>
            </a:r>
          </a:p>
          <a:p>
            <a:pPr lvl="1"/>
            <a:r>
              <a:rPr lang="en-US" dirty="0"/>
              <a:t>Geographic comparisons of disease frequency highlight where the needs are greatest</a:t>
            </a:r>
          </a:p>
          <a:p>
            <a:pPr lvl="1"/>
            <a:r>
              <a:rPr lang="en-US" dirty="0"/>
              <a:t>Geographic characteristics can also provide insights into disease etiology</a:t>
            </a:r>
          </a:p>
        </p:txBody>
      </p:sp>
    </p:spTree>
    <p:extLst>
      <p:ext uri="{BB962C8B-B14F-4D97-AF65-F5344CB8AC3E}">
        <p14:creationId xmlns:p14="http://schemas.microsoft.com/office/powerpoint/2010/main" val="7095369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11480"/>
            <a:ext cx="8229600" cy="1139825"/>
          </a:xfrm>
        </p:spPr>
        <p:txBody>
          <a:bodyPr/>
          <a:lstStyle/>
          <a:p>
            <a:r>
              <a:rPr lang="en-US" dirty="0"/>
              <a:t>Estimated percentage of new TB cases with MDR/RR-TB</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57200" y="1665361"/>
            <a:ext cx="8229600" cy="4400403"/>
          </a:xfrm>
        </p:spPr>
      </p:pic>
      <p:sp>
        <p:nvSpPr>
          <p:cNvPr id="3" name="TextBox 2"/>
          <p:cNvSpPr txBox="1"/>
          <p:nvPr/>
        </p:nvSpPr>
        <p:spPr>
          <a:xfrm>
            <a:off x="6361554" y="6325939"/>
            <a:ext cx="2516401" cy="276999"/>
          </a:xfrm>
          <a:prstGeom prst="rect">
            <a:avLst/>
          </a:prstGeom>
          <a:noFill/>
        </p:spPr>
        <p:txBody>
          <a:bodyPr wrap="square" rtlCol="0">
            <a:spAutoFit/>
          </a:bodyPr>
          <a:lstStyle/>
          <a:p>
            <a:pPr algn="r"/>
            <a:r>
              <a:rPr lang="en-US" sz="1200" dirty="0"/>
              <a:t>WHO Global TB Report 2015</a:t>
            </a:r>
          </a:p>
        </p:txBody>
      </p:sp>
    </p:spTree>
    <p:extLst>
      <p:ext uri="{BB962C8B-B14F-4D97-AF65-F5344CB8AC3E}">
        <p14:creationId xmlns:p14="http://schemas.microsoft.com/office/powerpoint/2010/main" val="1337499637"/>
      </p:ext>
    </p:extLst>
  </p:cSld>
  <p:clrMapOvr>
    <a:masterClrMapping/>
  </p:clrMapOvr>
</p:sld>
</file>

<file path=ppt/theme/theme1.xml><?xml version="1.0" encoding="utf-8"?>
<a:theme xmlns:a="http://schemas.openxmlformats.org/drawingml/2006/main" name="CDC OR Style options 1 and 2">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5939</TotalTime>
  <Words>6474</Words>
  <Application>Microsoft Office PowerPoint</Application>
  <PresentationFormat>On-screen Show (4:3)</PresentationFormat>
  <Paragraphs>637</Paragraphs>
  <Slides>50</Slides>
  <Notes>50</Notes>
  <HiddenSlides>0</HiddenSlides>
  <MMClips>0</MMClips>
  <ScaleCrop>false</ScaleCrop>
  <HeadingPairs>
    <vt:vector size="6" baseType="variant">
      <vt:variant>
        <vt:lpstr>Fonts Used</vt:lpstr>
      </vt:variant>
      <vt:variant>
        <vt:i4>12</vt:i4>
      </vt:variant>
      <vt:variant>
        <vt:lpstr>Theme</vt:lpstr>
      </vt:variant>
      <vt:variant>
        <vt:i4>2</vt:i4>
      </vt:variant>
      <vt:variant>
        <vt:lpstr>Slide Titles</vt:lpstr>
      </vt:variant>
      <vt:variant>
        <vt:i4>50</vt:i4>
      </vt:variant>
    </vt:vector>
  </HeadingPairs>
  <TitlesOfParts>
    <vt:vector size="64" baseType="lpstr">
      <vt:lpstr>ＭＳ Ｐゴシック</vt:lpstr>
      <vt:lpstr>ＭＳ Ｐゴシック</vt:lpstr>
      <vt:lpstr>Arial</vt:lpstr>
      <vt:lpstr>Avenir Book</vt:lpstr>
      <vt:lpstr>Calibri</vt:lpstr>
      <vt:lpstr>Courier New</vt:lpstr>
      <vt:lpstr>Garamond</vt:lpstr>
      <vt:lpstr>Lucida Grande</vt:lpstr>
      <vt:lpstr>Mangal</vt:lpstr>
      <vt:lpstr>Times New Roman</vt:lpstr>
      <vt:lpstr>Verdana</vt:lpstr>
      <vt:lpstr>Wingdings</vt:lpstr>
      <vt:lpstr>CDC OR Style options 1 and 2</vt:lpstr>
      <vt:lpstr>Custom Design</vt:lpstr>
      <vt:lpstr>Study Design</vt:lpstr>
      <vt:lpstr>Deciding on a study design</vt:lpstr>
      <vt:lpstr>Types of studies</vt:lpstr>
      <vt:lpstr>Descriptive studies</vt:lpstr>
      <vt:lpstr>Descriptive studies (2)</vt:lpstr>
      <vt:lpstr>Descriptive studies: Who?</vt:lpstr>
      <vt:lpstr>Descriptive studies: Who? (2)</vt:lpstr>
      <vt:lpstr>Descriptive studies: Where?</vt:lpstr>
      <vt:lpstr>Estimated percentage of new TB cases with MDR/RR-TB</vt:lpstr>
      <vt:lpstr>Descriptive studies: When?</vt:lpstr>
      <vt:lpstr>Seasonality of influenza</vt:lpstr>
      <vt:lpstr>Types of descriptive studies</vt:lpstr>
      <vt:lpstr>Types of descriptive studies</vt:lpstr>
      <vt:lpstr>Example - TB prevalence survey</vt:lpstr>
      <vt:lpstr>Analytic studies</vt:lpstr>
      <vt:lpstr>Analytic studies </vt:lpstr>
      <vt:lpstr>Types of analytic studies</vt:lpstr>
      <vt:lpstr>Observational studies</vt:lpstr>
      <vt:lpstr>Cross-sectional study</vt:lpstr>
      <vt:lpstr>Example cross-sectional study</vt:lpstr>
      <vt:lpstr>Cross-sectional design: Advantages and disadvantages</vt:lpstr>
      <vt:lpstr>Cohort study </vt:lpstr>
      <vt:lpstr>Approach in a cohort study</vt:lpstr>
      <vt:lpstr>Approach in a cohort study (2)</vt:lpstr>
      <vt:lpstr>Approach in a cohort study (3)</vt:lpstr>
      <vt:lpstr>Approach in a cohort study (4)</vt:lpstr>
      <vt:lpstr>Example cohort study</vt:lpstr>
      <vt:lpstr>Cohort study:  Advantages and disadvantages</vt:lpstr>
      <vt:lpstr>Cohort study:  Advantages and disadvantages (2)</vt:lpstr>
      <vt:lpstr>Case-control study</vt:lpstr>
      <vt:lpstr>Approach in case-control study</vt:lpstr>
      <vt:lpstr>Approach in case-control study (2)</vt:lpstr>
      <vt:lpstr>Approach in case-control study (3)</vt:lpstr>
      <vt:lpstr>Approach in case-control study (4)</vt:lpstr>
      <vt:lpstr>Considerations for case-control </vt:lpstr>
      <vt:lpstr>Selection of controls</vt:lpstr>
      <vt:lpstr>Retrospective measurement</vt:lpstr>
      <vt:lpstr>Example case-control study</vt:lpstr>
      <vt:lpstr>Case-control: Advantages and disadvantages</vt:lpstr>
      <vt:lpstr>Case-control: Advantages and disadvantages (2)</vt:lpstr>
      <vt:lpstr>Experimental studies</vt:lpstr>
      <vt:lpstr>Example experimental trial</vt:lpstr>
      <vt:lpstr>Considerations for  experimental studies</vt:lpstr>
      <vt:lpstr>Deciding on a study design</vt:lpstr>
      <vt:lpstr>Conclusions</vt:lpstr>
      <vt:lpstr>How would you design a study?</vt:lpstr>
      <vt:lpstr>Example #1</vt:lpstr>
      <vt:lpstr>Example #2</vt:lpstr>
      <vt:lpstr>Example #3</vt:lpstr>
      <vt:lpstr>Example #4</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560</cp:revision>
  <cp:lastPrinted>2018-10-17T17:59:27Z</cp:lastPrinted>
  <dcterms:created xsi:type="dcterms:W3CDTF">2016-12-10T01:14:11Z</dcterms:created>
  <dcterms:modified xsi:type="dcterms:W3CDTF">2019-01-18T03:13:43Z</dcterms:modified>
</cp:coreProperties>
</file>