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7"/>
  </p:notesMasterIdLst>
  <p:handoutMasterIdLst>
    <p:handoutMasterId r:id="rId28"/>
  </p:handoutMasterIdLst>
  <p:sldIdLst>
    <p:sldId id="256" r:id="rId2"/>
    <p:sldId id="257" r:id="rId3"/>
    <p:sldId id="279" r:id="rId4"/>
    <p:sldId id="259" r:id="rId5"/>
    <p:sldId id="260" r:id="rId6"/>
    <p:sldId id="261" r:id="rId7"/>
    <p:sldId id="262" r:id="rId8"/>
    <p:sldId id="263" r:id="rId9"/>
    <p:sldId id="264" r:id="rId10"/>
    <p:sldId id="265" r:id="rId11"/>
    <p:sldId id="267" r:id="rId12"/>
    <p:sldId id="268" r:id="rId13"/>
    <p:sldId id="282" r:id="rId14"/>
    <p:sldId id="269" r:id="rId15"/>
    <p:sldId id="270" r:id="rId16"/>
    <p:sldId id="271" r:id="rId17"/>
    <p:sldId id="272" r:id="rId18"/>
    <p:sldId id="273" r:id="rId19"/>
    <p:sldId id="281" r:id="rId20"/>
    <p:sldId id="274" r:id="rId21"/>
    <p:sldId id="275" r:id="rId22"/>
    <p:sldId id="277" r:id="rId23"/>
    <p:sldId id="278" r:id="rId24"/>
    <p:sldId id="280" r:id="rId25"/>
    <p:sldId id="266"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7" clrIdx="0"/>
  <p:cmAuthor id="1" name="Hopewell MD, Philip" initials="PH" lastIdx="19" clrIdx="1"/>
  <p:cmAuthor id="2" name="Lisa Chen" initials="" lastIdx="0" clrIdx="2"/>
  <p:cmAuthor id="3" name="Moonan, Patrick (CDC/CGH/DGHT)" initials="MP(" lastIdx="2" clrIdx="3">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B23D"/>
    <a:srgbClr val="FBE00D"/>
    <a:srgbClr val="EAD56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952" autoAdjust="0"/>
    <p:restoredTop sz="33766" autoAdjust="0"/>
  </p:normalViewPr>
  <p:slideViewPr>
    <p:cSldViewPr snapToGrid="0" snapToObjects="1">
      <p:cViewPr varScale="1">
        <p:scale>
          <a:sx n="31" d="100"/>
          <a:sy n="31" d="100"/>
        </p:scale>
        <p:origin x="492" y="48"/>
      </p:cViewPr>
      <p:guideLst>
        <p:guide orient="horz" pos="2160"/>
        <p:guide pos="2880"/>
      </p:guideLst>
    </p:cSldViewPr>
  </p:slideViewPr>
  <p:notesTextViewPr>
    <p:cViewPr>
      <p:scale>
        <a:sx n="100" d="100"/>
        <a:sy n="100" d="100"/>
      </p:scale>
      <p:origin x="0" y="0"/>
    </p:cViewPr>
  </p:notesTextViewPr>
  <p:sorterViewPr>
    <p:cViewPr>
      <p:scale>
        <a:sx n="141" d="100"/>
        <a:sy n="141" d="100"/>
      </p:scale>
      <p:origin x="0" y="60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presProps" Target="presProp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9C3CE17-D424-4745-8242-31AD0733BEDE}" type="datetimeFigureOut">
              <a:rPr lang="en-US" smtClean="0"/>
              <a:pPr/>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FBE7CF6-CE80-6E46-B2AB-DCB00DB467F7}" type="slidenum">
              <a:rPr lang="en-US" smtClean="0"/>
              <a:pPr/>
              <a:t>‹#›</a:t>
            </a:fld>
            <a:endParaRPr lang="en-US"/>
          </a:p>
        </p:txBody>
      </p:sp>
    </p:spTree>
    <p:extLst>
      <p:ext uri="{BB962C8B-B14F-4D97-AF65-F5344CB8AC3E}">
        <p14:creationId xmlns:p14="http://schemas.microsoft.com/office/powerpoint/2010/main" val="1806301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B6D3F2-2AF4-3A4B-9AC9-4FB05A8EA7F2}" type="datetimeFigureOut">
              <a:rPr lang="en-US" smtClean="0"/>
              <a:pPr/>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5C380-B638-F340-ABB0-9AD85CDBBEED}" type="slidenum">
              <a:rPr lang="en-US" smtClean="0"/>
              <a:pPr/>
              <a:t>‹#›</a:t>
            </a:fld>
            <a:endParaRPr lang="en-US"/>
          </a:p>
        </p:txBody>
      </p:sp>
    </p:spTree>
    <p:extLst>
      <p:ext uri="{BB962C8B-B14F-4D97-AF65-F5344CB8AC3E}">
        <p14:creationId xmlns:p14="http://schemas.microsoft.com/office/powerpoint/2010/main" val="3901572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W1L3 Developing Research Questions</a:t>
            </a:r>
          </a:p>
          <a:p>
            <a:r>
              <a:rPr lang="en-US" b="1" dirty="0"/>
              <a:t>Time:</a:t>
            </a:r>
            <a:r>
              <a:rPr lang="en-US" b="1" baseline="0" dirty="0"/>
              <a:t> 30 minutes (25 slides)</a:t>
            </a:r>
          </a:p>
          <a:p>
            <a:r>
              <a:rPr lang="en-US" b="1" baseline="0" dirty="0"/>
              <a:t>Reading: Hulley chapter 2</a:t>
            </a:r>
            <a:endParaRPr lang="en-US" b="1"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1</a:t>
            </a:fld>
            <a:endParaRPr lang="en-US"/>
          </a:p>
        </p:txBody>
      </p:sp>
    </p:spTree>
    <p:extLst>
      <p:ext uri="{BB962C8B-B14F-4D97-AF65-F5344CB8AC3E}">
        <p14:creationId xmlns:p14="http://schemas.microsoft.com/office/powerpoint/2010/main" val="1571851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3DAC0F72-3E67-44B9-B15B-A61EDA6850BF}" type="slidenum">
              <a:rPr lang="en-US" altLang="en-US" sz="1200"/>
              <a:pPr/>
              <a:t>10</a:t>
            </a:fld>
            <a:endParaRPr lang="en-US" altLang="en-US" sz="120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sz="1200" kern="1200" dirty="0">
                <a:effectLst/>
                <a:latin typeface="+mn-lt"/>
                <a:ea typeface="+mn-ea"/>
                <a:cs typeface="+mn-cs"/>
              </a:rPr>
              <a:t>What are the characteristics or qualities of a good research question?</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 good research question meets the F-I-N-E-R or finer criteria. FINER is an acronym.    </a:t>
            </a:r>
          </a:p>
          <a:p>
            <a:pPr marL="171450" indent="-171450">
              <a:buFont typeface="Arial" panose="020B0604020202020204" pitchFamily="34" charset="0"/>
              <a:buChar char="•"/>
            </a:pPr>
            <a:r>
              <a:rPr lang="en-US" sz="1200" u="sng" kern="1200" dirty="0">
                <a:solidFill>
                  <a:schemeClr val="tx1"/>
                </a:solidFill>
                <a:effectLst/>
                <a:latin typeface="+mn-lt"/>
                <a:ea typeface="+mn-ea"/>
                <a:cs typeface="+mn-cs"/>
              </a:rPr>
              <a:t>Feasible</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Are there an adequate number of subjects, is there adequate technical expertise, is it affordable in terms of time and money, and will it be manageable in scope?)</a:t>
            </a:r>
          </a:p>
          <a:p>
            <a:pPr marL="171450" indent="-171450">
              <a:buFont typeface="Arial" panose="020B0604020202020204" pitchFamily="34" charset="0"/>
              <a:buChar char="•"/>
            </a:pPr>
            <a:r>
              <a:rPr lang="en-US" sz="1200" u="sng" kern="1200" dirty="0">
                <a:solidFill>
                  <a:schemeClr val="tx1"/>
                </a:solidFill>
                <a:effectLst/>
                <a:latin typeface="+mn-lt"/>
                <a:ea typeface="+mn-ea"/>
                <a:cs typeface="+mn-cs"/>
              </a:rPr>
              <a:t>Interesting</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it of interest to YOU the investigator</a:t>
            </a:r>
          </a:p>
          <a:p>
            <a:pPr marL="171450" indent="-171450">
              <a:buFont typeface="Arial" panose="020B0604020202020204" pitchFamily="34" charset="0"/>
              <a:buChar char="•"/>
            </a:pPr>
            <a:r>
              <a:rPr lang="en-US" sz="1200" u="sng" kern="1200" dirty="0">
                <a:solidFill>
                  <a:schemeClr val="tx1"/>
                </a:solidFill>
                <a:effectLst/>
                <a:latin typeface="+mn-lt"/>
                <a:ea typeface="+mn-ea"/>
                <a:cs typeface="+mn-cs"/>
              </a:rPr>
              <a:t>Novel</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Does the question confirm or refute previous findings, does it extend previous finding or does it offer NEW FINDINGS?</a:t>
            </a:r>
          </a:p>
          <a:p>
            <a:pPr marL="171450" indent="-171450">
              <a:buFont typeface="Arial" panose="020B0604020202020204" pitchFamily="34" charset="0"/>
              <a:buChar char="•"/>
            </a:pPr>
            <a:r>
              <a:rPr lang="en-US" sz="1200" u="sng" kern="1200" dirty="0">
                <a:solidFill>
                  <a:schemeClr val="tx1"/>
                </a:solidFill>
                <a:effectLst/>
                <a:latin typeface="+mn-lt"/>
                <a:ea typeface="+mn-ea"/>
                <a:cs typeface="+mn-cs"/>
              </a:rPr>
              <a:t>Ethical</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Is the question humane or ethical?</a:t>
            </a:r>
          </a:p>
          <a:p>
            <a:pPr marL="171450" indent="-171450">
              <a:buFont typeface="Arial" panose="020B0604020202020204" pitchFamily="34" charset="0"/>
              <a:buChar char="•"/>
            </a:pPr>
            <a:r>
              <a:rPr lang="en-US" sz="1200" u="sng" kern="1200" dirty="0">
                <a:solidFill>
                  <a:schemeClr val="tx1"/>
                </a:solidFill>
                <a:effectLst/>
                <a:latin typeface="+mn-lt"/>
                <a:ea typeface="+mn-ea"/>
                <a:cs typeface="+mn-cs"/>
              </a:rPr>
              <a:t>Relevant</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And finally, is the question appropriate and timely to scientific knowledge, to clinical and health policy and to future research directions? And most importantly, is it relevant to your program?</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These criteria are covered in chapter 2 of your readings.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Other qualities to consider: Questions should be specific, concise, and answerable (in other words, can data be used to answer the question?).</a:t>
            </a:r>
            <a:endParaRPr lang="en-US" i="0" dirty="0"/>
          </a:p>
        </p:txBody>
      </p:sp>
    </p:spTree>
    <p:extLst>
      <p:ext uri="{BB962C8B-B14F-4D97-AF65-F5344CB8AC3E}">
        <p14:creationId xmlns:p14="http://schemas.microsoft.com/office/powerpoint/2010/main" val="35973475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9483689F-A6D6-4966-B8A0-9E453D69EAF5}" type="slidenum">
              <a:rPr lang="en-US" altLang="en-US" sz="1200"/>
              <a:pPr/>
              <a:t>11</a:t>
            </a:fld>
            <a:endParaRPr lang="en-US" altLang="en-US" sz="120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sz="1200" i="1" kern="1200" dirty="0">
                <a:effectLst/>
                <a:latin typeface="+mn-lt"/>
                <a:ea typeface="+mn-ea"/>
                <a:cs typeface="+mn-cs"/>
              </a:rPr>
              <a:t>[Must use the scenario to lead a short discussion through the next series of slides (#11-22)]</a:t>
            </a:r>
            <a:endParaRPr lang="en-US" sz="1200" i="1" kern="1200" dirty="0">
              <a:latin typeface="+mn-lt"/>
              <a:cs typeface="Calibri"/>
            </a:endParaRPr>
          </a:p>
          <a:p>
            <a:pPr marL="171450" indent="-171450">
              <a:buFont typeface="Arial" panose="020B0604020202020204" pitchFamily="34" charset="0"/>
              <a:buChar char="•"/>
            </a:pPr>
            <a:r>
              <a:rPr lang="en-US" sz="1200" kern="1200" dirty="0">
                <a:effectLst/>
                <a:latin typeface="+mn-lt"/>
                <a:ea typeface="+mn-ea"/>
                <a:cs typeface="+mn-cs"/>
              </a:rPr>
              <a:t>In the next series of slides I will PROPOSE a scenario and we will WORK THROUGH EXAMPLES of how to focus or refine a question. So our objective will be to REFINE the research question!</a:t>
            </a:r>
            <a:r>
              <a:rPr lang="en-US" dirty="0"/>
              <a:t> </a:t>
            </a:r>
            <a:endParaRPr lang="en-US" sz="1200" kern="1200" dirty="0">
              <a:latin typeface="+mn-lt"/>
              <a:cs typeface="Calibri"/>
            </a:endParaRPr>
          </a:p>
          <a:p>
            <a:pPr marL="171450" indent="-171450">
              <a:buFont typeface="Arial" panose="020B0604020202020204" pitchFamily="34" charset="0"/>
              <a:buChar char="•"/>
            </a:pPr>
            <a:r>
              <a:rPr lang="en-US" sz="1200" kern="1200" dirty="0">
                <a:effectLst/>
                <a:latin typeface="+mn-lt"/>
                <a:ea typeface="+mn-ea"/>
                <a:cs typeface="+mn-cs"/>
              </a:rPr>
              <a:t>The scenario with the following problem or observation </a:t>
            </a:r>
            <a:r>
              <a:rPr lang="en-US" dirty="0"/>
              <a:t>is</a:t>
            </a:r>
            <a:r>
              <a:rPr lang="en-US" sz="1200" kern="1200" dirty="0">
                <a:effectLst/>
                <a:latin typeface="+mn-lt"/>
                <a:ea typeface="+mn-ea"/>
                <a:cs typeface="+mn-cs"/>
              </a:rPr>
              <a:t>:</a:t>
            </a:r>
            <a:endParaRPr lang="en-US" sz="1200" kern="1200" dirty="0">
              <a:latin typeface="+mn-lt"/>
              <a:cs typeface="Calibri"/>
            </a:endParaRPr>
          </a:p>
          <a:p>
            <a:pPr marL="457200" lvl="1" indent="-171450">
              <a:buFont typeface="Courier New" panose="02070309020205020404" pitchFamily="49" charset="0"/>
              <a:buChar char="o"/>
            </a:pPr>
            <a:r>
              <a:rPr lang="en-US" sz="1200" kern="1200" dirty="0">
                <a:solidFill>
                  <a:schemeClr val="tx1"/>
                </a:solidFill>
                <a:effectLst/>
                <a:latin typeface="+mn-lt"/>
                <a:ea typeface="+mn-ea"/>
                <a:cs typeface="+mn-cs"/>
              </a:rPr>
              <a:t>In an HIV-linkage-to-care program, only 50% of the newly diagnosed persons with HIV who inject drugs go for a (FOLLOW-UP) HIV-care appointment within 3 months of diagnosis.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From this bit of information, the following research questions may arise: </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Why do only 50% of these patients (HIV PWID) seek care within 3 months of diagnosis? [By asking this question, we what to know what is distinctive about this population, what are some of the barriers to care]</a:t>
            </a:r>
          </a:p>
          <a:p>
            <a:pPr marL="457200" lvl="0" indent="-171450">
              <a:buFont typeface="Courier New" panose="02070309020205020404" pitchFamily="49" charset="0"/>
              <a:buChar char="o"/>
            </a:pPr>
            <a:r>
              <a:rPr lang="en-US" sz="1200" kern="1200" dirty="0">
                <a:solidFill>
                  <a:schemeClr val="tx1"/>
                </a:solidFill>
                <a:effectLst/>
                <a:latin typeface="+mn-lt"/>
                <a:ea typeface="+mn-ea"/>
                <a:cs typeface="+mn-cs"/>
              </a:rPr>
              <a:t>What are the most successful linkages to health care services?  [By asking this question, we seek to learn what works]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Next slide: Refining</a:t>
            </a:r>
            <a:endParaRPr lang="en-US" altLang="en-US" i="1" dirty="0"/>
          </a:p>
          <a:p>
            <a:pPr marL="171450" indent="-171450">
              <a:buFont typeface="Arial"/>
              <a:buChar char="•"/>
            </a:pPr>
            <a:r>
              <a:rPr lang="en-US" altLang="en-US" i="1" dirty="0"/>
              <a:t>[Use this scenario to lead a short discussion through the next set of</a:t>
            </a:r>
            <a:r>
              <a:rPr lang="en-US" altLang="en-US" i="1" baseline="0" dirty="0"/>
              <a:t> </a:t>
            </a:r>
            <a:r>
              <a:rPr lang="en-US" altLang="en-US" i="1" dirty="0"/>
              <a:t>slides.]</a:t>
            </a:r>
          </a:p>
        </p:txBody>
      </p:sp>
    </p:spTree>
    <p:extLst>
      <p:ext uri="{BB962C8B-B14F-4D97-AF65-F5344CB8AC3E}">
        <p14:creationId xmlns:p14="http://schemas.microsoft.com/office/powerpoint/2010/main" val="12508972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E087239A-4C58-4C00-883F-9228DB8F88B5}" type="slidenum">
              <a:rPr lang="en-US" altLang="en-US" sz="1200"/>
              <a:pPr/>
              <a:t>12</a:t>
            </a:fld>
            <a:endParaRPr lang="en-US" altLang="en-US" sz="1200"/>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marL="171450" indent="-171450">
              <a:buFont typeface="Arial"/>
              <a:buChar char="•"/>
            </a:pPr>
            <a:r>
              <a:rPr lang="en-US" altLang="en-US" i="1" dirty="0"/>
              <a:t>[Prompt discussion using</a:t>
            </a:r>
            <a:r>
              <a:rPr lang="en-US" altLang="en-US" i="1" baseline="0" dirty="0"/>
              <a:t> the scenario problem to develop more focused research questions – stop to get participant input over the next four slides.]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How do we go about refining these questions?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There is a step-by-step approach you can follow to refine your questions.</a:t>
            </a:r>
          </a:p>
        </p:txBody>
      </p:sp>
    </p:spTree>
    <p:extLst>
      <p:ext uri="{BB962C8B-B14F-4D97-AF65-F5344CB8AC3E}">
        <p14:creationId xmlns:p14="http://schemas.microsoft.com/office/powerpoint/2010/main" val="28928836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PICO model for developing evidence-based inquiry.</a:t>
            </a:r>
          </a:p>
          <a:p>
            <a:pPr marL="171450" indent="-171450">
              <a:buFont typeface="Arial"/>
              <a:buChar char="•"/>
            </a:pPr>
            <a:r>
              <a:rPr lang="en-US" dirty="0"/>
              <a:t>Will go through each part over next 4 slides.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13</a:t>
            </a:fld>
            <a:endParaRPr lang="en-US"/>
          </a:p>
        </p:txBody>
      </p:sp>
    </p:spTree>
    <p:extLst>
      <p:ext uri="{BB962C8B-B14F-4D97-AF65-F5344CB8AC3E}">
        <p14:creationId xmlns:p14="http://schemas.microsoft.com/office/powerpoint/2010/main" val="4251110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57698898-31C3-4F82-8E24-B6DACFC3827D}" type="slidenum">
              <a:rPr lang="en-US" altLang="en-US" sz="1200"/>
              <a:pPr/>
              <a:t>14</a:t>
            </a:fld>
            <a:endParaRPr lang="en-US" altLang="en-US" sz="120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t>[Review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a:solidFill>
                  <a:schemeClr val="tx1"/>
                </a:solidFill>
                <a:effectLst/>
                <a:latin typeface="+mn-lt"/>
                <a:ea typeface="+mn-ea"/>
                <a:cs typeface="+mn-cs"/>
              </a:rPr>
              <a:t>You may choose to examine your patient population and look for ways to drill down on it.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a:solidFill>
                  <a:schemeClr val="tx1"/>
                </a:solidFill>
                <a:effectLst/>
                <a:latin typeface="+mn-lt"/>
                <a:ea typeface="+mn-ea"/>
                <a:cs typeface="+mn-cs"/>
              </a:rPr>
              <a:t>What segments of the HIV-injection drug user population would you like to study?</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you look at persons in the entire country or in a region or district?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Furthermore, will all the participants be linked to the public sector, private sector or both?  [What does this mean? Public sector = organizations that are owned and operated by the government and exist to provide services for its citizens]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As a result of considering these two parameters, you may choose to focus your study on persons linked to the public sector who are from a specific geographic region.  [What does this mean? Get clarification]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This will result in a more focused and refined research question.</a:t>
            </a:r>
          </a:p>
        </p:txBody>
      </p:sp>
    </p:spTree>
    <p:extLst>
      <p:ext uri="{BB962C8B-B14F-4D97-AF65-F5344CB8AC3E}">
        <p14:creationId xmlns:p14="http://schemas.microsoft.com/office/powerpoint/2010/main" val="5719585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9864AE66-79D6-4366-AD7A-62B58C9B1E34}" type="slidenum">
              <a:rPr lang="en-US" altLang="en-US" sz="1200"/>
              <a:pPr/>
              <a:t>15</a:t>
            </a:fld>
            <a:endParaRPr lang="en-US" altLang="en-US" sz="120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If you’re interested in examining why these patients are not keeping their 3 month follow-up appointment, you might ask…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are the obstacles or barriers that keep them from accessing health care?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 you identify the barriers, you may want to describe the patients experiencing them.  You can examine their demographic characteristics (such as age or gender) or other SES factors (such as income, place of residence, education level, etc.) You could compare if they differ from patients who do not experience the same barriers.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From here you may consider looking at interventions or exposures that may be related to successful linkages to health care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Does the type of facility play a role? [Is it an Integrated vs. stand-alone HIV testing/counseling (HTC) site]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Does the type of counselor play a role? [Is it a peer counselor or some other type of counselor?]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Are rapid Point-of-care CD4 tests offered, and do they impact health seeking behaviors? [Note: Could these quick turnaround tests provide the most successful linkages to health care services?]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 these factors may play a role in enhancing health-seeking behaviors.</a:t>
            </a:r>
          </a:p>
        </p:txBody>
      </p:sp>
    </p:spTree>
    <p:extLst>
      <p:ext uri="{BB962C8B-B14F-4D97-AF65-F5344CB8AC3E}">
        <p14:creationId xmlns:p14="http://schemas.microsoft.com/office/powerpoint/2010/main" val="1597317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8DD85B89-D1FC-4CC3-ABE7-B7BF5E1750B2}" type="slidenum">
              <a:rPr lang="en-US" altLang="en-US" sz="1200"/>
              <a:pPr/>
              <a:t>16</a:t>
            </a:fld>
            <a:endParaRPr lang="en-US" altLang="en-US" sz="120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Furthermore, do we need a comparison group?</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Will the comparison group help us to identify factors or risks associated with delays to access health care?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are some of the characteristics of these patients who successfully follow-up within 3 months vs. those who do not?</a:t>
            </a:r>
          </a:p>
          <a:p>
            <a:pPr marL="457200" lvl="1" indent="-171450">
              <a:buFont typeface="Calibri" panose="020F0502020204030204" pitchFamily="34" charset="0"/>
              <a:buChar char="–"/>
            </a:pPr>
            <a:r>
              <a:rPr lang="en-US" sz="1200" kern="1200" dirty="0">
                <a:solidFill>
                  <a:schemeClr val="tx1"/>
                </a:solidFill>
                <a:effectLst/>
                <a:latin typeface="+mn-lt"/>
                <a:ea typeface="+mn-ea"/>
                <a:cs typeface="+mn-cs"/>
              </a:rPr>
              <a:t>Are they more or less likely to be on methadone maintenance?</a:t>
            </a:r>
          </a:p>
          <a:p>
            <a:pPr marL="457200" lvl="1" indent="-171450">
              <a:buFont typeface="Calibri" panose="020F0502020204030204" pitchFamily="34" charset="0"/>
              <a:buChar char="–"/>
            </a:pPr>
            <a:r>
              <a:rPr lang="en-US" sz="1200" kern="1200" dirty="0">
                <a:solidFill>
                  <a:schemeClr val="tx1"/>
                </a:solidFill>
                <a:effectLst/>
                <a:latin typeface="+mn-lt"/>
                <a:ea typeface="+mn-ea"/>
                <a:cs typeface="+mn-cs"/>
              </a:rPr>
              <a:t>Are they more likely or less likely to access community agencies?</a:t>
            </a:r>
          </a:p>
          <a:p>
            <a:pPr marL="457200" indent="-171450">
              <a:buFont typeface="Calibri" panose="020F0502020204030204" pitchFamily="34" charset="0"/>
              <a:buChar char="–"/>
            </a:pPr>
            <a:r>
              <a:rPr lang="en-US" sz="1200" kern="1200" dirty="0">
                <a:solidFill>
                  <a:schemeClr val="tx1"/>
                </a:solidFill>
                <a:effectLst/>
                <a:latin typeface="+mn-lt"/>
                <a:ea typeface="+mn-ea"/>
                <a:cs typeface="+mn-cs"/>
              </a:rPr>
              <a:t>Were they more of less likely to be exposed to a linkage intervention?</a:t>
            </a:r>
            <a:endParaRPr lang="en-US" sz="1200" i="1" dirty="0"/>
          </a:p>
        </p:txBody>
      </p:sp>
    </p:spTree>
    <p:extLst>
      <p:ext uri="{BB962C8B-B14F-4D97-AF65-F5344CB8AC3E}">
        <p14:creationId xmlns:p14="http://schemas.microsoft.com/office/powerpoint/2010/main" val="23542610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60758810-78FF-4204-8570-D3A2A9ED10B1}" type="slidenum">
              <a:rPr lang="en-US" altLang="en-US" sz="1200"/>
              <a:pPr/>
              <a:t>17</a:t>
            </a:fld>
            <a:endParaRPr lang="en-US" altLang="en-US" sz="120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When establishing outcomes for your study (i.e., endpoints, like development of disease or death, “successful linkage”), it is important that the definitions are clear.</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In the example, how will you choose to define a “successful linkage”?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HIV care visit with 3 mos. of diagnosis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CD4 result from a provider</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Two of more HIV care visits in the first year of diagnosis</a:t>
            </a:r>
          </a:p>
        </p:txBody>
      </p:sp>
    </p:spTree>
    <p:extLst>
      <p:ext uri="{BB962C8B-B14F-4D97-AF65-F5344CB8AC3E}">
        <p14:creationId xmlns:p14="http://schemas.microsoft.com/office/powerpoint/2010/main" val="3000930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15B8B439-696F-41F1-A941-273A26404E4C}" type="slidenum">
              <a:rPr lang="en-US" altLang="en-US" sz="1200"/>
              <a:pPr/>
              <a:t>18</a:t>
            </a:fld>
            <a:endParaRPr lang="en-US" alt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r>
              <a:rPr lang="en-US" sz="1200" kern="1200" dirty="0">
                <a:solidFill>
                  <a:schemeClr val="tx1"/>
                </a:solidFill>
                <a:effectLst/>
                <a:latin typeface="+mn-lt"/>
                <a:ea typeface="+mn-ea"/>
                <a:cs typeface="+mn-cs"/>
              </a:rPr>
              <a:t>Now, let’s pull all the elements together to refine a question.</a:t>
            </a:r>
          </a:p>
          <a:p>
            <a:r>
              <a:rPr lang="en-US" sz="1200" kern="1200" dirty="0">
                <a:solidFill>
                  <a:schemeClr val="tx1"/>
                </a:solidFill>
                <a:effectLst/>
                <a:latin typeface="+mn-lt"/>
                <a:ea typeface="+mn-ea"/>
                <a:cs typeface="+mn-cs"/>
              </a:rPr>
              <a:t>Scenario: </a:t>
            </a:r>
            <a:r>
              <a:rPr lang="en-US" sz="1200" kern="1200" dirty="0">
                <a:effectLst/>
                <a:latin typeface="+mn-lt"/>
                <a:ea typeface="+mn-ea"/>
                <a:cs typeface="+mn-cs"/>
              </a:rPr>
              <a:t>Among </a:t>
            </a:r>
            <a:r>
              <a:rPr lang="en-US" dirty="0"/>
              <a:t>people</a:t>
            </a:r>
            <a:r>
              <a:rPr lang="en-US" sz="1200" kern="1200" dirty="0">
                <a:effectLst/>
                <a:latin typeface="+mn-lt"/>
                <a:ea typeface="+mn-ea"/>
                <a:cs typeface="+mn-cs"/>
              </a:rPr>
              <a:t> with hx of injection drug use, diagnosed with HIV at community-based HIV testing and counseling sites in region X, what are the socioeconomic and geographic characteristics associated with those persons who do not return for care within 3 months of enrollment compared with those who do return for care?</a:t>
            </a:r>
            <a:endParaRPr lang="en-US" sz="1200" kern="1200" dirty="0">
              <a:latin typeface="+mn-lt"/>
              <a:cs typeface="Calibri"/>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Any differences in the geography, facility type, HIV/drug use history of sample population? No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Any intervention? No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Any comparison group? Yes, returned for care vs. did not return for care</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is the outcome of interest? Socioeconomic and geographic characteristics of patients</a:t>
            </a:r>
          </a:p>
        </p:txBody>
      </p:sp>
    </p:spTree>
    <p:extLst>
      <p:ext uri="{BB962C8B-B14F-4D97-AF65-F5344CB8AC3E}">
        <p14:creationId xmlns:p14="http://schemas.microsoft.com/office/powerpoint/2010/main" val="29954559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15B8B439-696F-41F1-A941-273A26404E4C}" type="slidenum">
              <a:rPr lang="en-US" altLang="en-US" sz="1200"/>
              <a:pPr/>
              <a:t>19</a:t>
            </a:fld>
            <a:endParaRPr lang="en-US" altLang="en-US" sz="120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lvl="0"/>
            <a:r>
              <a:rPr lang="en-US" sz="1200" kern="1200" dirty="0">
                <a:effectLst/>
                <a:latin typeface="+mn-lt"/>
                <a:ea typeface="+mn-ea"/>
                <a:cs typeface="+mn-cs"/>
              </a:rPr>
              <a:t>Scenario: Among people with injection drug use history diagnosed with HIV at community-based HIV-testing and counseling (HTC) sites in district X, are persons enrolled in </a:t>
            </a:r>
            <a:r>
              <a:rPr lang="en-US" dirty="0"/>
              <a:t>methadone</a:t>
            </a:r>
            <a:r>
              <a:rPr lang="en-US" sz="1200" kern="1200" dirty="0">
                <a:effectLst/>
                <a:latin typeface="+mn-lt"/>
                <a:ea typeface="+mn-ea"/>
                <a:cs typeface="+mn-cs"/>
              </a:rPr>
              <a:t> maintenance and treatment (MMT) services more likely to attend an initial HIV care appointment within 3 months compared to persons not enrolled in methadone maintenance and treatment services?</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Any differences in the sample patient population? No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Any differences in interventions or exposure? Yes, enrollment in MMT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Comparison Group? Exposed to MMT vs. not exposed to MMT</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is the outcome of interest? Attend HIV care appointment within 3 months of diagnosis</a:t>
            </a:r>
          </a:p>
        </p:txBody>
      </p:sp>
    </p:spTree>
    <p:extLst>
      <p:ext uri="{BB962C8B-B14F-4D97-AF65-F5344CB8AC3E}">
        <p14:creationId xmlns:p14="http://schemas.microsoft.com/office/powerpoint/2010/main" val="2995455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2</a:t>
            </a:fld>
            <a:endParaRPr lang="en-US"/>
          </a:p>
        </p:txBody>
      </p:sp>
    </p:spTree>
    <p:extLst>
      <p:ext uri="{BB962C8B-B14F-4D97-AF65-F5344CB8AC3E}">
        <p14:creationId xmlns:p14="http://schemas.microsoft.com/office/powerpoint/2010/main" val="4074379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5C9D47DB-B448-4FBA-93C1-FE30B2DFAAA2}" type="slidenum">
              <a:rPr lang="en-US" altLang="en-US" sz="1200"/>
              <a:pPr/>
              <a:t>20</a:t>
            </a:fld>
            <a:endParaRPr lang="en-US" altLang="en-US" sz="120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r>
              <a:rPr lang="en-US" sz="1200" kern="1200" dirty="0">
                <a:effectLst/>
                <a:latin typeface="+mn-lt"/>
                <a:ea typeface="+mn-ea"/>
                <a:cs typeface="+mn-cs"/>
              </a:rPr>
              <a:t>Scenario: Among HIV+ IDUs who are diagnosed in the public clinic in city X, are those who receive their results at an integrated </a:t>
            </a:r>
            <a:r>
              <a:rPr lang="en-US" dirty="0"/>
              <a:t>HIV Treatment </a:t>
            </a:r>
            <a:r>
              <a:rPr lang="en-US" sz="1200" kern="1200" dirty="0">
                <a:effectLst/>
                <a:latin typeface="+mn-lt"/>
                <a:ea typeface="+mn-ea"/>
                <a:cs typeface="+mn-cs"/>
              </a:rPr>
              <a:t>and Counseling/HIV care facility more likely to have two or more HIV care visits at one year post-diagnosis compared to IDUs diagnosed in a stand-alone HTC site?</a:t>
            </a:r>
            <a:r>
              <a:rPr lang="en-US" dirty="0"/>
              <a:t> </a:t>
            </a:r>
            <a:endParaRPr lang="en-US" sz="1200" kern="1200" dirty="0">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What is the sample population? (PWID, HIV+ diagnosed at public clinic in city X)</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Are there differences in the sample population? No</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Are there differences in the Intervention or Exposure: Yes, setting in where results were received (i.e., integrated facility vs. stand alone facility)</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Are there differences in the Comparison groups: Yes, results received in an integrated HTC facility vs. stand-alone HTC facility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Outcome of interest: Two or more HIV care visits within one year of diagnosis</a:t>
            </a:r>
          </a:p>
        </p:txBody>
      </p:sp>
    </p:spTree>
    <p:extLst>
      <p:ext uri="{BB962C8B-B14F-4D97-AF65-F5344CB8AC3E}">
        <p14:creationId xmlns:p14="http://schemas.microsoft.com/office/powerpoint/2010/main" val="29279935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84EC8F98-349A-4355-985B-6994F79E5B54}" type="slidenum">
              <a:rPr lang="en-US" altLang="en-US" sz="1200"/>
              <a:pPr/>
              <a:t>21</a:t>
            </a:fld>
            <a:endParaRPr lang="en-US" altLang="en-US" sz="120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r>
              <a:rPr lang="en-US" sz="1200" kern="1200" dirty="0">
                <a:solidFill>
                  <a:schemeClr val="tx1"/>
                </a:solidFill>
                <a:effectLst/>
                <a:latin typeface="+mn-lt"/>
                <a:ea typeface="+mn-ea"/>
                <a:cs typeface="+mn-cs"/>
              </a:rPr>
              <a:t>Please note and keep in mind that the study population IS NOT always a group of patients.  It could be a collection of sputum smears, CXRs, sputum cultures, etc.</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For example, all sputum samples collected in city X.</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 CXRs done to screen patients for TB.</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All sputum smears collected in a public health facility.</a:t>
            </a:r>
          </a:p>
        </p:txBody>
      </p:sp>
    </p:spTree>
    <p:extLst>
      <p:ext uri="{BB962C8B-B14F-4D97-AF65-F5344CB8AC3E}">
        <p14:creationId xmlns:p14="http://schemas.microsoft.com/office/powerpoint/2010/main" val="14786606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70F450AC-796F-48B5-8763-85176279CF8B}" type="slidenum">
              <a:rPr lang="en-US" altLang="en-US" sz="1200"/>
              <a:pPr/>
              <a:t>22</a:t>
            </a:fld>
            <a:endParaRPr lang="en-US" altLang="en-US" sz="120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i="1" dirty="0"/>
              <a:t>[Review slide content]</a:t>
            </a:r>
            <a:endParaRPr lang="en-US" dirty="0">
              <a:cs typeface="Calibri"/>
            </a:endParaRPr>
          </a:p>
        </p:txBody>
      </p:sp>
    </p:spTree>
    <p:extLst>
      <p:ext uri="{BB962C8B-B14F-4D97-AF65-F5344CB8AC3E}">
        <p14:creationId xmlns:p14="http://schemas.microsoft.com/office/powerpoint/2010/main" val="17638410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C936723F-3ED4-4AA8-A25C-965409355B0F}" type="slidenum">
              <a:rPr lang="en-US" altLang="en-US" sz="1200"/>
              <a:pPr/>
              <a:t>23</a:t>
            </a:fld>
            <a:endParaRPr lang="en-US" altLang="en-US" sz="120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p:spPr>
        <p:txBody>
          <a:bodyPr/>
          <a:lstStyle/>
          <a:p>
            <a:pPr marL="171450" indent="-171450">
              <a:buFont typeface="Arial" panose="020B0604020202020204" pitchFamily="34" charset="0"/>
              <a:buChar char="•"/>
            </a:pPr>
            <a:r>
              <a:rPr lang="en-US" i="1" kern="1200" dirty="0">
                <a:effectLst/>
              </a:rPr>
              <a:t>[</a:t>
            </a:r>
            <a:r>
              <a:rPr lang="en-US" i="1" dirty="0"/>
              <a:t>Review slide content]</a:t>
            </a:r>
            <a:endParaRPr lang="en-US" dirty="0"/>
          </a:p>
          <a:p>
            <a:pPr marL="171450" indent="-171450">
              <a:buFont typeface="Arial" panose="020B0604020202020204" pitchFamily="34" charset="0"/>
              <a:buChar char="•"/>
            </a:pPr>
            <a:r>
              <a:rPr lang="en-US" i="1" dirty="0"/>
              <a:t>[</a:t>
            </a:r>
            <a:r>
              <a:rPr lang="en-US" sz="1200" i="1" kern="1200" dirty="0">
                <a:effectLst/>
                <a:latin typeface="+mn-lt"/>
                <a:ea typeface="+mn-ea"/>
                <a:cs typeface="+mn-cs"/>
              </a:rPr>
              <a:t>TRANSITION:  Now is the time to break up into small groups and work with your mentors on your research questions]</a:t>
            </a:r>
            <a:endParaRPr lang="en-US" i="1" dirty="0">
              <a:cs typeface="Calibri"/>
            </a:endParaRPr>
          </a:p>
          <a:p>
            <a:pPr marL="171450" indent="-171450">
              <a:buFont typeface="Arial"/>
              <a:buChar char="•"/>
            </a:pPr>
            <a:r>
              <a:rPr lang="en-US" altLang="en-US" b="1" i="1" dirty="0"/>
              <a:t>[END session and transition </a:t>
            </a:r>
            <a:r>
              <a:rPr lang="en-US" altLang="en-US" i="1" dirty="0"/>
              <a:t>to small</a:t>
            </a:r>
            <a:r>
              <a:rPr lang="en-US" altLang="en-US" i="1" baseline="0" dirty="0"/>
              <a:t> group work on individual research questions.]</a:t>
            </a:r>
            <a:endParaRPr lang="en-US" altLang="en-US" i="1" dirty="0"/>
          </a:p>
        </p:txBody>
      </p:sp>
    </p:spTree>
    <p:extLst>
      <p:ext uri="{BB962C8B-B14F-4D97-AF65-F5344CB8AC3E}">
        <p14:creationId xmlns:p14="http://schemas.microsoft.com/office/powerpoint/2010/main" val="22079571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Optional slides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24</a:t>
            </a:fld>
            <a:endParaRPr lang="en-US"/>
          </a:p>
        </p:txBody>
      </p:sp>
    </p:spTree>
    <p:extLst>
      <p:ext uri="{BB962C8B-B14F-4D97-AF65-F5344CB8AC3E}">
        <p14:creationId xmlns:p14="http://schemas.microsoft.com/office/powerpoint/2010/main" val="13886349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defTabSz="912813">
              <a:defRPr sz="2400">
                <a:solidFill>
                  <a:schemeClr val="tx1"/>
                </a:solidFill>
                <a:latin typeface="Times New Roman" pitchFamily="18" charset="0"/>
              </a:defRPr>
            </a:lvl1pPr>
            <a:lvl2pPr marL="742950" indent="-285750" defTabSz="912813">
              <a:defRPr sz="2400">
                <a:solidFill>
                  <a:schemeClr val="tx1"/>
                </a:solidFill>
                <a:latin typeface="Times New Roman" pitchFamily="18" charset="0"/>
              </a:defRPr>
            </a:lvl2pPr>
            <a:lvl3pPr marL="1143000" indent="-228600" defTabSz="912813">
              <a:defRPr sz="2400">
                <a:solidFill>
                  <a:schemeClr val="tx1"/>
                </a:solidFill>
                <a:latin typeface="Times New Roman" pitchFamily="18" charset="0"/>
              </a:defRPr>
            </a:lvl3pPr>
            <a:lvl4pPr marL="1600200" indent="-228600" defTabSz="912813">
              <a:defRPr sz="2400">
                <a:solidFill>
                  <a:schemeClr val="tx1"/>
                </a:solidFill>
                <a:latin typeface="Times New Roman" pitchFamily="18" charset="0"/>
              </a:defRPr>
            </a:lvl4pPr>
            <a:lvl5pPr marL="2057400" indent="-228600" defTabSz="912813">
              <a:defRPr sz="2400">
                <a:solidFill>
                  <a:schemeClr val="tx1"/>
                </a:solidFill>
                <a:latin typeface="Times New Roman" pitchFamily="18"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defRPr>
            </a:lvl9pPr>
          </a:lstStyle>
          <a:p>
            <a:fld id="{8A4B441B-CA8A-4296-8329-8117E233A184}" type="slidenum">
              <a:rPr lang="en-US" altLang="en-US" sz="1200"/>
              <a:pPr/>
              <a:t>25</a:t>
            </a:fld>
            <a:endParaRPr lang="en-US" altLang="en-US" sz="120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0" dirty="0"/>
              <a:t>PICO methodology is</a:t>
            </a:r>
            <a:r>
              <a:rPr lang="en-US" i="0" baseline="0" dirty="0"/>
              <a:t> used to conduct systematic reviews – but you could use the same framework to help formulate a good research question.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May </a:t>
            </a:r>
            <a:r>
              <a:rPr lang="en-US" i="1"/>
              <a:t>consider inserting </a:t>
            </a:r>
            <a:r>
              <a:rPr lang="en-US" i="1" dirty="0"/>
              <a:t>before example scenario (slide 12).</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kern="1200" dirty="0">
                <a:solidFill>
                  <a:schemeClr val="tx1"/>
                </a:solidFill>
                <a:effectLst/>
                <a:latin typeface="+mn-lt"/>
                <a:ea typeface="+mn-ea"/>
                <a:cs typeface="+mn-cs"/>
              </a:rPr>
              <a:t>[END]</a:t>
            </a:r>
            <a:endParaRPr lang="en-US" i="1" dirty="0"/>
          </a:p>
        </p:txBody>
      </p:sp>
    </p:spTree>
    <p:extLst>
      <p:ext uri="{BB962C8B-B14F-4D97-AF65-F5344CB8AC3E}">
        <p14:creationId xmlns:p14="http://schemas.microsoft.com/office/powerpoint/2010/main" val="22561935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defRP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3</a:t>
            </a:fld>
            <a:endParaRPr lang="en-US"/>
          </a:p>
        </p:txBody>
      </p:sp>
    </p:spTree>
    <p:extLst>
      <p:ext uri="{BB962C8B-B14F-4D97-AF65-F5344CB8AC3E}">
        <p14:creationId xmlns:p14="http://schemas.microsoft.com/office/powerpoint/2010/main" val="30611592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The next step in the process is…identifying a good question. HOW DOES ONE KNOW IF HE/SHE HAS A GOOD RESEARCH QUESTION?</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t>This involves going through a check list of additional questions in your head…as they relate to the observation or problem!</a:t>
            </a:r>
          </a:p>
          <a:p>
            <a:pPr marL="171450" indent="-171450">
              <a:buFont typeface="Arial" panose="020B0604020202020204" pitchFamily="34" charset="0"/>
              <a:buChar char="•"/>
              <a:defRPr/>
            </a:pPr>
            <a:r>
              <a:rPr lang="en-US" i="1" dirty="0"/>
              <a:t>[Review slide content]</a:t>
            </a:r>
            <a:endParaRPr lang="en-US" b="0" i="0" dirty="0">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4</a:t>
            </a:fld>
            <a:endParaRPr lang="en-US"/>
          </a:p>
        </p:txBody>
      </p:sp>
    </p:spTree>
    <p:extLst>
      <p:ext uri="{BB962C8B-B14F-4D97-AF65-F5344CB8AC3E}">
        <p14:creationId xmlns:p14="http://schemas.microsoft.com/office/powerpoint/2010/main" val="1397102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defRP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5</a:t>
            </a:fld>
            <a:endParaRPr lang="en-US"/>
          </a:p>
        </p:txBody>
      </p:sp>
    </p:spTree>
    <p:extLst>
      <p:ext uri="{BB962C8B-B14F-4D97-AF65-F5344CB8AC3E}">
        <p14:creationId xmlns:p14="http://schemas.microsoft.com/office/powerpoint/2010/main" val="4099879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kern="1200" dirty="0">
                <a:solidFill>
                  <a:schemeClr val="tx1"/>
                </a:solidFill>
                <a:effectLst/>
                <a:latin typeface="+mn-lt"/>
                <a:ea typeface="+mn-ea"/>
                <a:cs typeface="+mn-cs"/>
              </a:rPr>
              <a:t>Questions originate from solid IDEAS, and the research question is no different. A good Operations Research idea is a programmatic observation or problem restated as a question.</a:t>
            </a:r>
            <a:endParaRPr lang="en-US" i="1"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6</a:t>
            </a:fld>
            <a:endParaRPr lang="en-US"/>
          </a:p>
        </p:txBody>
      </p:sp>
    </p:spTree>
    <p:extLst>
      <p:ext uri="{BB962C8B-B14F-4D97-AF65-F5344CB8AC3E}">
        <p14:creationId xmlns:p14="http://schemas.microsoft.com/office/powerpoint/2010/main" val="4270383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First, examples of </a:t>
            </a:r>
            <a:r>
              <a:rPr lang="en-US" sz="1200" dirty="0"/>
              <a:t>observations</a:t>
            </a:r>
            <a:r>
              <a:rPr lang="en-US" sz="1200" b="0" i="0" dirty="0"/>
              <a:t> leading to questions include the following:</a:t>
            </a:r>
          </a:p>
          <a:p>
            <a:pPr marL="45720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t>Disparities were observed in the prevalence or incidence of HIV (among certain groups).</a:t>
            </a:r>
          </a:p>
          <a:p>
            <a:pPr marL="45720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t>What are some examples of questions that may arise from this observation?</a:t>
            </a:r>
          </a:p>
          <a:p>
            <a:pPr marL="914400" marR="0" lvl="2" indent="-22860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b="0" i="0" dirty="0"/>
              <a:t>Why are there disparities in HIV prevalence among certain segments of the population?</a:t>
            </a:r>
          </a:p>
          <a:p>
            <a:pPr marL="914400" marR="0" lvl="2" indent="-22860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b="0" i="0" dirty="0"/>
              <a:t>What are the reasons for the disparities in HIV prevalence?</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dirty="0"/>
              <a:t>Increases in TB incidence were noted in certain groups.</a:t>
            </a:r>
          </a:p>
          <a:p>
            <a:pPr marL="457200" marR="0" lvl="1" indent="-171450" algn="l" defTabSz="457200" rtl="0" eaLnBrk="1" fontAlgn="auto" latinLnBrk="0" hangingPunct="1">
              <a:lnSpc>
                <a:spcPct val="100000"/>
              </a:lnSpc>
              <a:spcBef>
                <a:spcPts val="0"/>
              </a:spcBef>
              <a:spcAft>
                <a:spcPts val="0"/>
              </a:spcAft>
              <a:buClrTx/>
              <a:buSzTx/>
              <a:buFont typeface="Courier New" panose="02070309020205020404" pitchFamily="49" charset="0"/>
              <a:buChar char="o"/>
              <a:tabLst/>
              <a:defRPr/>
            </a:pPr>
            <a:r>
              <a:rPr lang="en-US" sz="1200" b="0" i="0" dirty="0"/>
              <a:t>Possible questions?</a:t>
            </a:r>
          </a:p>
          <a:p>
            <a:pPr marL="914400" marR="0" lvl="2"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b="0" i="0" dirty="0"/>
              <a:t>Why is the incidence of TB increasing among (for instance) women from 25-35y?</a:t>
            </a:r>
          </a:p>
          <a:p>
            <a:pPr marL="914400" marR="0" lvl="2" indent="-171450" algn="l" defTabSz="457200" rtl="0" eaLnBrk="1" fontAlgn="auto" latinLnBrk="0" hangingPunct="1">
              <a:lnSpc>
                <a:spcPct val="100000"/>
              </a:lnSpc>
              <a:spcBef>
                <a:spcPts val="0"/>
              </a:spcBef>
              <a:spcAft>
                <a:spcPts val="0"/>
              </a:spcAft>
              <a:buClrTx/>
              <a:buSzTx/>
              <a:buFont typeface="Calibri" panose="020F0502020204030204" pitchFamily="34" charset="0"/>
              <a:buChar char="–"/>
              <a:tabLst/>
              <a:defRPr/>
            </a:pPr>
            <a:r>
              <a:rPr lang="en-US" sz="1200" b="0" i="0" dirty="0"/>
              <a:t>What are the factors associated with the increase in incidence of TB?</a:t>
            </a:r>
          </a:p>
          <a:p>
            <a:pPr marL="171450" indent="-171450">
              <a:buFont typeface="Arial" panose="020B0604020202020204" pitchFamily="34" charset="0"/>
              <a:buChar char="•"/>
            </a:pPr>
            <a:r>
              <a:rPr lang="en-US" sz="1200" b="0" kern="1200" dirty="0">
                <a:effectLst/>
                <a:latin typeface="+mn-lt"/>
                <a:ea typeface="+mn-ea"/>
                <a:cs typeface="+mn-cs"/>
              </a:rPr>
              <a:t>As we said earlier</a:t>
            </a:r>
            <a:r>
              <a:rPr lang="en-US" sz="1200" dirty="0"/>
              <a:t>, problems</a:t>
            </a:r>
            <a:r>
              <a:rPr lang="en-US" sz="1200" b="0" kern="1200" dirty="0">
                <a:effectLst/>
                <a:latin typeface="+mn-lt"/>
                <a:ea typeface="+mn-ea"/>
                <a:cs typeface="+mn-cs"/>
              </a:rPr>
              <a:t> may lead to questions:</a:t>
            </a:r>
          </a:p>
          <a:p>
            <a:pPr marL="457200" lvl="0" indent="-171450">
              <a:buFont typeface="Courier New" panose="02070309020205020404" pitchFamily="49" charset="0"/>
              <a:buChar char="o"/>
            </a:pPr>
            <a:r>
              <a:rPr lang="en-US" sz="1200" b="0" kern="1200" dirty="0">
                <a:solidFill>
                  <a:schemeClr val="tx1"/>
                </a:solidFill>
                <a:effectLst/>
                <a:latin typeface="+mn-lt"/>
                <a:ea typeface="+mn-ea"/>
                <a:cs typeface="+mn-cs"/>
              </a:rPr>
              <a:t>There is low coverage of prevention and treatment services for certain geographical areas (resulting Qs?)</a:t>
            </a:r>
          </a:p>
          <a:p>
            <a:pPr marL="914400" lvl="1" indent="-171450">
              <a:buFont typeface="Calibri" panose="020F0502020204030204" pitchFamily="34" charset="0"/>
              <a:buChar char="–"/>
            </a:pPr>
            <a:r>
              <a:rPr lang="en-US" sz="1200" b="0" kern="1200" dirty="0">
                <a:solidFill>
                  <a:schemeClr val="tx1"/>
                </a:solidFill>
                <a:effectLst/>
                <a:latin typeface="+mn-lt"/>
                <a:ea typeface="+mn-ea"/>
                <a:cs typeface="+mn-cs"/>
              </a:rPr>
              <a:t>Why is coverage of prevention and treatment services so low in District A? (e.g., Lack of provision of services because short staffed, clinic staff not pursing these services)</a:t>
            </a:r>
          </a:p>
          <a:p>
            <a:pPr marL="457200" lvl="0" indent="-171450">
              <a:buFont typeface="Courier New" panose="02070309020205020404" pitchFamily="49" charset="0"/>
              <a:buChar char="o"/>
            </a:pPr>
            <a:r>
              <a:rPr lang="en-US" sz="1200" b="0" kern="1200" dirty="0">
                <a:solidFill>
                  <a:schemeClr val="tx1"/>
                </a:solidFill>
                <a:effectLst/>
                <a:latin typeface="+mn-lt"/>
                <a:ea typeface="+mn-ea"/>
                <a:cs typeface="+mn-cs"/>
              </a:rPr>
              <a:t>Some of the peripheral clinics are experiencing frequent drug stock-outs (resulting Qs?)</a:t>
            </a:r>
          </a:p>
          <a:p>
            <a:pPr marL="914400" lvl="1" indent="-171450">
              <a:buFont typeface="Calibri" panose="020F0502020204030204" pitchFamily="34" charset="0"/>
              <a:buChar char="–"/>
            </a:pPr>
            <a:r>
              <a:rPr lang="en-US" sz="1200" b="0" kern="1200" dirty="0">
                <a:solidFill>
                  <a:schemeClr val="tx1"/>
                </a:solidFill>
                <a:effectLst/>
                <a:latin typeface="+mn-lt"/>
                <a:ea typeface="+mn-ea"/>
                <a:cs typeface="+mn-cs"/>
              </a:rPr>
              <a:t>Why are some of the clinics experiencing drug stock-out? (e.g., short supply, underestimated demand?)</a:t>
            </a:r>
          </a:p>
          <a:p>
            <a:pPr marL="914400" lvl="1" indent="-171450">
              <a:buFont typeface="Calibri" panose="020F0502020204030204" pitchFamily="34" charset="0"/>
              <a:buChar char="–"/>
            </a:pPr>
            <a:r>
              <a:rPr lang="en-US" sz="1200" b="0" kern="1200" dirty="0">
                <a:solidFill>
                  <a:schemeClr val="tx1"/>
                </a:solidFill>
                <a:effectLst/>
                <a:latin typeface="+mn-lt"/>
                <a:ea typeface="+mn-ea"/>
                <a:cs typeface="+mn-cs"/>
              </a:rPr>
              <a:t>How are the drug stock-outs impacting patient treatment rates?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7</a:t>
            </a:fld>
            <a:endParaRPr lang="en-US"/>
          </a:p>
        </p:txBody>
      </p:sp>
    </p:spTree>
    <p:extLst>
      <p:ext uri="{BB962C8B-B14F-4D97-AF65-F5344CB8AC3E}">
        <p14:creationId xmlns:p14="http://schemas.microsoft.com/office/powerpoint/2010/main" val="715584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kern="1200" dirty="0">
                <a:solidFill>
                  <a:schemeClr val="tx1"/>
                </a:solidFill>
                <a:effectLst/>
                <a:latin typeface="+mn-lt"/>
                <a:ea typeface="+mn-ea"/>
                <a:cs typeface="+mn-cs"/>
              </a:rPr>
              <a:t>After you’ve generated an idea and formulated your question, you may ask yourself the following to determine if you’ve crafted a relevant question: </a:t>
            </a:r>
            <a:r>
              <a:rPr lang="en-US" i="1" dirty="0"/>
              <a:t>[Review slide content].</a:t>
            </a:r>
            <a:endParaRPr lang="en-US" sz="1000" kern="1200" dirty="0">
              <a:latin typeface="+mn-lt"/>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8</a:t>
            </a:fld>
            <a:endParaRPr lang="en-US"/>
          </a:p>
        </p:txBody>
      </p:sp>
    </p:spTree>
    <p:extLst>
      <p:ext uri="{BB962C8B-B14F-4D97-AF65-F5344CB8AC3E}">
        <p14:creationId xmlns:p14="http://schemas.microsoft.com/office/powerpoint/2010/main" val="3091712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sz="1200" kern="1200" dirty="0">
              <a:latin typeface="+mn-lt"/>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9</a:t>
            </a:fld>
            <a:endParaRPr lang="en-US"/>
          </a:p>
        </p:txBody>
      </p:sp>
    </p:spTree>
    <p:extLst>
      <p:ext uri="{BB962C8B-B14F-4D97-AF65-F5344CB8AC3E}">
        <p14:creationId xmlns:p14="http://schemas.microsoft.com/office/powerpoint/2010/main" val="21592652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49559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130552"/>
          </a:xfrm>
        </p:spPr>
        <p:txBody>
          <a:bodyPr/>
          <a:lstStyle/>
          <a:p>
            <a:r>
              <a:rPr lang="en-US" sz="4800" dirty="0"/>
              <a:t>Developing Research Questions</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640080"/>
            <a:ext cx="8229600" cy="1143000"/>
          </a:xfrm>
        </p:spPr>
        <p:txBody>
          <a:bodyPr>
            <a:noAutofit/>
          </a:bodyPr>
          <a:lstStyle/>
          <a:p>
            <a:pPr>
              <a:lnSpc>
                <a:spcPct val="90000"/>
              </a:lnSpc>
            </a:pPr>
            <a:r>
              <a:rPr lang="en-US" altLang="en-US" dirty="0"/>
              <a:t>Characteristics of a good </a:t>
            </a:r>
            <a:br>
              <a:rPr lang="en-US" altLang="en-US" dirty="0"/>
            </a:br>
            <a:r>
              <a:rPr lang="en-US" altLang="en-US" dirty="0"/>
              <a:t>research question</a:t>
            </a:r>
          </a:p>
        </p:txBody>
      </p:sp>
      <p:sp>
        <p:nvSpPr>
          <p:cNvPr id="4099" name="Rectangle 3"/>
          <p:cNvSpPr>
            <a:spLocks noGrp="1" noChangeArrowheads="1"/>
          </p:cNvSpPr>
          <p:nvPr>
            <p:ph type="body" idx="1"/>
          </p:nvPr>
        </p:nvSpPr>
        <p:spPr>
          <a:xfrm>
            <a:off x="548640" y="2011680"/>
            <a:ext cx="7637221" cy="4114800"/>
          </a:xfrm>
        </p:spPr>
        <p:txBody>
          <a:bodyPr/>
          <a:lstStyle/>
          <a:p>
            <a:r>
              <a:rPr lang="en-US" altLang="en-US" sz="3000" dirty="0"/>
              <a:t>A good research question is (</a:t>
            </a:r>
            <a:r>
              <a:rPr lang="en-US" altLang="en-US" sz="3000" dirty="0">
                <a:solidFill>
                  <a:srgbClr val="FF6600"/>
                </a:solidFill>
              </a:rPr>
              <a:t>FINER</a:t>
            </a:r>
            <a:r>
              <a:rPr lang="en-US" altLang="en-US" sz="3000" dirty="0"/>
              <a:t> criteria):</a:t>
            </a:r>
          </a:p>
          <a:p>
            <a:pPr lvl="1"/>
            <a:r>
              <a:rPr lang="en-US" altLang="en-US" sz="3000" dirty="0">
                <a:solidFill>
                  <a:srgbClr val="FF6600"/>
                </a:solidFill>
              </a:rPr>
              <a:t>F</a:t>
            </a:r>
            <a:r>
              <a:rPr lang="en-US" altLang="en-US" sz="3000" dirty="0"/>
              <a:t>easible</a:t>
            </a:r>
          </a:p>
          <a:p>
            <a:pPr lvl="1"/>
            <a:r>
              <a:rPr lang="en-US" altLang="en-US" sz="3000" dirty="0">
                <a:solidFill>
                  <a:srgbClr val="FF6600"/>
                </a:solidFill>
              </a:rPr>
              <a:t>I</a:t>
            </a:r>
            <a:r>
              <a:rPr lang="en-US" altLang="en-US" sz="3000" dirty="0"/>
              <a:t>nteresting</a:t>
            </a:r>
          </a:p>
          <a:p>
            <a:pPr lvl="1"/>
            <a:r>
              <a:rPr lang="en-US" altLang="en-US" sz="3000" dirty="0">
                <a:solidFill>
                  <a:srgbClr val="FF6600"/>
                </a:solidFill>
              </a:rPr>
              <a:t>N</a:t>
            </a:r>
            <a:r>
              <a:rPr lang="en-US" altLang="en-US" sz="3000" dirty="0"/>
              <a:t>ovel</a:t>
            </a:r>
          </a:p>
          <a:p>
            <a:pPr lvl="1"/>
            <a:r>
              <a:rPr lang="en-US" altLang="en-US" sz="3000" dirty="0">
                <a:solidFill>
                  <a:srgbClr val="FF6600"/>
                </a:solidFill>
              </a:rPr>
              <a:t>E</a:t>
            </a:r>
            <a:r>
              <a:rPr lang="en-US" altLang="en-US" sz="3000" dirty="0"/>
              <a:t>thical</a:t>
            </a:r>
          </a:p>
          <a:p>
            <a:pPr lvl="1"/>
            <a:r>
              <a:rPr lang="en-US" altLang="en-US" sz="3000" dirty="0">
                <a:solidFill>
                  <a:srgbClr val="FF6600"/>
                </a:solidFill>
              </a:rPr>
              <a:t>R</a:t>
            </a:r>
            <a:r>
              <a:rPr lang="en-US" altLang="en-US" sz="3000" dirty="0"/>
              <a:t>elevant</a:t>
            </a:r>
          </a:p>
        </p:txBody>
      </p:sp>
    </p:spTree>
    <p:extLst>
      <p:ext uri="{BB962C8B-B14F-4D97-AF65-F5344CB8AC3E}">
        <p14:creationId xmlns:p14="http://schemas.microsoft.com/office/powerpoint/2010/main" val="50841156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320"/>
            <a:ext cx="8229600" cy="1143000"/>
          </a:xfrm>
        </p:spPr>
        <p:txBody>
          <a:bodyPr>
            <a:normAutofit/>
          </a:bodyPr>
          <a:lstStyle/>
          <a:p>
            <a:r>
              <a:rPr lang="en-US" altLang="en-US" dirty="0"/>
              <a:t>Scenario</a:t>
            </a:r>
          </a:p>
        </p:txBody>
      </p:sp>
      <p:sp>
        <p:nvSpPr>
          <p:cNvPr id="6147" name="Rectangle 3"/>
          <p:cNvSpPr>
            <a:spLocks noGrp="1" noChangeArrowheads="1"/>
          </p:cNvSpPr>
          <p:nvPr>
            <p:ph type="body" idx="1"/>
          </p:nvPr>
        </p:nvSpPr>
        <p:spPr>
          <a:xfrm>
            <a:off x="457200" y="1600199"/>
            <a:ext cx="8371268" cy="4572000"/>
          </a:xfrm>
        </p:spPr>
        <p:txBody>
          <a:bodyPr/>
          <a:lstStyle/>
          <a:p>
            <a:pPr>
              <a:lnSpc>
                <a:spcPct val="90000"/>
              </a:lnSpc>
              <a:spcBef>
                <a:spcPts val="0"/>
              </a:spcBef>
              <a:spcAft>
                <a:spcPts val="1800"/>
              </a:spcAft>
            </a:pPr>
            <a:r>
              <a:rPr lang="en-US" altLang="en-US" sz="3000" dirty="0"/>
              <a:t>In your HIV linkage-to-care program, 50% of newly diagnosed HIV infection in people who inject drugs (PWID) attend an HIV care appointment within 3 months of diagnosis.</a:t>
            </a:r>
          </a:p>
          <a:p>
            <a:pPr>
              <a:lnSpc>
                <a:spcPct val="90000"/>
              </a:lnSpc>
              <a:spcBef>
                <a:spcPts val="0"/>
              </a:spcBef>
              <a:spcAft>
                <a:spcPts val="1800"/>
              </a:spcAft>
            </a:pPr>
            <a:r>
              <a:rPr lang="en-US" altLang="en-US" sz="3000" dirty="0"/>
              <a:t>You develop your initial research questions:        </a:t>
            </a:r>
          </a:p>
          <a:p>
            <a:pPr lvl="1">
              <a:lnSpc>
                <a:spcPct val="90000"/>
              </a:lnSpc>
              <a:spcBef>
                <a:spcPts val="0"/>
              </a:spcBef>
              <a:spcAft>
                <a:spcPts val="1800"/>
              </a:spcAft>
            </a:pPr>
            <a:r>
              <a:rPr lang="en-US" altLang="en-US" sz="2600" dirty="0"/>
              <a:t>“Why do only 50% HIV+PWID seek care within 3 months of diagnosis”</a:t>
            </a:r>
          </a:p>
          <a:p>
            <a:pPr lvl="1">
              <a:lnSpc>
                <a:spcPct val="90000"/>
              </a:lnSpc>
              <a:spcBef>
                <a:spcPts val="0"/>
              </a:spcBef>
              <a:spcAft>
                <a:spcPts val="1800"/>
              </a:spcAft>
            </a:pPr>
            <a:r>
              <a:rPr lang="en-US" altLang="en-US" sz="2600" dirty="0"/>
              <a:t>“What are our most successful linkages to care services?”</a:t>
            </a:r>
          </a:p>
        </p:txBody>
      </p:sp>
    </p:spTree>
    <p:extLst>
      <p:ext uri="{BB962C8B-B14F-4D97-AF65-F5344CB8AC3E}">
        <p14:creationId xmlns:p14="http://schemas.microsoft.com/office/powerpoint/2010/main" val="3216366506"/>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274320"/>
            <a:ext cx="8229600" cy="1143000"/>
          </a:xfrm>
        </p:spPr>
        <p:txBody>
          <a:bodyPr>
            <a:normAutofit/>
          </a:bodyPr>
          <a:lstStyle/>
          <a:p>
            <a:r>
              <a:rPr lang="en-US" altLang="en-US" dirty="0"/>
              <a:t>Refining the question</a:t>
            </a:r>
          </a:p>
        </p:txBody>
      </p:sp>
      <p:sp>
        <p:nvSpPr>
          <p:cNvPr id="7171" name="Rectangle 3"/>
          <p:cNvSpPr>
            <a:spLocks noGrp="1" noChangeArrowheads="1"/>
          </p:cNvSpPr>
          <p:nvPr>
            <p:ph type="body" idx="1"/>
          </p:nvPr>
        </p:nvSpPr>
        <p:spPr>
          <a:xfrm>
            <a:off x="457200" y="1600200"/>
            <a:ext cx="8421395" cy="4114800"/>
          </a:xfrm>
        </p:spPr>
        <p:txBody>
          <a:bodyPr/>
          <a:lstStyle/>
          <a:p>
            <a:r>
              <a:rPr lang="en-US" altLang="en-US" dirty="0"/>
              <a:t>Use a step-by-step approach to refine your questions</a:t>
            </a:r>
          </a:p>
          <a:p>
            <a:pPr marL="0" indent="0">
              <a:buNone/>
            </a:pPr>
            <a:endParaRPr lang="en-US" altLang="en-US" sz="1400" dirty="0"/>
          </a:p>
          <a:p>
            <a:pPr marL="0" indent="0">
              <a:buNone/>
            </a:pPr>
            <a:endParaRPr lang="en-US" altLang="en-US" sz="1400" dirty="0"/>
          </a:p>
          <a:p>
            <a:pPr marL="0" indent="0">
              <a:buNone/>
            </a:pPr>
            <a:endParaRPr lang="en-US" altLang="en-US" sz="1400" dirty="0"/>
          </a:p>
          <a:p>
            <a:pPr marL="0" indent="0">
              <a:buNone/>
            </a:pPr>
            <a:endParaRPr lang="en-US" altLang="en-US" sz="1400" dirty="0"/>
          </a:p>
          <a:p>
            <a:pPr marL="0" indent="0" algn="r">
              <a:buNone/>
            </a:pPr>
            <a:r>
              <a:rPr lang="en-US" altLang="en-US" sz="3600" i="1" dirty="0">
                <a:solidFill>
                  <a:srgbClr val="FF6600"/>
                </a:solidFill>
              </a:rPr>
              <a:t>Let’s try to do this together...</a:t>
            </a:r>
          </a:p>
        </p:txBody>
      </p:sp>
    </p:spTree>
    <p:extLst>
      <p:ext uri="{BB962C8B-B14F-4D97-AF65-F5344CB8AC3E}">
        <p14:creationId xmlns:p14="http://schemas.microsoft.com/office/powerpoint/2010/main" val="2612760993"/>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PICO framework</a:t>
            </a:r>
          </a:p>
        </p:txBody>
      </p:sp>
      <p:graphicFrame>
        <p:nvGraphicFramePr>
          <p:cNvPr id="4" name="Table 3"/>
          <p:cNvGraphicFramePr>
            <a:graphicFrameLocks noGrp="1"/>
          </p:cNvGraphicFramePr>
          <p:nvPr>
            <p:extLst>
              <p:ext uri="{D42A27DB-BD31-4B8C-83A1-F6EECF244321}">
                <p14:modId xmlns:p14="http://schemas.microsoft.com/office/powerpoint/2010/main" val="512503187"/>
              </p:ext>
            </p:extLst>
          </p:nvPr>
        </p:nvGraphicFramePr>
        <p:xfrm>
          <a:off x="1241778" y="1863796"/>
          <a:ext cx="7445022" cy="2560320"/>
        </p:xfrm>
        <a:graphic>
          <a:graphicData uri="http://schemas.openxmlformats.org/drawingml/2006/table">
            <a:tbl>
              <a:tblPr firstRow="1" bandRow="1">
                <a:tableStyleId>{5C22544A-7EE6-4342-B048-85BDC9FD1C3A}</a:tableStyleId>
              </a:tblPr>
              <a:tblGrid>
                <a:gridCol w="1026871">
                  <a:extLst>
                    <a:ext uri="{9D8B030D-6E8A-4147-A177-3AD203B41FA5}">
                      <a16:colId xmlns:a16="http://schemas.microsoft.com/office/drawing/2014/main" val="20000"/>
                    </a:ext>
                  </a:extLst>
                </a:gridCol>
                <a:gridCol w="6418151">
                  <a:extLst>
                    <a:ext uri="{9D8B030D-6E8A-4147-A177-3AD203B41FA5}">
                      <a16:colId xmlns:a16="http://schemas.microsoft.com/office/drawing/2014/main" val="20001"/>
                    </a:ext>
                  </a:extLst>
                </a:gridCol>
              </a:tblGrid>
              <a:tr h="370840">
                <a:tc>
                  <a:txBody>
                    <a:bodyPr/>
                    <a:lstStyle/>
                    <a:p>
                      <a:pPr algn="ctr"/>
                      <a:r>
                        <a:rPr lang="en-US" sz="3600" b="1" dirty="0">
                          <a:solidFill>
                            <a:schemeClr val="tx1"/>
                          </a:solidFill>
                          <a:latin typeface="Arial"/>
                          <a:cs typeface="Arial"/>
                        </a:rPr>
                        <a:t>P</a:t>
                      </a:r>
                    </a:p>
                  </a:txBody>
                  <a:tcPr anchor="ctr">
                    <a:solidFill>
                      <a:schemeClr val="accent6">
                        <a:lumMod val="75000"/>
                      </a:schemeClr>
                    </a:solidFill>
                  </a:tcPr>
                </a:tc>
                <a:tc>
                  <a:txBody>
                    <a:bodyPr/>
                    <a:lstStyle/>
                    <a:p>
                      <a:r>
                        <a:rPr lang="en-US" sz="3200" b="0" dirty="0">
                          <a:solidFill>
                            <a:schemeClr val="bg2">
                              <a:lumMod val="75000"/>
                              <a:lumOff val="25000"/>
                            </a:schemeClr>
                          </a:solidFill>
                          <a:latin typeface="Arial"/>
                          <a:cs typeface="Arial"/>
                        </a:rPr>
                        <a:t>Patient, problem or population</a:t>
                      </a:r>
                    </a:p>
                  </a:txBody>
                  <a:tcPr>
                    <a:solidFill>
                      <a:schemeClr val="accent6">
                        <a:lumMod val="20000"/>
                        <a:lumOff val="80000"/>
                      </a:schemeClr>
                    </a:solidFill>
                  </a:tcPr>
                </a:tc>
                <a:extLst>
                  <a:ext uri="{0D108BD9-81ED-4DB2-BD59-A6C34878D82A}">
                    <a16:rowId xmlns:a16="http://schemas.microsoft.com/office/drawing/2014/main" val="10000"/>
                  </a:ext>
                </a:extLst>
              </a:tr>
              <a:tr h="370840">
                <a:tc>
                  <a:txBody>
                    <a:bodyPr/>
                    <a:lstStyle/>
                    <a:p>
                      <a:pPr algn="ctr"/>
                      <a:r>
                        <a:rPr lang="en-US" sz="3600" b="1" dirty="0">
                          <a:solidFill>
                            <a:schemeClr val="tx1"/>
                          </a:solidFill>
                          <a:latin typeface="Arial"/>
                          <a:cs typeface="Arial"/>
                        </a:rPr>
                        <a:t>I</a:t>
                      </a:r>
                    </a:p>
                  </a:txBody>
                  <a:tcPr anchor="ctr">
                    <a:solidFill>
                      <a:schemeClr val="accent4"/>
                    </a:solidFill>
                  </a:tcPr>
                </a:tc>
                <a:tc>
                  <a:txBody>
                    <a:bodyPr/>
                    <a:lstStyle/>
                    <a:p>
                      <a:r>
                        <a:rPr lang="en-US" sz="3200" b="0" dirty="0">
                          <a:solidFill>
                            <a:schemeClr val="bg2">
                              <a:lumMod val="75000"/>
                              <a:lumOff val="25000"/>
                            </a:schemeClr>
                          </a:solidFill>
                          <a:latin typeface="Arial"/>
                          <a:cs typeface="Arial"/>
                        </a:rPr>
                        <a:t>Intervention or exposure</a:t>
                      </a:r>
                    </a:p>
                  </a:txBody>
                  <a:tcPr>
                    <a:solidFill>
                      <a:schemeClr val="accent3">
                        <a:lumMod val="20000"/>
                        <a:lumOff val="80000"/>
                      </a:schemeClr>
                    </a:solidFill>
                  </a:tcPr>
                </a:tc>
                <a:extLst>
                  <a:ext uri="{0D108BD9-81ED-4DB2-BD59-A6C34878D82A}">
                    <a16:rowId xmlns:a16="http://schemas.microsoft.com/office/drawing/2014/main" val="10001"/>
                  </a:ext>
                </a:extLst>
              </a:tr>
              <a:tr h="370840">
                <a:tc>
                  <a:txBody>
                    <a:bodyPr/>
                    <a:lstStyle/>
                    <a:p>
                      <a:pPr algn="ctr"/>
                      <a:r>
                        <a:rPr lang="en-US" sz="3600" b="1" dirty="0">
                          <a:solidFill>
                            <a:schemeClr val="tx1"/>
                          </a:solidFill>
                          <a:latin typeface="Arial"/>
                          <a:cs typeface="Arial"/>
                        </a:rPr>
                        <a:t>C</a:t>
                      </a:r>
                    </a:p>
                  </a:txBody>
                  <a:tcPr anchor="ctr">
                    <a:solidFill>
                      <a:schemeClr val="accent6">
                        <a:lumMod val="75000"/>
                      </a:schemeClr>
                    </a:solidFill>
                  </a:tcPr>
                </a:tc>
                <a:tc>
                  <a:txBody>
                    <a:bodyPr/>
                    <a:lstStyle/>
                    <a:p>
                      <a:r>
                        <a:rPr lang="en-US" sz="3200" b="0" dirty="0">
                          <a:solidFill>
                            <a:schemeClr val="bg2">
                              <a:lumMod val="75000"/>
                              <a:lumOff val="25000"/>
                            </a:schemeClr>
                          </a:solidFill>
                          <a:latin typeface="Arial"/>
                          <a:cs typeface="Arial"/>
                        </a:rPr>
                        <a:t>Comparison</a:t>
                      </a:r>
                    </a:p>
                  </a:txBody>
                  <a:tcPr>
                    <a:solidFill>
                      <a:schemeClr val="accent6">
                        <a:lumMod val="20000"/>
                        <a:lumOff val="80000"/>
                      </a:schemeClr>
                    </a:solidFill>
                  </a:tcPr>
                </a:tc>
                <a:extLst>
                  <a:ext uri="{0D108BD9-81ED-4DB2-BD59-A6C34878D82A}">
                    <a16:rowId xmlns:a16="http://schemas.microsoft.com/office/drawing/2014/main" val="10002"/>
                  </a:ext>
                </a:extLst>
              </a:tr>
              <a:tr h="370840">
                <a:tc>
                  <a:txBody>
                    <a:bodyPr/>
                    <a:lstStyle/>
                    <a:p>
                      <a:pPr algn="ctr"/>
                      <a:r>
                        <a:rPr lang="en-US" sz="3600" b="1" dirty="0">
                          <a:solidFill>
                            <a:schemeClr val="tx1"/>
                          </a:solidFill>
                          <a:latin typeface="Arial"/>
                          <a:cs typeface="Arial"/>
                        </a:rPr>
                        <a:t>O</a:t>
                      </a:r>
                    </a:p>
                  </a:txBody>
                  <a:tcPr anchor="ctr">
                    <a:solidFill>
                      <a:schemeClr val="accent3"/>
                    </a:solidFill>
                  </a:tcPr>
                </a:tc>
                <a:tc>
                  <a:txBody>
                    <a:bodyPr/>
                    <a:lstStyle/>
                    <a:p>
                      <a:r>
                        <a:rPr lang="en-US" sz="3200" b="0" dirty="0">
                          <a:solidFill>
                            <a:schemeClr val="bg2">
                              <a:lumMod val="75000"/>
                              <a:lumOff val="25000"/>
                            </a:schemeClr>
                          </a:solidFill>
                          <a:latin typeface="Arial"/>
                          <a:cs typeface="Arial"/>
                        </a:rPr>
                        <a:t>Outcomes</a:t>
                      </a:r>
                    </a:p>
                  </a:txBody>
                  <a:tcPr>
                    <a:solidFill>
                      <a:srgbClr val="C9FAFC"/>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8442118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alphaModFix amt="64000"/>
            <a:extLst>
              <a:ext uri="{28A0092B-C50C-407E-A947-70E740481C1C}">
                <a14:useLocalDpi xmlns:a14="http://schemas.microsoft.com/office/drawing/2010/main"/>
              </a:ext>
            </a:extLst>
          </a:blip>
          <a:srcRect/>
          <a:stretch/>
        </p:blipFill>
        <p:spPr>
          <a:xfrm>
            <a:off x="288114" y="5481387"/>
            <a:ext cx="4427943" cy="1376613"/>
          </a:xfrm>
          <a:prstGeom prst="rect">
            <a:avLst/>
          </a:prstGeom>
        </p:spPr>
      </p:pic>
      <p:sp>
        <p:nvSpPr>
          <p:cNvPr id="8194" name="Rectangle 2"/>
          <p:cNvSpPr>
            <a:spLocks noGrp="1" noChangeArrowheads="1"/>
          </p:cNvSpPr>
          <p:nvPr>
            <p:ph type="title"/>
          </p:nvPr>
        </p:nvSpPr>
        <p:spPr>
          <a:xfrm>
            <a:off x="457200" y="274320"/>
            <a:ext cx="8229600" cy="1143000"/>
          </a:xfrm>
        </p:spPr>
        <p:txBody>
          <a:bodyPr>
            <a:normAutofit/>
          </a:bodyPr>
          <a:lstStyle/>
          <a:p>
            <a:r>
              <a:rPr lang="en-US" altLang="en-US" dirty="0"/>
              <a:t>Patient / Population</a:t>
            </a:r>
          </a:p>
        </p:txBody>
      </p:sp>
      <p:sp>
        <p:nvSpPr>
          <p:cNvPr id="8195" name="Rectangle 3"/>
          <p:cNvSpPr>
            <a:spLocks noGrp="1" noChangeArrowheads="1"/>
          </p:cNvSpPr>
          <p:nvPr>
            <p:ph type="body" idx="1"/>
          </p:nvPr>
        </p:nvSpPr>
        <p:spPr>
          <a:xfrm>
            <a:off x="548640" y="1600200"/>
            <a:ext cx="8458200" cy="3657600"/>
          </a:xfrm>
        </p:spPr>
        <p:txBody>
          <a:bodyPr>
            <a:normAutofit/>
          </a:bodyPr>
          <a:lstStyle/>
          <a:p>
            <a:pPr marL="0" indent="0">
              <a:lnSpc>
                <a:spcPct val="90000"/>
              </a:lnSpc>
              <a:spcBef>
                <a:spcPts val="0"/>
              </a:spcBef>
              <a:spcAft>
                <a:spcPts val="1200"/>
              </a:spcAft>
              <a:buNone/>
            </a:pPr>
            <a:r>
              <a:rPr lang="en-US" altLang="en-US" dirty="0"/>
              <a:t>Specifically, what patients/population are you talking about? </a:t>
            </a:r>
          </a:p>
          <a:p>
            <a:pPr>
              <a:lnSpc>
                <a:spcPct val="90000"/>
              </a:lnSpc>
              <a:spcBef>
                <a:spcPts val="0"/>
              </a:spcBef>
              <a:spcAft>
                <a:spcPts val="1200"/>
              </a:spcAft>
            </a:pPr>
            <a:r>
              <a:rPr lang="en-US" altLang="en-US" sz="3000" dirty="0"/>
              <a:t>All HIV+PWID people in the country, region, district?</a:t>
            </a:r>
          </a:p>
          <a:p>
            <a:pPr>
              <a:lnSpc>
                <a:spcPct val="90000"/>
              </a:lnSpc>
              <a:spcBef>
                <a:spcPts val="0"/>
              </a:spcBef>
              <a:spcAft>
                <a:spcPts val="1200"/>
              </a:spcAft>
            </a:pPr>
            <a:r>
              <a:rPr lang="en-US" altLang="en-US" sz="3000" dirty="0"/>
              <a:t>All HIV+PWID people linked in the public sector?</a:t>
            </a:r>
          </a:p>
          <a:p>
            <a:pPr>
              <a:lnSpc>
                <a:spcPct val="90000"/>
              </a:lnSpc>
              <a:spcBef>
                <a:spcPts val="0"/>
              </a:spcBef>
              <a:spcAft>
                <a:spcPts val="1200"/>
              </a:spcAft>
            </a:pPr>
            <a:r>
              <a:rPr lang="en-US" altLang="en-US" sz="3000" dirty="0"/>
              <a:t>All HIV+PWID people linked in the public sector in a specific geographical </a:t>
            </a:r>
            <a:r>
              <a:rPr lang="en-US" altLang="en-US" sz="2800" dirty="0"/>
              <a:t>region?</a:t>
            </a:r>
          </a:p>
        </p:txBody>
      </p:sp>
      <p:pic>
        <p:nvPicPr>
          <p:cNvPr id="5" name="Picture 4"/>
          <p:cNvPicPr>
            <a:picLocks noChangeAspect="1"/>
          </p:cNvPicPr>
          <p:nvPr/>
        </p:nvPicPr>
        <p:blipFill rotWithShape="1">
          <a:blip r:embed="rId3" cstate="print">
            <a:alphaModFix amt="64000"/>
            <a:extLst>
              <a:ext uri="{28A0092B-C50C-407E-A947-70E740481C1C}">
                <a14:useLocalDpi xmlns:a14="http://schemas.microsoft.com/office/drawing/2010/main"/>
              </a:ext>
            </a:extLst>
          </a:blip>
          <a:srcRect/>
          <a:stretch/>
        </p:blipFill>
        <p:spPr>
          <a:xfrm>
            <a:off x="4716057" y="5481387"/>
            <a:ext cx="4427943" cy="1376613"/>
          </a:xfrm>
          <a:prstGeom prst="rect">
            <a:avLst/>
          </a:prstGeom>
        </p:spPr>
      </p:pic>
    </p:spTree>
    <p:extLst>
      <p:ext uri="{BB962C8B-B14F-4D97-AF65-F5344CB8AC3E}">
        <p14:creationId xmlns:p14="http://schemas.microsoft.com/office/powerpoint/2010/main" val="284056772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74320"/>
            <a:ext cx="8229600" cy="1143000"/>
          </a:xfrm>
        </p:spPr>
        <p:txBody>
          <a:bodyPr>
            <a:normAutofit/>
          </a:bodyPr>
          <a:lstStyle/>
          <a:p>
            <a:r>
              <a:rPr lang="en-US" altLang="en-US" dirty="0"/>
              <a:t>Intervention / Exposure</a:t>
            </a:r>
          </a:p>
        </p:txBody>
      </p:sp>
      <p:sp>
        <p:nvSpPr>
          <p:cNvPr id="9219" name="Rectangle 3"/>
          <p:cNvSpPr>
            <a:spLocks noGrp="1" noChangeArrowheads="1"/>
          </p:cNvSpPr>
          <p:nvPr>
            <p:ph type="body" idx="1"/>
          </p:nvPr>
        </p:nvSpPr>
        <p:spPr>
          <a:xfrm>
            <a:off x="548640" y="1600200"/>
            <a:ext cx="8186737" cy="4790968"/>
          </a:xfrm>
        </p:spPr>
        <p:txBody>
          <a:bodyPr>
            <a:normAutofit fontScale="70000" lnSpcReduction="20000"/>
          </a:bodyPr>
          <a:lstStyle/>
          <a:p>
            <a:pPr marL="0" indent="0">
              <a:lnSpc>
                <a:spcPct val="110000"/>
              </a:lnSpc>
              <a:spcBef>
                <a:spcPts val="0"/>
              </a:spcBef>
              <a:spcAft>
                <a:spcPts val="600"/>
              </a:spcAft>
              <a:buNone/>
            </a:pPr>
            <a:r>
              <a:rPr lang="en-US" altLang="en-US" sz="4300" dirty="0"/>
              <a:t>What are the potential barriers to accessing care?</a:t>
            </a:r>
          </a:p>
          <a:p>
            <a:pPr>
              <a:lnSpc>
                <a:spcPct val="110000"/>
              </a:lnSpc>
              <a:spcBef>
                <a:spcPts val="0"/>
              </a:spcBef>
              <a:spcAft>
                <a:spcPts val="600"/>
              </a:spcAft>
            </a:pPr>
            <a:r>
              <a:rPr lang="en-US" altLang="en-US" sz="3700" dirty="0"/>
              <a:t>Demographic characteristics of PWID?</a:t>
            </a:r>
          </a:p>
          <a:p>
            <a:pPr>
              <a:lnSpc>
                <a:spcPct val="110000"/>
              </a:lnSpc>
              <a:spcBef>
                <a:spcPts val="0"/>
              </a:spcBef>
              <a:spcAft>
                <a:spcPts val="1200"/>
              </a:spcAft>
            </a:pPr>
            <a:r>
              <a:rPr lang="en-US" altLang="en-US" sz="3700" dirty="0"/>
              <a:t>Financial, geographic, health literacy of PWID?</a:t>
            </a:r>
          </a:p>
          <a:p>
            <a:pPr marL="0" indent="0">
              <a:lnSpc>
                <a:spcPct val="110000"/>
              </a:lnSpc>
              <a:spcBef>
                <a:spcPts val="0"/>
              </a:spcBef>
              <a:spcAft>
                <a:spcPts val="600"/>
              </a:spcAft>
              <a:buNone/>
            </a:pPr>
            <a:r>
              <a:rPr lang="en-US" altLang="en-US" sz="4300" dirty="0"/>
              <a:t>What interventions or exposures are possibly related to successful linkages to care?</a:t>
            </a:r>
          </a:p>
          <a:p>
            <a:pPr>
              <a:lnSpc>
                <a:spcPct val="110000"/>
              </a:lnSpc>
              <a:spcBef>
                <a:spcPts val="0"/>
              </a:spcBef>
              <a:spcAft>
                <a:spcPts val="600"/>
              </a:spcAft>
            </a:pPr>
            <a:r>
              <a:rPr lang="en-US" altLang="en-US" sz="3700" dirty="0"/>
              <a:t>Integrated vs. stand-alone HIV testing/counseling (HTC) site?</a:t>
            </a:r>
          </a:p>
          <a:p>
            <a:pPr>
              <a:lnSpc>
                <a:spcPct val="110000"/>
              </a:lnSpc>
              <a:spcBef>
                <a:spcPts val="0"/>
              </a:spcBef>
              <a:spcAft>
                <a:spcPts val="600"/>
              </a:spcAft>
            </a:pPr>
            <a:r>
              <a:rPr lang="en-US" altLang="en-US" sz="3700" dirty="0"/>
              <a:t>Type of HTC counselor (peer versus other)?</a:t>
            </a:r>
          </a:p>
          <a:p>
            <a:pPr>
              <a:lnSpc>
                <a:spcPct val="110000"/>
              </a:lnSpc>
              <a:spcBef>
                <a:spcPts val="0"/>
              </a:spcBef>
              <a:spcAft>
                <a:spcPts val="1200"/>
              </a:spcAft>
            </a:pPr>
            <a:r>
              <a:rPr lang="en-US" altLang="en-US" sz="3700" dirty="0"/>
              <a:t>Rapid testing with POC CD4 tests?</a:t>
            </a:r>
          </a:p>
          <a:p>
            <a:pPr marL="0" indent="0">
              <a:lnSpc>
                <a:spcPct val="110000"/>
              </a:lnSpc>
              <a:spcBef>
                <a:spcPts val="0"/>
              </a:spcBef>
              <a:spcAft>
                <a:spcPts val="1200"/>
              </a:spcAft>
              <a:buNone/>
            </a:pPr>
            <a:r>
              <a:rPr lang="en-US" altLang="en-US" sz="4300" dirty="0"/>
              <a:t>Other ideas?</a:t>
            </a:r>
          </a:p>
        </p:txBody>
      </p:sp>
    </p:spTree>
    <p:extLst>
      <p:ext uri="{BB962C8B-B14F-4D97-AF65-F5344CB8AC3E}">
        <p14:creationId xmlns:p14="http://schemas.microsoft.com/office/powerpoint/2010/main" val="299373363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320"/>
            <a:ext cx="8229600" cy="1143000"/>
          </a:xfrm>
        </p:spPr>
        <p:txBody>
          <a:bodyPr>
            <a:normAutofit/>
          </a:bodyPr>
          <a:lstStyle/>
          <a:p>
            <a:r>
              <a:rPr lang="en-US" altLang="en-US" dirty="0"/>
              <a:t>Comparison group</a:t>
            </a:r>
          </a:p>
        </p:txBody>
      </p:sp>
      <p:sp>
        <p:nvSpPr>
          <p:cNvPr id="10243" name="Rectangle 3"/>
          <p:cNvSpPr>
            <a:spLocks noGrp="1" noChangeArrowheads="1"/>
          </p:cNvSpPr>
          <p:nvPr>
            <p:ph type="body" idx="1"/>
          </p:nvPr>
        </p:nvSpPr>
        <p:spPr>
          <a:xfrm>
            <a:off x="457200" y="1600200"/>
            <a:ext cx="6635690" cy="4937760"/>
          </a:xfrm>
        </p:spPr>
        <p:txBody>
          <a:bodyPr/>
          <a:lstStyle/>
          <a:p>
            <a:pPr marL="0" indent="0">
              <a:lnSpc>
                <a:spcPct val="90000"/>
              </a:lnSpc>
              <a:buNone/>
            </a:pPr>
            <a:r>
              <a:rPr lang="en-US" altLang="en-US" dirty="0"/>
              <a:t>To identify factors (or risks) associated with delays in accessing care, a comparison group is needed?</a:t>
            </a:r>
          </a:p>
          <a:p>
            <a:pPr>
              <a:lnSpc>
                <a:spcPct val="90000"/>
              </a:lnSpc>
            </a:pPr>
            <a:r>
              <a:rPr lang="en-US" altLang="en-US" sz="2800" dirty="0"/>
              <a:t>PWID who successfully follow-up within 3 months vs. those who don’t? Specific associations might be:</a:t>
            </a:r>
          </a:p>
          <a:p>
            <a:pPr lvl="1">
              <a:lnSpc>
                <a:spcPct val="90000"/>
              </a:lnSpc>
            </a:pPr>
            <a:r>
              <a:rPr lang="en-US" altLang="en-US" dirty="0"/>
              <a:t>PWID on methadone maintenance (MMT)</a:t>
            </a:r>
          </a:p>
          <a:p>
            <a:pPr lvl="1">
              <a:lnSpc>
                <a:spcPct val="90000"/>
              </a:lnSpc>
            </a:pPr>
            <a:r>
              <a:rPr lang="en-US" altLang="en-US" dirty="0"/>
              <a:t>PWID who access community agencies</a:t>
            </a:r>
          </a:p>
          <a:p>
            <a:pPr lvl="1">
              <a:lnSpc>
                <a:spcPct val="90000"/>
              </a:lnSpc>
            </a:pPr>
            <a:r>
              <a:rPr lang="en-US" altLang="en-US" dirty="0"/>
              <a:t>PWID who were not exposed to a linkage intervention</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206143" y="1542342"/>
            <a:ext cx="1659649" cy="2325901"/>
          </a:xfrm>
          <a:prstGeom prst="rect">
            <a:avLst/>
          </a:prstGeom>
        </p:spPr>
      </p:pic>
      <p:pic>
        <p:nvPicPr>
          <p:cNvPr id="4" name="Picture 3"/>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206143" y="4073649"/>
            <a:ext cx="1659649" cy="2288797"/>
          </a:xfrm>
          <a:prstGeom prst="rect">
            <a:avLst/>
          </a:prstGeom>
        </p:spPr>
      </p:pic>
    </p:spTree>
    <p:extLst>
      <p:ext uri="{BB962C8B-B14F-4D97-AF65-F5344CB8AC3E}">
        <p14:creationId xmlns:p14="http://schemas.microsoft.com/office/powerpoint/2010/main" val="112084287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320"/>
            <a:ext cx="8229600" cy="1143000"/>
          </a:xfrm>
        </p:spPr>
        <p:txBody>
          <a:bodyPr>
            <a:normAutofit/>
          </a:bodyPr>
          <a:lstStyle/>
          <a:p>
            <a:r>
              <a:rPr lang="en-US" altLang="en-US" dirty="0"/>
              <a:t>Outcome</a:t>
            </a:r>
          </a:p>
        </p:txBody>
      </p:sp>
      <p:sp>
        <p:nvSpPr>
          <p:cNvPr id="11267" name="Rectangle 3"/>
          <p:cNvSpPr>
            <a:spLocks noGrp="1" noChangeArrowheads="1"/>
          </p:cNvSpPr>
          <p:nvPr>
            <p:ph type="body" idx="1"/>
          </p:nvPr>
        </p:nvSpPr>
        <p:spPr>
          <a:xfrm>
            <a:off x="548639" y="1600200"/>
            <a:ext cx="8229600" cy="4023360"/>
          </a:xfrm>
        </p:spPr>
        <p:txBody>
          <a:bodyPr/>
          <a:lstStyle/>
          <a:p>
            <a:pPr marL="0" indent="0">
              <a:buNone/>
            </a:pPr>
            <a:r>
              <a:rPr lang="en-US" altLang="en-US" dirty="0"/>
              <a:t>Clear definitions are essential. </a:t>
            </a:r>
          </a:p>
          <a:p>
            <a:pPr marL="0" indent="0">
              <a:buNone/>
            </a:pPr>
            <a:r>
              <a:rPr lang="en-US" altLang="en-US" dirty="0"/>
              <a:t>What exactly do you mean by “successful linkage”?</a:t>
            </a:r>
          </a:p>
          <a:p>
            <a:r>
              <a:rPr lang="en-US" altLang="en-US" sz="3000" dirty="0"/>
              <a:t>HIV care visit within 3 months of diagnosis?</a:t>
            </a:r>
          </a:p>
          <a:p>
            <a:r>
              <a:rPr lang="en-US" altLang="en-US" sz="3000" dirty="0"/>
              <a:t>CD4 result from provider?</a:t>
            </a:r>
          </a:p>
          <a:p>
            <a:r>
              <a:rPr lang="en-US" altLang="en-US" sz="3000" dirty="0"/>
              <a:t>Two or more HIV care visits in the first year of diagnosis?</a:t>
            </a:r>
          </a:p>
        </p:txBody>
      </p:sp>
    </p:spTree>
    <p:extLst>
      <p:ext uri="{BB962C8B-B14F-4D97-AF65-F5344CB8AC3E}">
        <p14:creationId xmlns:p14="http://schemas.microsoft.com/office/powerpoint/2010/main" val="99229927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320"/>
            <a:ext cx="8229600" cy="1143000"/>
          </a:xfrm>
        </p:spPr>
        <p:txBody>
          <a:bodyPr>
            <a:normAutofit/>
          </a:bodyPr>
          <a:lstStyle/>
          <a:p>
            <a:r>
              <a:rPr lang="en-US" altLang="en-US" dirty="0"/>
              <a:t>Refined question example #1</a:t>
            </a:r>
          </a:p>
        </p:txBody>
      </p:sp>
      <p:sp>
        <p:nvSpPr>
          <p:cNvPr id="12291" name="Rectangle 3"/>
          <p:cNvSpPr>
            <a:spLocks noGrp="1" noChangeArrowheads="1"/>
          </p:cNvSpPr>
          <p:nvPr>
            <p:ph type="body" idx="1"/>
          </p:nvPr>
        </p:nvSpPr>
        <p:spPr>
          <a:xfrm>
            <a:off x="457200" y="1600200"/>
            <a:ext cx="8229600" cy="3657600"/>
          </a:xfrm>
        </p:spPr>
        <p:txBody>
          <a:bodyPr>
            <a:normAutofit/>
          </a:bodyPr>
          <a:lstStyle/>
          <a:p>
            <a:r>
              <a:rPr lang="en-US" altLang="en-US" dirty="0"/>
              <a:t>Among PWID diagnosed with HIV at community-based HTC sites in region X, what are the socioeconomic and geographic characteristics associated with PWID who do not return for care within 3 months of enrollment compared with those who do return?</a:t>
            </a:r>
          </a:p>
        </p:txBody>
      </p:sp>
    </p:spTree>
    <p:extLst>
      <p:ext uri="{BB962C8B-B14F-4D97-AF65-F5344CB8AC3E}">
        <p14:creationId xmlns:p14="http://schemas.microsoft.com/office/powerpoint/2010/main" val="3049764955"/>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320"/>
            <a:ext cx="8229600" cy="1143000"/>
          </a:xfrm>
        </p:spPr>
        <p:txBody>
          <a:bodyPr>
            <a:normAutofit/>
          </a:bodyPr>
          <a:lstStyle/>
          <a:p>
            <a:r>
              <a:rPr lang="en-US" altLang="en-US" dirty="0"/>
              <a:t>Refined question example #2</a:t>
            </a:r>
          </a:p>
        </p:txBody>
      </p:sp>
      <p:sp>
        <p:nvSpPr>
          <p:cNvPr id="12291" name="Rectangle 3"/>
          <p:cNvSpPr>
            <a:spLocks noGrp="1" noChangeArrowheads="1"/>
          </p:cNvSpPr>
          <p:nvPr>
            <p:ph type="body" idx="1"/>
          </p:nvPr>
        </p:nvSpPr>
        <p:spPr>
          <a:xfrm>
            <a:off x="457200" y="1600200"/>
            <a:ext cx="8321040" cy="3657600"/>
          </a:xfrm>
        </p:spPr>
        <p:txBody>
          <a:bodyPr>
            <a:normAutofit/>
          </a:bodyPr>
          <a:lstStyle/>
          <a:p>
            <a:r>
              <a:rPr lang="en-US" altLang="en-US" dirty="0"/>
              <a:t>Among PWID diagnosed with HIV at community-based HTC sites in district X, are those enrolled in MMT services more likely to attend an initial HIV care appointment within 3 months compared with PWID not enrolled in MMT?</a:t>
            </a:r>
          </a:p>
        </p:txBody>
      </p:sp>
    </p:spTree>
    <p:extLst>
      <p:ext uri="{BB962C8B-B14F-4D97-AF65-F5344CB8AC3E}">
        <p14:creationId xmlns:p14="http://schemas.microsoft.com/office/powerpoint/2010/main" val="1821191921"/>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pPr>
              <a:lnSpc>
                <a:spcPct val="90000"/>
              </a:lnSpc>
            </a:pPr>
            <a:r>
              <a:rPr lang="en-US" dirty="0">
                <a:latin typeface="Avenir Book"/>
                <a:cs typeface="Avenir Book"/>
              </a:rPr>
              <a:t>Recognizing a problem</a:t>
            </a:r>
          </a:p>
        </p:txBody>
      </p:sp>
      <p:sp>
        <p:nvSpPr>
          <p:cNvPr id="3" name="Content Placeholder 2"/>
          <p:cNvSpPr>
            <a:spLocks noGrp="1"/>
          </p:cNvSpPr>
          <p:nvPr>
            <p:ph idx="1"/>
          </p:nvPr>
        </p:nvSpPr>
        <p:spPr>
          <a:xfrm>
            <a:off x="457200" y="1600200"/>
            <a:ext cx="8229600" cy="3657600"/>
          </a:xfrm>
        </p:spPr>
        <p:txBody>
          <a:bodyPr/>
          <a:lstStyle/>
          <a:p>
            <a:pPr>
              <a:lnSpc>
                <a:spcPct val="90000"/>
              </a:lnSpc>
              <a:spcBef>
                <a:spcPts val="0"/>
              </a:spcBef>
              <a:spcAft>
                <a:spcPts val="1200"/>
              </a:spcAft>
            </a:pPr>
            <a:r>
              <a:rPr lang="en-US" dirty="0"/>
              <a:t>Operations research questions often arise from recognition of a problem or making an observation such as a discrepancy between actual and desired results obtained from a programmatic intervention</a:t>
            </a:r>
          </a:p>
          <a:p>
            <a:pPr>
              <a:lnSpc>
                <a:spcPct val="90000"/>
              </a:lnSpc>
              <a:spcBef>
                <a:spcPts val="0"/>
              </a:spcBef>
              <a:spcAft>
                <a:spcPts val="1200"/>
              </a:spcAft>
            </a:pPr>
            <a:r>
              <a:rPr lang="en-US" dirty="0"/>
              <a:t>The research question  may relate to the cause of the problem or to </a:t>
            </a:r>
            <a:r>
              <a:rPr lang="en-US" dirty="0">
                <a:solidFill>
                  <a:schemeClr val="bg2">
                    <a:lumMod val="65000"/>
                    <a:lumOff val="35000"/>
                  </a:schemeClr>
                </a:solidFill>
              </a:rPr>
              <a:t>investigate</a:t>
            </a:r>
            <a:r>
              <a:rPr lang="en-US" dirty="0"/>
              <a:t> possible solutions</a:t>
            </a:r>
          </a:p>
          <a:p>
            <a:pPr lvl="2"/>
            <a:endParaRPr lang="en-US" dirty="0"/>
          </a:p>
          <a:p>
            <a:pPr lvl="2"/>
            <a:endParaRPr lang="en-US" dirty="0"/>
          </a:p>
        </p:txBody>
      </p:sp>
    </p:spTree>
    <p:extLst>
      <p:ext uri="{BB962C8B-B14F-4D97-AF65-F5344CB8AC3E}">
        <p14:creationId xmlns:p14="http://schemas.microsoft.com/office/powerpoint/2010/main" val="2694729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274320"/>
            <a:ext cx="8229600" cy="1143000"/>
          </a:xfrm>
        </p:spPr>
        <p:txBody>
          <a:bodyPr>
            <a:normAutofit/>
          </a:bodyPr>
          <a:lstStyle/>
          <a:p>
            <a:r>
              <a:rPr lang="en-US" altLang="en-US" dirty="0"/>
              <a:t>Refined question example #3</a:t>
            </a:r>
          </a:p>
        </p:txBody>
      </p:sp>
      <p:sp>
        <p:nvSpPr>
          <p:cNvPr id="13315" name="Rectangle 3"/>
          <p:cNvSpPr>
            <a:spLocks noGrp="1" noChangeArrowheads="1"/>
          </p:cNvSpPr>
          <p:nvPr>
            <p:ph type="body" idx="1"/>
          </p:nvPr>
        </p:nvSpPr>
        <p:spPr>
          <a:xfrm>
            <a:off x="457200" y="1600200"/>
            <a:ext cx="8229600" cy="3657600"/>
          </a:xfrm>
        </p:spPr>
        <p:txBody>
          <a:bodyPr>
            <a:normAutofit/>
          </a:bodyPr>
          <a:lstStyle/>
          <a:p>
            <a:r>
              <a:rPr lang="en-US" altLang="en-US" dirty="0"/>
              <a:t>Among HIV positive PWID who are diagnosed in the public clinic in city X, are those who receive their results at integrated HTC/HIV care facilities more likely to have two or more HIV care visits at one year post-diagnosis compared with PWID diagnosed in stand-alone HTC sites?</a:t>
            </a:r>
          </a:p>
        </p:txBody>
      </p:sp>
    </p:spTree>
    <p:extLst>
      <p:ext uri="{BB962C8B-B14F-4D97-AF65-F5344CB8AC3E}">
        <p14:creationId xmlns:p14="http://schemas.microsoft.com/office/powerpoint/2010/main" val="341459226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955229" y="228601"/>
            <a:ext cx="3188771" cy="1447800"/>
          </a:xfrm>
          <a:prstGeom prst="rect">
            <a:avLst/>
          </a:prstGeom>
        </p:spPr>
      </p:pic>
      <p:sp>
        <p:nvSpPr>
          <p:cNvPr id="14338" name="Rectangle 2"/>
          <p:cNvSpPr>
            <a:spLocks noGrp="1" noChangeArrowheads="1"/>
          </p:cNvSpPr>
          <p:nvPr>
            <p:ph type="title"/>
          </p:nvPr>
        </p:nvSpPr>
        <p:spPr>
          <a:xfrm>
            <a:off x="457200" y="274320"/>
            <a:ext cx="8229600" cy="1143000"/>
          </a:xfrm>
        </p:spPr>
        <p:txBody>
          <a:bodyPr>
            <a:normAutofit/>
          </a:bodyPr>
          <a:lstStyle/>
          <a:p>
            <a:r>
              <a:rPr lang="en-US" altLang="en-US" dirty="0"/>
              <a:t>Patient / Population</a:t>
            </a:r>
          </a:p>
        </p:txBody>
      </p:sp>
      <p:sp>
        <p:nvSpPr>
          <p:cNvPr id="14339" name="Rectangle 3"/>
          <p:cNvSpPr>
            <a:spLocks noGrp="1" noChangeArrowheads="1"/>
          </p:cNvSpPr>
          <p:nvPr>
            <p:ph type="body" idx="1"/>
          </p:nvPr>
        </p:nvSpPr>
        <p:spPr>
          <a:xfrm>
            <a:off x="457200" y="1600200"/>
            <a:ext cx="8229600" cy="2743200"/>
          </a:xfrm>
        </p:spPr>
        <p:txBody>
          <a:bodyPr/>
          <a:lstStyle/>
          <a:p>
            <a:pPr>
              <a:lnSpc>
                <a:spcPct val="90000"/>
              </a:lnSpc>
              <a:spcBef>
                <a:spcPts val="0"/>
              </a:spcBef>
              <a:spcAft>
                <a:spcPts val="1800"/>
              </a:spcAft>
            </a:pPr>
            <a:r>
              <a:rPr lang="en-US" altLang="en-US" dirty="0"/>
              <a:t>The population is not always a group of patients – could be sputum smears, chest x-rays, etc.</a:t>
            </a:r>
          </a:p>
          <a:p>
            <a:pPr lvl="1">
              <a:lnSpc>
                <a:spcPct val="90000"/>
              </a:lnSpc>
              <a:spcBef>
                <a:spcPts val="0"/>
              </a:spcBef>
              <a:spcAft>
                <a:spcPts val="1800"/>
              </a:spcAft>
            </a:pPr>
            <a:r>
              <a:rPr lang="en-US" altLang="en-US" sz="3000" dirty="0"/>
              <a:t>All sputum samples collected in city X</a:t>
            </a:r>
          </a:p>
          <a:p>
            <a:pPr lvl="1">
              <a:lnSpc>
                <a:spcPct val="90000"/>
              </a:lnSpc>
              <a:spcBef>
                <a:spcPts val="0"/>
              </a:spcBef>
              <a:spcAft>
                <a:spcPts val="1800"/>
              </a:spcAft>
            </a:pPr>
            <a:r>
              <a:rPr lang="en-US" altLang="en-US" sz="3000" dirty="0"/>
              <a:t>All chest x-rays done to screen patients for TB</a:t>
            </a:r>
          </a:p>
        </p:txBody>
      </p:sp>
      <p:pic>
        <p:nvPicPr>
          <p:cNvPr id="2" name="Picture 1"/>
          <p:cNvPicPr>
            <a:picLocks noChangeAspect="1"/>
          </p:cNvPicPr>
          <p:nvPr/>
        </p:nvPicPr>
        <p:blipFill>
          <a:blip r:embed="rId4"/>
          <a:stretch>
            <a:fillRect/>
          </a:stretch>
        </p:blipFill>
        <p:spPr>
          <a:xfrm>
            <a:off x="251366" y="5016159"/>
            <a:ext cx="1831165" cy="1831165"/>
          </a:xfrm>
          <a:prstGeom prst="rect">
            <a:avLst/>
          </a:prstGeom>
        </p:spPr>
      </p:pic>
      <p:pic>
        <p:nvPicPr>
          <p:cNvPr id="5" name="Picture 4"/>
          <p:cNvPicPr>
            <a:picLocks noChangeAspect="1"/>
          </p:cNvPicPr>
          <p:nvPr/>
        </p:nvPicPr>
        <p:blipFill>
          <a:blip r:embed="rId4"/>
          <a:stretch>
            <a:fillRect/>
          </a:stretch>
        </p:blipFill>
        <p:spPr>
          <a:xfrm>
            <a:off x="1601382" y="5026835"/>
            <a:ext cx="1831165" cy="1831165"/>
          </a:xfrm>
          <a:prstGeom prst="rect">
            <a:avLst/>
          </a:prstGeom>
        </p:spPr>
      </p:pic>
      <p:pic>
        <p:nvPicPr>
          <p:cNvPr id="6" name="Picture 5"/>
          <p:cNvPicPr>
            <a:picLocks noChangeAspect="1"/>
          </p:cNvPicPr>
          <p:nvPr/>
        </p:nvPicPr>
        <p:blipFill>
          <a:blip r:embed="rId4"/>
          <a:stretch>
            <a:fillRect/>
          </a:stretch>
        </p:blipFill>
        <p:spPr>
          <a:xfrm>
            <a:off x="3029098" y="5048238"/>
            <a:ext cx="1831165" cy="1831165"/>
          </a:xfrm>
          <a:prstGeom prst="rect">
            <a:avLst/>
          </a:prstGeom>
        </p:spPr>
      </p:pic>
      <p:pic>
        <p:nvPicPr>
          <p:cNvPr id="7" name="Picture 6"/>
          <p:cNvPicPr>
            <a:picLocks noChangeAspect="1"/>
          </p:cNvPicPr>
          <p:nvPr/>
        </p:nvPicPr>
        <p:blipFill>
          <a:blip r:embed="rId4"/>
          <a:stretch>
            <a:fillRect/>
          </a:stretch>
        </p:blipFill>
        <p:spPr>
          <a:xfrm>
            <a:off x="4460189" y="5016159"/>
            <a:ext cx="1831165" cy="1831165"/>
          </a:xfrm>
          <a:prstGeom prst="rect">
            <a:avLst/>
          </a:prstGeom>
        </p:spPr>
      </p:pic>
      <p:pic>
        <p:nvPicPr>
          <p:cNvPr id="8" name="Picture 7"/>
          <p:cNvPicPr>
            <a:picLocks noChangeAspect="1"/>
          </p:cNvPicPr>
          <p:nvPr/>
        </p:nvPicPr>
        <p:blipFill>
          <a:blip r:embed="rId4"/>
          <a:stretch>
            <a:fillRect/>
          </a:stretch>
        </p:blipFill>
        <p:spPr>
          <a:xfrm>
            <a:off x="5840248" y="5016159"/>
            <a:ext cx="1831165" cy="1831165"/>
          </a:xfrm>
          <a:prstGeom prst="rect">
            <a:avLst/>
          </a:prstGeom>
        </p:spPr>
      </p:pic>
      <p:pic>
        <p:nvPicPr>
          <p:cNvPr id="9" name="Picture 8"/>
          <p:cNvPicPr>
            <a:picLocks noChangeAspect="1"/>
          </p:cNvPicPr>
          <p:nvPr/>
        </p:nvPicPr>
        <p:blipFill>
          <a:blip r:embed="rId4"/>
          <a:stretch>
            <a:fillRect/>
          </a:stretch>
        </p:blipFill>
        <p:spPr>
          <a:xfrm>
            <a:off x="7197854" y="5016159"/>
            <a:ext cx="1831165" cy="1831165"/>
          </a:xfrm>
          <a:prstGeom prst="rect">
            <a:avLst/>
          </a:prstGeom>
        </p:spPr>
      </p:pic>
    </p:spTree>
    <p:extLst>
      <p:ext uri="{BB962C8B-B14F-4D97-AF65-F5344CB8AC3E}">
        <p14:creationId xmlns:p14="http://schemas.microsoft.com/office/powerpoint/2010/main" val="7342450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274320"/>
            <a:ext cx="8229600" cy="1143000"/>
          </a:xfrm>
        </p:spPr>
        <p:txBody>
          <a:bodyPr>
            <a:normAutofit/>
          </a:bodyPr>
          <a:lstStyle/>
          <a:p>
            <a:r>
              <a:rPr lang="en-US" altLang="en-US" dirty="0"/>
              <a:t>Conclusions</a:t>
            </a:r>
          </a:p>
        </p:txBody>
      </p:sp>
      <p:sp>
        <p:nvSpPr>
          <p:cNvPr id="16387" name="Rectangle 3"/>
          <p:cNvSpPr>
            <a:spLocks noGrp="1" noChangeArrowheads="1"/>
          </p:cNvSpPr>
          <p:nvPr>
            <p:ph type="body" idx="1"/>
          </p:nvPr>
        </p:nvSpPr>
        <p:spPr>
          <a:xfrm>
            <a:off x="457200" y="1600200"/>
            <a:ext cx="8412480" cy="4754880"/>
          </a:xfrm>
        </p:spPr>
        <p:txBody>
          <a:bodyPr/>
          <a:lstStyle/>
          <a:p>
            <a:pPr>
              <a:lnSpc>
                <a:spcPct val="90000"/>
              </a:lnSpc>
              <a:spcBef>
                <a:spcPts val="0"/>
              </a:spcBef>
              <a:spcAft>
                <a:spcPts val="1800"/>
              </a:spcAft>
            </a:pPr>
            <a:r>
              <a:rPr lang="en-US" altLang="en-US" dirty="0"/>
              <a:t>A clear statement of the research question is essential in developing an operational research study. </a:t>
            </a:r>
          </a:p>
          <a:p>
            <a:pPr>
              <a:lnSpc>
                <a:spcPct val="90000"/>
              </a:lnSpc>
              <a:spcBef>
                <a:spcPts val="0"/>
              </a:spcBef>
              <a:spcAft>
                <a:spcPts val="1800"/>
              </a:spcAft>
            </a:pPr>
            <a:r>
              <a:rPr lang="en-US" altLang="en-US" dirty="0"/>
              <a:t>The question may be based on a problem or an observation and must be relevant to the program.</a:t>
            </a:r>
          </a:p>
          <a:p>
            <a:pPr>
              <a:lnSpc>
                <a:spcPct val="90000"/>
              </a:lnSpc>
              <a:spcBef>
                <a:spcPts val="0"/>
              </a:spcBef>
              <a:spcAft>
                <a:spcPts val="1800"/>
              </a:spcAft>
            </a:pPr>
            <a:r>
              <a:rPr lang="en-US" altLang="en-US" dirty="0"/>
              <a:t>The question should meet the FINER criteria.</a:t>
            </a:r>
            <a:endParaRPr lang="en-US" altLang="en-US" sz="3000" dirty="0"/>
          </a:p>
          <a:p>
            <a:pPr>
              <a:lnSpc>
                <a:spcPct val="90000"/>
              </a:lnSpc>
              <a:spcBef>
                <a:spcPts val="0"/>
              </a:spcBef>
              <a:spcAft>
                <a:spcPts val="1800"/>
              </a:spcAft>
            </a:pPr>
            <a:r>
              <a:rPr lang="en-US" altLang="en-US" dirty="0"/>
              <a:t>Can the question be answered using existing data, or are more data needed?</a:t>
            </a:r>
          </a:p>
        </p:txBody>
      </p:sp>
    </p:spTree>
    <p:extLst>
      <p:ext uri="{BB962C8B-B14F-4D97-AF65-F5344CB8AC3E}">
        <p14:creationId xmlns:p14="http://schemas.microsoft.com/office/powerpoint/2010/main" val="37109356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2472932" y="3826944"/>
            <a:ext cx="2322551" cy="2105654"/>
          </a:xfrm>
          <a:prstGeom prst="ellipse">
            <a:avLst/>
          </a:prstGeom>
          <a:solidFill>
            <a:srgbClr val="C8E3FB">
              <a:alpha val="64000"/>
            </a:srgb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7411" name="Rectangle 3"/>
          <p:cNvSpPr>
            <a:spLocks noGrp="1" noChangeArrowheads="1"/>
          </p:cNvSpPr>
          <p:nvPr>
            <p:ph type="body" idx="1"/>
          </p:nvPr>
        </p:nvSpPr>
        <p:spPr>
          <a:xfrm>
            <a:off x="457200" y="1600200"/>
            <a:ext cx="8354559" cy="4572000"/>
          </a:xfrm>
        </p:spPr>
        <p:txBody>
          <a:bodyPr/>
          <a:lstStyle/>
          <a:p>
            <a:r>
              <a:rPr lang="en-US" altLang="en-US" dirty="0"/>
              <a:t>Spend time refining your research question – if the research question is not good, your results will not be good, either.</a:t>
            </a:r>
          </a:p>
          <a:p>
            <a:endParaRPr lang="en-US" altLang="en-US" dirty="0"/>
          </a:p>
          <a:p>
            <a:pPr marL="0" indent="0">
              <a:buNone/>
            </a:pPr>
            <a:endParaRPr lang="en-US" altLang="en-US" dirty="0"/>
          </a:p>
          <a:p>
            <a:pPr marL="0" indent="0" algn="r">
              <a:buNone/>
            </a:pPr>
            <a:r>
              <a:rPr lang="en-US" altLang="en-US" sz="3600" dirty="0">
                <a:solidFill>
                  <a:srgbClr val="FF6600"/>
                </a:solidFill>
              </a:rPr>
              <a:t>...</a:t>
            </a:r>
            <a:r>
              <a:rPr lang="en-US" altLang="en-US" sz="3600" i="1" dirty="0">
                <a:solidFill>
                  <a:srgbClr val="FF6600"/>
                </a:solidFill>
              </a:rPr>
              <a:t>time to break and work on </a:t>
            </a:r>
          </a:p>
          <a:p>
            <a:pPr marL="0" indent="0" algn="r">
              <a:buNone/>
            </a:pPr>
            <a:r>
              <a:rPr lang="en-US" altLang="en-US" sz="3600" i="1" dirty="0">
                <a:solidFill>
                  <a:srgbClr val="FF6600"/>
                </a:solidFill>
              </a:rPr>
              <a:t>your own examples</a:t>
            </a:r>
            <a:endParaRPr lang="en-US" altLang="en-US" sz="3600" dirty="0">
              <a:solidFill>
                <a:srgbClr val="FF6600"/>
              </a:solidFill>
            </a:endParaRPr>
          </a:p>
          <a:p>
            <a:pPr marL="0" indent="0">
              <a:buNone/>
            </a:pPr>
            <a:endParaRPr lang="en-US" altLang="en-US" sz="3000" b="1" dirty="0"/>
          </a:p>
        </p:txBody>
      </p:sp>
      <p:sp>
        <p:nvSpPr>
          <p:cNvPr id="17410" name="Rectangle 2"/>
          <p:cNvSpPr>
            <a:spLocks noGrp="1" noChangeArrowheads="1"/>
          </p:cNvSpPr>
          <p:nvPr>
            <p:ph type="title"/>
          </p:nvPr>
        </p:nvSpPr>
        <p:spPr>
          <a:xfrm>
            <a:off x="457200" y="274320"/>
            <a:ext cx="8229600" cy="1143000"/>
          </a:xfrm>
        </p:spPr>
        <p:txBody>
          <a:bodyPr>
            <a:normAutofit/>
          </a:bodyPr>
          <a:lstStyle/>
          <a:p>
            <a:r>
              <a:rPr lang="en-US" altLang="en-US" dirty="0"/>
              <a:t>Conclusions </a:t>
            </a:r>
            <a:r>
              <a:rPr lang="en-US" altLang="en-US" sz="3200" dirty="0"/>
              <a:t>(2)</a:t>
            </a:r>
          </a:p>
        </p:txBody>
      </p:sp>
    </p:spTree>
    <p:extLst>
      <p:ext uri="{BB962C8B-B14F-4D97-AF65-F5344CB8AC3E}">
        <p14:creationId xmlns:p14="http://schemas.microsoft.com/office/powerpoint/2010/main" val="4261763117"/>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88641" y="2485072"/>
            <a:ext cx="7772400" cy="1362075"/>
          </a:xfrm>
        </p:spPr>
        <p:txBody>
          <a:bodyPr/>
          <a:lstStyle/>
          <a:p>
            <a:r>
              <a:rPr lang="en-US" dirty="0"/>
              <a:t>Optional slides</a:t>
            </a:r>
          </a:p>
        </p:txBody>
      </p:sp>
    </p:spTree>
    <p:extLst>
      <p:ext uri="{BB962C8B-B14F-4D97-AF65-F5344CB8AC3E}">
        <p14:creationId xmlns:p14="http://schemas.microsoft.com/office/powerpoint/2010/main" val="649877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320"/>
            <a:ext cx="8229600" cy="1143000"/>
          </a:xfrm>
        </p:spPr>
        <p:txBody>
          <a:bodyPr>
            <a:noAutofit/>
          </a:bodyPr>
          <a:lstStyle/>
          <a:p>
            <a:pPr>
              <a:lnSpc>
                <a:spcPct val="90000"/>
              </a:lnSpc>
            </a:pPr>
            <a:r>
              <a:rPr lang="en-US" altLang="en-US" dirty="0"/>
              <a:t>Good research questions address:</a:t>
            </a:r>
          </a:p>
        </p:txBody>
      </p:sp>
      <p:sp>
        <p:nvSpPr>
          <p:cNvPr id="5123" name="Rectangle 3"/>
          <p:cNvSpPr>
            <a:spLocks noGrp="1" noChangeArrowheads="1"/>
          </p:cNvSpPr>
          <p:nvPr>
            <p:ph type="body" idx="1"/>
          </p:nvPr>
        </p:nvSpPr>
        <p:spPr>
          <a:xfrm>
            <a:off x="548640" y="1828800"/>
            <a:ext cx="8229600" cy="4114800"/>
          </a:xfrm>
        </p:spPr>
        <p:txBody>
          <a:bodyPr/>
          <a:lstStyle/>
          <a:p>
            <a:pPr>
              <a:lnSpc>
                <a:spcPct val="80000"/>
              </a:lnSpc>
            </a:pPr>
            <a:r>
              <a:rPr lang="en-US" altLang="en-US" sz="3600" dirty="0">
                <a:solidFill>
                  <a:srgbClr val="A5C249"/>
                </a:solidFill>
              </a:rPr>
              <a:t>PICO</a:t>
            </a:r>
          </a:p>
          <a:p>
            <a:pPr lvl="1">
              <a:lnSpc>
                <a:spcPct val="80000"/>
              </a:lnSpc>
              <a:spcAft>
                <a:spcPts val="1200"/>
              </a:spcAft>
            </a:pPr>
            <a:r>
              <a:rPr lang="en-US" altLang="en-US" sz="3000" b="1" dirty="0"/>
              <a:t>P</a:t>
            </a:r>
            <a:r>
              <a:rPr lang="en-US" altLang="en-US" sz="3000" dirty="0"/>
              <a:t>atient / population:  Who are the relevant patients / populations?</a:t>
            </a:r>
          </a:p>
          <a:p>
            <a:pPr lvl="1">
              <a:lnSpc>
                <a:spcPct val="80000"/>
              </a:lnSpc>
              <a:spcAft>
                <a:spcPts val="1200"/>
              </a:spcAft>
            </a:pPr>
            <a:r>
              <a:rPr lang="en-US" altLang="en-US" sz="3000" b="1" dirty="0"/>
              <a:t>I</a:t>
            </a:r>
            <a:r>
              <a:rPr lang="en-US" altLang="en-US" sz="3000" dirty="0"/>
              <a:t>ntervention / exposure:  What are the strategies or exposures we want to compare?</a:t>
            </a:r>
          </a:p>
          <a:p>
            <a:pPr lvl="1">
              <a:lnSpc>
                <a:spcPct val="80000"/>
              </a:lnSpc>
              <a:spcAft>
                <a:spcPts val="1200"/>
              </a:spcAft>
            </a:pPr>
            <a:r>
              <a:rPr lang="en-US" altLang="en-US" sz="3000" b="1" dirty="0"/>
              <a:t>C</a:t>
            </a:r>
            <a:r>
              <a:rPr lang="en-US" altLang="en-US" sz="3000" dirty="0"/>
              <a:t>omparison:  Is there a group without the intervention or exposure to compare to?</a:t>
            </a:r>
          </a:p>
          <a:p>
            <a:pPr lvl="1">
              <a:lnSpc>
                <a:spcPct val="80000"/>
              </a:lnSpc>
              <a:spcAft>
                <a:spcPts val="1200"/>
              </a:spcAft>
            </a:pPr>
            <a:r>
              <a:rPr lang="en-US" altLang="en-US" sz="3000" b="1" dirty="0"/>
              <a:t>O</a:t>
            </a:r>
            <a:r>
              <a:rPr lang="en-US" altLang="en-US" sz="3000" dirty="0"/>
              <a:t>utcome:  What are the consequences?</a:t>
            </a:r>
          </a:p>
        </p:txBody>
      </p:sp>
    </p:spTree>
    <p:extLst>
      <p:ext uri="{BB962C8B-B14F-4D97-AF65-F5344CB8AC3E}">
        <p14:creationId xmlns:p14="http://schemas.microsoft.com/office/powerpoint/2010/main" val="170465935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Why? How?</a:t>
            </a:r>
          </a:p>
        </p:txBody>
      </p:sp>
      <p:sp>
        <p:nvSpPr>
          <p:cNvPr id="3" name="Content Placeholder 2"/>
          <p:cNvSpPr>
            <a:spLocks noGrp="1"/>
          </p:cNvSpPr>
          <p:nvPr>
            <p:ph idx="1"/>
          </p:nvPr>
        </p:nvSpPr>
        <p:spPr>
          <a:xfrm>
            <a:off x="457200" y="1600199"/>
            <a:ext cx="8082072" cy="4572000"/>
          </a:xfrm>
        </p:spPr>
        <p:txBody>
          <a:bodyPr/>
          <a:lstStyle/>
          <a:p>
            <a:r>
              <a:rPr lang="en-US" sz="2800" dirty="0"/>
              <a:t>Generally the first step in solving the problem or explaining the observation is to ask, “Why?”</a:t>
            </a:r>
          </a:p>
          <a:p>
            <a:r>
              <a:rPr lang="en-US" sz="2800" dirty="0"/>
              <a:t>For example: “We have observed that treatment completion rates are low </a:t>
            </a:r>
            <a:r>
              <a:rPr lang="en-US" sz="2800" dirty="0">
                <a:solidFill>
                  <a:schemeClr val="bg2">
                    <a:lumMod val="65000"/>
                    <a:lumOff val="35000"/>
                  </a:schemeClr>
                </a:solidFill>
              </a:rPr>
              <a:t>among</a:t>
            </a:r>
            <a:r>
              <a:rPr lang="en-US" sz="2800" dirty="0"/>
              <a:t> patients living in </a:t>
            </a:r>
            <a:r>
              <a:rPr lang="en-US" sz="2800" dirty="0" err="1"/>
              <a:t>Kibera</a:t>
            </a:r>
            <a:r>
              <a:rPr lang="en-US" sz="2800" dirty="0"/>
              <a:t>. Are there identifiable factors associated with failure to complete treatment?”</a:t>
            </a:r>
          </a:p>
          <a:p>
            <a:r>
              <a:rPr lang="en-US" sz="2800" dirty="0"/>
              <a:t>Alternatively, if there is sufficient information, the research question may address possible solutions to the problem (HOW?). “Will locating a satellite clinic in </a:t>
            </a:r>
            <a:r>
              <a:rPr lang="en-US" sz="2800" dirty="0" err="1"/>
              <a:t>Kibera</a:t>
            </a:r>
            <a:r>
              <a:rPr lang="en-US" sz="2800" dirty="0"/>
              <a:t> improve rates of treatment completion?”</a:t>
            </a:r>
          </a:p>
        </p:txBody>
      </p:sp>
    </p:spTree>
    <p:extLst>
      <p:ext uri="{BB962C8B-B14F-4D97-AF65-F5344CB8AC3E}">
        <p14:creationId xmlns:p14="http://schemas.microsoft.com/office/powerpoint/2010/main" val="2826944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a good question</a:t>
            </a:r>
          </a:p>
        </p:txBody>
      </p:sp>
      <p:sp>
        <p:nvSpPr>
          <p:cNvPr id="3" name="Content Placeholder 2"/>
          <p:cNvSpPr>
            <a:spLocks noGrp="1"/>
          </p:cNvSpPr>
          <p:nvPr>
            <p:ph idx="1"/>
          </p:nvPr>
        </p:nvSpPr>
        <p:spPr>
          <a:xfrm>
            <a:off x="457199" y="1600199"/>
            <a:ext cx="8503920" cy="4572000"/>
          </a:xfrm>
        </p:spPr>
        <p:txBody>
          <a:bodyPr/>
          <a:lstStyle/>
          <a:p>
            <a:r>
              <a:rPr lang="en-US" dirty="0"/>
              <a:t>Is the observation/problem important?</a:t>
            </a:r>
          </a:p>
          <a:p>
            <a:r>
              <a:rPr lang="en-US" dirty="0"/>
              <a:t>Is the observation/problem under your control?</a:t>
            </a:r>
          </a:p>
          <a:p>
            <a:r>
              <a:rPr lang="en-US" dirty="0"/>
              <a:t>Is it possible to develop a feasible, effective and sustainable intervention?</a:t>
            </a:r>
          </a:p>
          <a:p>
            <a:r>
              <a:rPr lang="en-US" dirty="0"/>
              <a:t>Does it affect key populations? </a:t>
            </a:r>
          </a:p>
          <a:p>
            <a:r>
              <a:rPr lang="en-US" dirty="0"/>
              <a:t>Will the solution improve program’s ability to reach its objectives or have an impact on access, quality, efficiency or costs?</a:t>
            </a:r>
          </a:p>
        </p:txBody>
      </p:sp>
    </p:spTree>
    <p:extLst>
      <p:ext uri="{BB962C8B-B14F-4D97-AF65-F5344CB8AC3E}">
        <p14:creationId xmlns:p14="http://schemas.microsoft.com/office/powerpoint/2010/main" val="11193110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Is the question researchable?</a:t>
            </a:r>
          </a:p>
        </p:txBody>
      </p:sp>
      <p:sp>
        <p:nvSpPr>
          <p:cNvPr id="3" name="Content Placeholder 2"/>
          <p:cNvSpPr>
            <a:spLocks noGrp="1"/>
          </p:cNvSpPr>
          <p:nvPr>
            <p:ph idx="1"/>
          </p:nvPr>
        </p:nvSpPr>
        <p:spPr>
          <a:xfrm>
            <a:off x="4043578" y="1838270"/>
            <a:ext cx="4643221" cy="4292655"/>
          </a:xfrm>
        </p:spPr>
        <p:txBody>
          <a:bodyPr/>
          <a:lstStyle/>
          <a:p>
            <a:r>
              <a:rPr lang="en-US" dirty="0"/>
              <a:t>Do I need research to solve the problem or show an association?</a:t>
            </a:r>
          </a:p>
          <a:p>
            <a:r>
              <a:rPr lang="en-US" dirty="0"/>
              <a:t>Do I have enough time, money and qualified research staff?</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599" t="-497"/>
          <a:stretch/>
        </p:blipFill>
        <p:spPr>
          <a:xfrm>
            <a:off x="835450" y="1663813"/>
            <a:ext cx="2756985" cy="4838360"/>
          </a:xfrm>
          <a:prstGeom prst="rect">
            <a:avLst/>
          </a:prstGeom>
        </p:spPr>
      </p:pic>
    </p:spTree>
    <p:extLst>
      <p:ext uri="{BB962C8B-B14F-4D97-AF65-F5344CB8AC3E}">
        <p14:creationId xmlns:p14="http://schemas.microsoft.com/office/powerpoint/2010/main" val="1670461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bwMode="auto">
          <a:xfrm>
            <a:off x="6030069" y="2473309"/>
            <a:ext cx="2790403" cy="2456597"/>
          </a:xfrm>
          <a:prstGeom prst="ellipse">
            <a:avLst/>
          </a:prstGeom>
          <a:solidFill>
            <a:srgbClr val="FBE00D"/>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 name="Rectangle 4"/>
          <p:cNvSpPr/>
          <p:nvPr/>
        </p:nvSpPr>
        <p:spPr>
          <a:xfrm>
            <a:off x="7121494" y="3360246"/>
            <a:ext cx="1698978" cy="1569660"/>
          </a:xfrm>
          <a:prstGeom prst="rect">
            <a:avLst/>
          </a:prstGeom>
          <a:noFill/>
        </p:spPr>
        <p:txBody>
          <a:bodyPr wrap="square" lIns="91440" tIns="45720" rIns="91440" bIns="45720">
            <a:spAutoFit/>
          </a:bodyPr>
          <a:lstStyle/>
          <a:p>
            <a:pPr algn="ctr"/>
            <a:r>
              <a:rPr lang="en-US" sz="9600" b="1" cap="none" spc="0" dirty="0">
                <a:ln w="12700">
                  <a:solidFill>
                    <a:schemeClr val="tx2">
                      <a:satMod val="155000"/>
                    </a:schemeClr>
                  </a:solidFill>
                  <a:prstDash val="solid"/>
                </a:ln>
                <a:effectLst>
                  <a:outerShdw blurRad="41275" dist="20320" dir="1800000" algn="tl" rotWithShape="0">
                    <a:srgbClr val="000000">
                      <a:alpha val="40000"/>
                    </a:srgbClr>
                  </a:outerShdw>
                </a:effectLst>
              </a:rPr>
              <a:t>?</a:t>
            </a:r>
          </a:p>
        </p:txBody>
      </p:sp>
      <p:sp>
        <p:nvSpPr>
          <p:cNvPr id="3" name="Content Placeholder 2"/>
          <p:cNvSpPr>
            <a:spLocks noGrp="1"/>
          </p:cNvSpPr>
          <p:nvPr>
            <p:ph idx="1"/>
          </p:nvPr>
        </p:nvSpPr>
        <p:spPr>
          <a:xfrm>
            <a:off x="284053" y="2639595"/>
            <a:ext cx="8536419" cy="1441301"/>
          </a:xfrm>
        </p:spPr>
        <p:txBody>
          <a:bodyPr/>
          <a:lstStyle/>
          <a:p>
            <a:pPr marL="450850" indent="0" algn="ctr">
              <a:buNone/>
            </a:pPr>
            <a:r>
              <a:rPr lang="en-US" sz="3400" dirty="0"/>
              <a:t>A good OR idea is a programmatic observation/problem restated as a question.</a:t>
            </a:r>
          </a:p>
        </p:txBody>
      </p:sp>
    </p:spTree>
    <p:extLst>
      <p:ext uri="{BB962C8B-B14F-4D97-AF65-F5344CB8AC3E}">
        <p14:creationId xmlns:p14="http://schemas.microsoft.com/office/powerpoint/2010/main" val="354321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nSpc>
                <a:spcPct val="90000"/>
              </a:lnSpc>
            </a:pPr>
            <a:r>
              <a:rPr lang="en-US" dirty="0"/>
              <a:t>Example research ideas </a:t>
            </a:r>
          </a:p>
        </p:txBody>
      </p:sp>
      <p:sp>
        <p:nvSpPr>
          <p:cNvPr id="3" name="Content Placeholder 2"/>
          <p:cNvSpPr>
            <a:spLocks noGrp="1"/>
          </p:cNvSpPr>
          <p:nvPr>
            <p:ph idx="1"/>
          </p:nvPr>
        </p:nvSpPr>
        <p:spPr>
          <a:xfrm>
            <a:off x="457200" y="1600200"/>
            <a:ext cx="8229600" cy="4114800"/>
          </a:xfrm>
        </p:spPr>
        <p:txBody>
          <a:bodyPr/>
          <a:lstStyle/>
          <a:p>
            <a:pPr marL="0" indent="0">
              <a:lnSpc>
                <a:spcPct val="90000"/>
              </a:lnSpc>
              <a:spcBef>
                <a:spcPts val="0"/>
              </a:spcBef>
              <a:spcAft>
                <a:spcPts val="600"/>
              </a:spcAft>
              <a:buNone/>
            </a:pPr>
            <a:r>
              <a:rPr lang="en-US" b="1" dirty="0">
                <a:solidFill>
                  <a:schemeClr val="bg2"/>
                </a:solidFill>
              </a:rPr>
              <a:t>Observation leading to question:</a:t>
            </a:r>
          </a:p>
          <a:p>
            <a:pPr>
              <a:lnSpc>
                <a:spcPct val="90000"/>
              </a:lnSpc>
              <a:spcBef>
                <a:spcPts val="0"/>
              </a:spcBef>
              <a:spcAft>
                <a:spcPts val="600"/>
              </a:spcAft>
            </a:pPr>
            <a:r>
              <a:rPr lang="en-US" dirty="0"/>
              <a:t>Disparities in HIV prevalence/incidence</a:t>
            </a:r>
          </a:p>
          <a:p>
            <a:pPr>
              <a:lnSpc>
                <a:spcPct val="90000"/>
              </a:lnSpc>
              <a:spcBef>
                <a:spcPts val="0"/>
              </a:spcBef>
              <a:spcAft>
                <a:spcPts val="1800"/>
              </a:spcAft>
            </a:pPr>
            <a:r>
              <a:rPr lang="en-US" dirty="0"/>
              <a:t>Increases in TB incidence for certain groups</a:t>
            </a:r>
          </a:p>
          <a:p>
            <a:pPr marL="0" indent="0">
              <a:lnSpc>
                <a:spcPct val="90000"/>
              </a:lnSpc>
              <a:spcBef>
                <a:spcPts val="0"/>
              </a:spcBef>
              <a:spcAft>
                <a:spcPts val="600"/>
              </a:spcAft>
              <a:buNone/>
            </a:pPr>
            <a:r>
              <a:rPr lang="en-US" b="1" dirty="0">
                <a:solidFill>
                  <a:schemeClr val="bg2"/>
                </a:solidFill>
              </a:rPr>
              <a:t>Problem leading to question:</a:t>
            </a:r>
          </a:p>
          <a:p>
            <a:pPr>
              <a:lnSpc>
                <a:spcPct val="90000"/>
              </a:lnSpc>
              <a:spcBef>
                <a:spcPts val="0"/>
              </a:spcBef>
              <a:spcAft>
                <a:spcPts val="600"/>
              </a:spcAft>
            </a:pPr>
            <a:r>
              <a:rPr lang="en-US" dirty="0"/>
              <a:t>Low coverage of services for prevention and treatment in certain geographical areas</a:t>
            </a:r>
          </a:p>
          <a:p>
            <a:pPr>
              <a:lnSpc>
                <a:spcPct val="90000"/>
              </a:lnSpc>
              <a:spcBef>
                <a:spcPts val="0"/>
              </a:spcBef>
              <a:spcAft>
                <a:spcPts val="600"/>
              </a:spcAft>
            </a:pPr>
            <a:r>
              <a:rPr lang="en-US" dirty="0"/>
              <a:t>Frequent drug stock-outs in peripheral clinics</a:t>
            </a:r>
          </a:p>
        </p:txBody>
      </p:sp>
    </p:spTree>
    <p:extLst>
      <p:ext uri="{BB962C8B-B14F-4D97-AF65-F5344CB8AC3E}">
        <p14:creationId xmlns:p14="http://schemas.microsoft.com/office/powerpoint/2010/main" val="1566051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1143000"/>
          </a:xfrm>
        </p:spPr>
        <p:txBody>
          <a:bodyPr>
            <a:normAutofit/>
          </a:bodyPr>
          <a:lstStyle/>
          <a:p>
            <a:pPr marL="117475">
              <a:spcAft>
                <a:spcPts val="600"/>
              </a:spcAft>
            </a:pPr>
            <a:r>
              <a:rPr lang="en-US" dirty="0"/>
              <a:t>Research idea</a:t>
            </a:r>
            <a:r>
              <a:rPr lang="en-US" sz="4000" dirty="0"/>
              <a:t>     </a:t>
            </a:r>
            <a:r>
              <a:rPr lang="en-US" dirty="0"/>
              <a:t>Research question</a:t>
            </a:r>
            <a:endParaRPr lang="en-US" sz="4000" dirty="0"/>
          </a:p>
        </p:txBody>
      </p:sp>
      <p:sp>
        <p:nvSpPr>
          <p:cNvPr id="4" name="Content Placeholder 3"/>
          <p:cNvSpPr>
            <a:spLocks noGrp="1"/>
          </p:cNvSpPr>
          <p:nvPr>
            <p:ph idx="1"/>
          </p:nvPr>
        </p:nvSpPr>
        <p:spPr>
          <a:xfrm>
            <a:off x="457200" y="1600200"/>
            <a:ext cx="8229600" cy="4937760"/>
          </a:xfrm>
        </p:spPr>
        <p:txBody>
          <a:bodyPr>
            <a:normAutofit fontScale="92500" lnSpcReduction="10000"/>
          </a:bodyPr>
          <a:lstStyle/>
          <a:p>
            <a:pPr marL="517525" indent="-517525">
              <a:buNone/>
              <a:tabLst>
                <a:tab pos="568325" algn="l"/>
              </a:tabLst>
            </a:pPr>
            <a:r>
              <a:rPr lang="en-US" dirty="0"/>
              <a:t>1:	</a:t>
            </a:r>
            <a:r>
              <a:rPr lang="en-US" sz="3500" dirty="0"/>
              <a:t>Is your identified observation/problem worth investigating?</a:t>
            </a:r>
          </a:p>
          <a:p>
            <a:pPr marL="1088136" lvl="2" indent="-457200">
              <a:spcBef>
                <a:spcPts val="672"/>
              </a:spcBef>
              <a:spcAft>
                <a:spcPts val="0"/>
              </a:spcAft>
            </a:pPr>
            <a:r>
              <a:rPr lang="en-US" sz="3000" dirty="0"/>
              <a:t>Has it already been addressed?</a:t>
            </a:r>
          </a:p>
          <a:p>
            <a:pPr marL="1088136" lvl="2" indent="-457200">
              <a:spcBef>
                <a:spcPts val="672"/>
              </a:spcBef>
              <a:spcAft>
                <a:spcPts val="0"/>
              </a:spcAft>
            </a:pPr>
            <a:r>
              <a:rPr lang="en-US" sz="3000" dirty="0"/>
              <a:t>Will solving the issue improve public health?</a:t>
            </a:r>
          </a:p>
          <a:p>
            <a:pPr marL="1088136" lvl="2" indent="-457200">
              <a:spcBef>
                <a:spcPts val="672"/>
              </a:spcBef>
              <a:spcAft>
                <a:spcPts val="0"/>
              </a:spcAft>
            </a:pPr>
            <a:r>
              <a:rPr lang="en-US" sz="3000" dirty="0"/>
              <a:t>Are there more important issues out there? </a:t>
            </a:r>
            <a:endParaRPr lang="en-US" dirty="0"/>
          </a:p>
          <a:p>
            <a:pPr marL="0" indent="0">
              <a:buNone/>
              <a:tabLst>
                <a:tab pos="517525" algn="l"/>
              </a:tabLst>
            </a:pPr>
            <a:r>
              <a:rPr lang="en-US" dirty="0"/>
              <a:t>2:	</a:t>
            </a:r>
            <a:r>
              <a:rPr lang="en-US" sz="3500" dirty="0"/>
              <a:t>Will your research question…</a:t>
            </a:r>
          </a:p>
          <a:p>
            <a:pPr marL="1089025" lvl="2" indent="-457200"/>
            <a:r>
              <a:rPr lang="en-US" sz="3000" dirty="0"/>
              <a:t>Contribute knowledge/value to the field?</a:t>
            </a:r>
          </a:p>
          <a:p>
            <a:pPr marL="1089025" lvl="2" indent="-457200"/>
            <a:r>
              <a:rPr lang="en-US" sz="3000" dirty="0"/>
              <a:t>Improve public health practice?</a:t>
            </a:r>
          </a:p>
          <a:p>
            <a:pPr marL="1089025" lvl="2" indent="-457200"/>
            <a:r>
              <a:rPr lang="en-US" sz="3000" dirty="0"/>
              <a:t>Improve people’s lives? </a:t>
            </a:r>
          </a:p>
          <a:p>
            <a:pPr marL="1089025" lvl="2" indent="-457200"/>
            <a:r>
              <a:rPr lang="en-US" sz="3000" dirty="0"/>
              <a:t>Hold your interest for the span of the project?</a:t>
            </a:r>
          </a:p>
          <a:p>
            <a:endParaRPr lang="en-US" dirty="0"/>
          </a:p>
        </p:txBody>
      </p:sp>
      <p:sp>
        <p:nvSpPr>
          <p:cNvPr id="5" name="Right Arrow 4"/>
          <p:cNvSpPr/>
          <p:nvPr/>
        </p:nvSpPr>
        <p:spPr>
          <a:xfrm>
            <a:off x="3986316" y="908706"/>
            <a:ext cx="409113" cy="374742"/>
          </a:xfrm>
          <a:prstGeom prst="right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Tree>
    <p:extLst>
      <p:ext uri="{BB962C8B-B14F-4D97-AF65-F5344CB8AC3E}">
        <p14:creationId xmlns:p14="http://schemas.microsoft.com/office/powerpoint/2010/main" val="36302685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Developing a research question</a:t>
            </a:r>
          </a:p>
        </p:txBody>
      </p:sp>
      <p:sp>
        <p:nvSpPr>
          <p:cNvPr id="3" name="Content Placeholder 2"/>
          <p:cNvSpPr>
            <a:spLocks noGrp="1"/>
          </p:cNvSpPr>
          <p:nvPr>
            <p:ph idx="1"/>
          </p:nvPr>
        </p:nvSpPr>
        <p:spPr>
          <a:xfrm>
            <a:off x="457200" y="1600199"/>
            <a:ext cx="8229600" cy="4572000"/>
          </a:xfrm>
        </p:spPr>
        <p:txBody>
          <a:bodyPr>
            <a:normAutofit fontScale="92500" lnSpcReduction="10000"/>
          </a:bodyPr>
          <a:lstStyle/>
          <a:p>
            <a:pPr>
              <a:lnSpc>
                <a:spcPct val="90000"/>
              </a:lnSpc>
              <a:spcBef>
                <a:spcPts val="0"/>
              </a:spcBef>
              <a:spcAft>
                <a:spcPts val="1200"/>
              </a:spcAft>
            </a:pPr>
            <a:r>
              <a:rPr lang="en-US" dirty="0">
                <a:solidFill>
                  <a:schemeClr val="accent6">
                    <a:lumMod val="75000"/>
                  </a:schemeClr>
                </a:solidFill>
              </a:rPr>
              <a:t>Review the scientific literature to find what is known and what remains unknown</a:t>
            </a:r>
          </a:p>
          <a:p>
            <a:pPr>
              <a:lnSpc>
                <a:spcPct val="90000"/>
              </a:lnSpc>
              <a:spcBef>
                <a:spcPts val="0"/>
              </a:spcBef>
              <a:spcAft>
                <a:spcPts val="1200"/>
              </a:spcAft>
            </a:pPr>
            <a:r>
              <a:rPr lang="en-US" dirty="0"/>
              <a:t>The question should logically fill the gap of what is </a:t>
            </a:r>
            <a:r>
              <a:rPr lang="en-US" u="sng" dirty="0"/>
              <a:t>unknown</a:t>
            </a:r>
            <a:r>
              <a:rPr lang="en-US" dirty="0"/>
              <a:t> about a research issue</a:t>
            </a:r>
          </a:p>
          <a:p>
            <a:pPr>
              <a:lnSpc>
                <a:spcPct val="90000"/>
              </a:lnSpc>
              <a:spcBef>
                <a:spcPts val="0"/>
              </a:spcBef>
              <a:spcAft>
                <a:spcPts val="1200"/>
              </a:spcAft>
            </a:pPr>
            <a:r>
              <a:rPr lang="en-US" dirty="0"/>
              <a:t>Be specific about what you want to answer</a:t>
            </a:r>
          </a:p>
          <a:p>
            <a:pPr>
              <a:lnSpc>
                <a:spcPct val="90000"/>
              </a:lnSpc>
              <a:spcBef>
                <a:spcPts val="0"/>
              </a:spcBef>
              <a:spcAft>
                <a:spcPts val="1200"/>
              </a:spcAft>
            </a:pPr>
            <a:r>
              <a:rPr lang="en-US" dirty="0"/>
              <a:t>Focus: Do not be too vague or too narrow</a:t>
            </a:r>
          </a:p>
          <a:p>
            <a:pPr>
              <a:lnSpc>
                <a:spcPct val="90000"/>
              </a:lnSpc>
              <a:spcBef>
                <a:spcPts val="0"/>
              </a:spcBef>
              <a:spcAft>
                <a:spcPts val="1200"/>
              </a:spcAft>
            </a:pPr>
            <a:endParaRPr lang="en-US" dirty="0"/>
          </a:p>
          <a:p>
            <a:pPr marL="0" indent="0" algn="r">
              <a:lnSpc>
                <a:spcPct val="90000"/>
              </a:lnSpc>
              <a:spcBef>
                <a:spcPts val="0"/>
              </a:spcBef>
              <a:spcAft>
                <a:spcPts val="1200"/>
              </a:spcAft>
              <a:buNone/>
            </a:pPr>
            <a:r>
              <a:rPr lang="en-US" i="1" dirty="0">
                <a:solidFill>
                  <a:srgbClr val="FF6600"/>
                </a:solidFill>
              </a:rPr>
              <a:t>Be prepared to justify the question</a:t>
            </a:r>
          </a:p>
          <a:p>
            <a:pPr marL="0" indent="0" algn="r">
              <a:lnSpc>
                <a:spcPct val="90000"/>
              </a:lnSpc>
              <a:spcBef>
                <a:spcPts val="0"/>
              </a:spcBef>
              <a:spcAft>
                <a:spcPts val="1200"/>
              </a:spcAft>
              <a:buNone/>
            </a:pPr>
            <a:r>
              <a:rPr lang="en-US" sz="3000" i="1" dirty="0">
                <a:solidFill>
                  <a:srgbClr val="FF6600"/>
                </a:solidFill>
              </a:rPr>
              <a:t>(this will form the research Background &amp; Significance)</a:t>
            </a:r>
          </a:p>
          <a:p>
            <a:endParaRPr lang="en-US" dirty="0"/>
          </a:p>
        </p:txBody>
      </p:sp>
    </p:spTree>
    <p:extLst>
      <p:ext uri="{BB962C8B-B14F-4D97-AF65-F5344CB8AC3E}">
        <p14:creationId xmlns:p14="http://schemas.microsoft.com/office/powerpoint/2010/main" val="298832802"/>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4109</TotalTime>
  <Words>2721</Words>
  <Application>Microsoft Office PowerPoint</Application>
  <PresentationFormat>On-screen Show (4:3)</PresentationFormat>
  <Paragraphs>266</Paragraphs>
  <Slides>25</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25</vt:i4>
      </vt:variant>
    </vt:vector>
  </HeadingPairs>
  <TitlesOfParts>
    <vt:vector size="35" baseType="lpstr">
      <vt:lpstr>MS PGothic</vt:lpstr>
      <vt:lpstr>Arial</vt:lpstr>
      <vt:lpstr>Avenir Book</vt:lpstr>
      <vt:lpstr>Calibri</vt:lpstr>
      <vt:lpstr>Courier New</vt:lpstr>
      <vt:lpstr>Garamond</vt:lpstr>
      <vt:lpstr>Times New Roman</vt:lpstr>
      <vt:lpstr>Verdana</vt:lpstr>
      <vt:lpstr>Wingdings</vt:lpstr>
      <vt:lpstr>CDC OR Style options 1 and 2</vt:lpstr>
      <vt:lpstr>Developing Research Questions</vt:lpstr>
      <vt:lpstr>Recognizing a problem</vt:lpstr>
      <vt:lpstr>Why? How?</vt:lpstr>
      <vt:lpstr>Identifying a good question</vt:lpstr>
      <vt:lpstr>Is the question researchable?</vt:lpstr>
      <vt:lpstr>PowerPoint Presentation</vt:lpstr>
      <vt:lpstr>Example research ideas </vt:lpstr>
      <vt:lpstr>Research idea     Research question</vt:lpstr>
      <vt:lpstr>Developing a research question</vt:lpstr>
      <vt:lpstr>Characteristics of a good  research question</vt:lpstr>
      <vt:lpstr>Scenario</vt:lpstr>
      <vt:lpstr>Refining the question</vt:lpstr>
      <vt:lpstr>PICO framework</vt:lpstr>
      <vt:lpstr>Patient / Population</vt:lpstr>
      <vt:lpstr>Intervention / Exposure</vt:lpstr>
      <vt:lpstr>Comparison group</vt:lpstr>
      <vt:lpstr>Outcome</vt:lpstr>
      <vt:lpstr>Refined question example #1</vt:lpstr>
      <vt:lpstr>Refined question example #2</vt:lpstr>
      <vt:lpstr>Refined question example #3</vt:lpstr>
      <vt:lpstr>Patient / Population</vt:lpstr>
      <vt:lpstr>Conclusions</vt:lpstr>
      <vt:lpstr>Conclusions (2)</vt:lpstr>
      <vt:lpstr>Optional slides</vt:lpstr>
      <vt:lpstr>Good research questions address: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125</cp:revision>
  <cp:lastPrinted>2017-05-16T07:52:03Z</cp:lastPrinted>
  <dcterms:created xsi:type="dcterms:W3CDTF">2016-12-10T01:14:11Z</dcterms:created>
  <dcterms:modified xsi:type="dcterms:W3CDTF">2019-01-18T02:14:09Z</dcterms:modified>
</cp:coreProperties>
</file>