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0"/>
  </p:notesMasterIdLst>
  <p:sldIdLst>
    <p:sldId id="256" r:id="rId2"/>
    <p:sldId id="293" r:id="rId3"/>
    <p:sldId id="260" r:id="rId4"/>
    <p:sldId id="259" r:id="rId5"/>
    <p:sldId id="294" r:id="rId6"/>
    <p:sldId id="296" r:id="rId7"/>
    <p:sldId id="297" r:id="rId8"/>
    <p:sldId id="298" r:id="rId9"/>
    <p:sldId id="299" r:id="rId10"/>
    <p:sldId id="300" r:id="rId11"/>
    <p:sldId id="301" r:id="rId12"/>
    <p:sldId id="311" r:id="rId13"/>
    <p:sldId id="322" r:id="rId14"/>
    <p:sldId id="323" r:id="rId15"/>
    <p:sldId id="313" r:id="rId16"/>
    <p:sldId id="314" r:id="rId17"/>
    <p:sldId id="329" r:id="rId18"/>
    <p:sldId id="330" r:id="rId19"/>
    <p:sldId id="316" r:id="rId20"/>
    <p:sldId id="331" r:id="rId21"/>
    <p:sldId id="324" r:id="rId22"/>
    <p:sldId id="317" r:id="rId23"/>
    <p:sldId id="325" r:id="rId24"/>
    <p:sldId id="332" r:id="rId25"/>
    <p:sldId id="318" r:id="rId26"/>
    <p:sldId id="321" r:id="rId27"/>
    <p:sldId id="312" r:id="rId28"/>
    <p:sldId id="326" r:id="rId2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209">
          <p15:clr>
            <a:srgbClr val="A4A3A4"/>
          </p15:clr>
        </p15:guide>
        <p15:guide id="2" pos="3264">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ecily Miller"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450A"/>
    <a:srgbClr val="FF8F12"/>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38" autoAdjust="0"/>
    <p:restoredTop sz="66411" autoAdjust="0"/>
  </p:normalViewPr>
  <p:slideViewPr>
    <p:cSldViewPr snapToGrid="0" snapToObjects="1">
      <p:cViewPr varScale="1">
        <p:scale>
          <a:sx n="56" d="100"/>
          <a:sy n="56" d="100"/>
        </p:scale>
        <p:origin x="2016" y="72"/>
      </p:cViewPr>
      <p:guideLst>
        <p:guide orient="horz" pos="4209"/>
        <p:guide pos="3264"/>
      </p:guideLst>
    </p:cSldViewPr>
  </p:slideViewPr>
  <p:notesTextViewPr>
    <p:cViewPr>
      <p:scale>
        <a:sx n="100" d="100"/>
        <a:sy n="100" d="100"/>
      </p:scale>
      <p:origin x="0" y="0"/>
    </p:cViewPr>
  </p:notesTextViewPr>
  <p:sorterViewPr>
    <p:cViewPr>
      <p:scale>
        <a:sx n="158" d="100"/>
        <a:sy n="158" d="100"/>
      </p:scale>
      <p:origin x="0" y="0"/>
    </p:cViewPr>
  </p:sorterViewPr>
  <p:notesViewPr>
    <p:cSldViewPr snapToGrid="0" snapToObjects="1">
      <p:cViewPr varScale="1">
        <p:scale>
          <a:sx n="78" d="100"/>
          <a:sy n="78" d="100"/>
        </p:scale>
        <p:origin x="-2904"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B6D3F2-2AF4-3A4B-9AC9-4FB05A8EA7F2}" type="datetimeFigureOut">
              <a:rPr lang="en-US" smtClean="0"/>
              <a:pPr/>
              <a:t>1/9/2019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25C380-B638-F340-ABB0-9AD85CDBBEED}" type="slidenum">
              <a:rPr lang="en-US" smtClean="0"/>
              <a:pPr/>
              <a:t>‹#›</a:t>
            </a:fld>
            <a:endParaRPr lang="en-US"/>
          </a:p>
        </p:txBody>
      </p:sp>
    </p:spTree>
    <p:extLst>
      <p:ext uri="{BB962C8B-B14F-4D97-AF65-F5344CB8AC3E}">
        <p14:creationId xmlns:p14="http://schemas.microsoft.com/office/powerpoint/2010/main" val="3901572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Title: W1L9 From “Concept</a:t>
            </a:r>
            <a:r>
              <a:rPr lang="en-US" b="1" baseline="0" dirty="0"/>
              <a:t> </a:t>
            </a:r>
            <a:r>
              <a:rPr lang="en-US" b="1" baseline="0"/>
              <a:t>to Measurement” </a:t>
            </a:r>
            <a:r>
              <a:rPr lang="en-US" b="1" baseline="0" dirty="0"/>
              <a:t>and Sources </a:t>
            </a:r>
            <a:r>
              <a:rPr lang="en-US" b="1" baseline="0"/>
              <a:t>of Bias</a:t>
            </a:r>
            <a:endParaRPr lang="en-US" b="1" dirty="0"/>
          </a:p>
          <a:p>
            <a:r>
              <a:rPr lang="en-US" b="1" dirty="0"/>
              <a:t>Time:</a:t>
            </a:r>
            <a:r>
              <a:rPr lang="en-US" b="1" baseline="0" dirty="0"/>
              <a:t> 45 minutes (28 slides)</a:t>
            </a:r>
          </a:p>
          <a:p>
            <a:r>
              <a:rPr lang="en-US" b="1" baseline="0" dirty="0"/>
              <a:t>Reading: </a:t>
            </a:r>
            <a:r>
              <a:rPr lang="en-US" b="1" baseline="0" dirty="0" err="1"/>
              <a:t>Hulley</a:t>
            </a:r>
            <a:r>
              <a:rPr lang="en-US" b="1" baseline="0" dirty="0"/>
              <a:t> chapters 4, 9</a:t>
            </a:r>
          </a:p>
        </p:txBody>
      </p:sp>
      <p:sp>
        <p:nvSpPr>
          <p:cNvPr id="4" name="Slide Number Placeholder 3"/>
          <p:cNvSpPr>
            <a:spLocks noGrp="1"/>
          </p:cNvSpPr>
          <p:nvPr>
            <p:ph type="sldNum" sz="quarter" idx="10"/>
          </p:nvPr>
        </p:nvSpPr>
        <p:spPr/>
        <p:txBody>
          <a:bodyPr/>
          <a:lstStyle/>
          <a:p>
            <a:fld id="{E025C380-B638-F340-ABB0-9AD85CDBBEED}" type="slidenum">
              <a:rPr lang="en-US" smtClean="0"/>
              <a:pPr/>
              <a:t>1</a:t>
            </a:fld>
            <a:endParaRPr lang="en-US"/>
          </a:p>
        </p:txBody>
      </p:sp>
    </p:spTree>
    <p:extLst>
      <p:ext uri="{BB962C8B-B14F-4D97-AF65-F5344CB8AC3E}">
        <p14:creationId xmlns:p14="http://schemas.microsoft.com/office/powerpoint/2010/main" val="1571851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171450" indent="-171450">
                  <a:buFont typeface="Arial"/>
                  <a:buChar char="•"/>
                </a:pPr>
                <a:r>
                  <a:rPr lang="en-US" dirty="0">
                    <a:latin typeface="+mn-lt"/>
                  </a:rPr>
                  <a:t>Next we have</a:t>
                </a:r>
                <a:r>
                  <a:rPr lang="en-US" baseline="0" dirty="0">
                    <a:latin typeface="+mn-lt"/>
                  </a:rPr>
                  <a:t> desired properties of measurements.</a:t>
                </a:r>
              </a:p>
              <a:p>
                <a:pPr marL="171450" indent="-171450">
                  <a:buFont typeface="Arial"/>
                  <a:buChar char="•"/>
                </a:pPr>
                <a:r>
                  <a:rPr lang="en-US" i="1" baseline="0" dirty="0">
                    <a:latin typeface="+mn-lt"/>
                  </a:rPr>
                  <a:t>[Review slide content]</a:t>
                </a:r>
              </a:p>
              <a:p>
                <a:pPr marL="171450" indent="-171450">
                  <a:buFont typeface="Arial"/>
                  <a:buChar char="•"/>
                </a:pPr>
                <a:r>
                  <a:rPr lang="en-US" sz="1200" b="1" i="0" u="none" strike="noStrike" kern="1200" baseline="0" dirty="0">
                    <a:solidFill>
                      <a:schemeClr val="tx1"/>
                    </a:solidFill>
                    <a:latin typeface="+mn-lt"/>
                    <a:ea typeface="+mn-ea"/>
                    <a:cs typeface="+mn-cs"/>
                  </a:rPr>
                  <a:t>Precision (variance) </a:t>
                </a:r>
                <a:r>
                  <a:rPr lang="en-US" sz="1200" b="0" i="0" u="none" strike="noStrike" kern="1200" baseline="0" dirty="0">
                    <a:solidFill>
                      <a:schemeClr val="tx1"/>
                    </a:solidFill>
                    <a:latin typeface="+mn-lt"/>
                    <a:ea typeface="+mn-ea"/>
                    <a:cs typeface="+mn-cs"/>
                  </a:rPr>
                  <a:t>measures how close estimates from different samples</a:t>
                </a:r>
                <a:r>
                  <a:rPr lang="en-US" sz="1200" b="0" i="1" u="none" strike="noStrike" kern="1200" baseline="0" dirty="0">
                    <a:solidFill>
                      <a:schemeClr val="tx1"/>
                    </a:solidFill>
                    <a:latin typeface="+mn-lt"/>
                    <a:ea typeface="+mn-ea"/>
                    <a:cs typeface="+mn-cs"/>
                  </a:rPr>
                  <a:t>, i.e., V</a:t>
                </a:r>
                <a14:m>
                  <m:oMath xmlns:m="http://schemas.openxmlformats.org/officeDocument/2006/math">
                    <m:d>
                      <m:dPr>
                        <m:ctrlPr>
                          <a:rPr lang="en-US" sz="1200" b="0" i="1" u="none" strike="noStrike" kern="1200" baseline="0" smtClean="0">
                            <a:solidFill>
                              <a:schemeClr val="tx1"/>
                            </a:solidFill>
                            <a:latin typeface="Cambria Math" panose="02040503050406030204" pitchFamily="18" charset="0"/>
                            <a:ea typeface="+mn-ea"/>
                            <a:cs typeface="+mn-cs"/>
                          </a:rPr>
                        </m:ctrlPr>
                      </m:dPr>
                      <m:e>
                        <m:acc>
                          <m:accPr>
                            <m:chr m:val="̂"/>
                            <m:ctrlPr>
                              <a:rPr lang="en-US" sz="1200" b="0" i="1" u="none" strike="noStrike" kern="1200" baseline="0" dirty="0" smtClean="0">
                                <a:solidFill>
                                  <a:schemeClr val="tx1"/>
                                </a:solidFill>
                                <a:latin typeface="Cambria Math" panose="02040503050406030204" pitchFamily="18" charset="0"/>
                                <a:ea typeface="+mn-ea"/>
                                <a:cs typeface="+mn-cs"/>
                              </a:rPr>
                            </m:ctrlPr>
                          </m:accPr>
                          <m:e>
                            <m:r>
                              <a:rPr lang="en-US" sz="1200" b="0" i="1" u="none" strike="noStrike" kern="1200" baseline="0" dirty="0" smtClean="0">
                                <a:solidFill>
                                  <a:schemeClr val="tx1"/>
                                </a:solidFill>
                                <a:latin typeface="Cambria Math" panose="02040503050406030204" pitchFamily="18" charset="0"/>
                                <a:ea typeface="+mn-ea"/>
                                <a:cs typeface="+mn-cs"/>
                              </a:rPr>
                              <m:t>𝑡</m:t>
                            </m:r>
                          </m:e>
                        </m:acc>
                      </m:e>
                    </m:d>
                  </m:oMath>
                </a14:m>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E</a:t>
                </a:r>
                <a14:m>
                  <m:oMath xmlns:m="http://schemas.openxmlformats.org/officeDocument/2006/math">
                    <m:d>
                      <m:dPr>
                        <m:begChr m:val="["/>
                        <m:endChr m:val="]"/>
                        <m:ctrlPr>
                          <a:rPr lang="en-US" sz="1200" b="0" i="1" u="none" strike="noStrike" kern="1200" baseline="0" smtClean="0">
                            <a:solidFill>
                              <a:schemeClr val="tx1"/>
                            </a:solidFill>
                            <a:latin typeface="Cambria Math" panose="02040503050406030204" pitchFamily="18" charset="0"/>
                            <a:ea typeface="+mn-ea"/>
                            <a:cs typeface="+mn-cs"/>
                          </a:rPr>
                        </m:ctrlPr>
                      </m:dPr>
                      <m:e>
                        <m:sSup>
                          <m:sSupPr>
                            <m:ctrlPr>
                              <a:rPr lang="en-US" sz="1200" b="0" i="1" u="none" strike="noStrike" kern="1200" baseline="0" smtClean="0">
                                <a:solidFill>
                                  <a:schemeClr val="tx1"/>
                                </a:solidFill>
                                <a:latin typeface="Cambria Math" panose="02040503050406030204" pitchFamily="18" charset="0"/>
                                <a:ea typeface="+mn-ea"/>
                                <a:cs typeface="+mn-cs"/>
                              </a:rPr>
                            </m:ctrlPr>
                          </m:sSupPr>
                          <m:e>
                            <m:d>
                              <m:dPr>
                                <m:ctrlPr>
                                  <a:rPr lang="en-US" sz="1200" b="0" i="1" u="none" strike="noStrike" kern="1200" baseline="0" smtClean="0">
                                    <a:solidFill>
                                      <a:schemeClr val="tx1"/>
                                    </a:solidFill>
                                    <a:latin typeface="Cambria Math" panose="02040503050406030204" pitchFamily="18" charset="0"/>
                                    <a:ea typeface="+mn-ea"/>
                                    <a:cs typeface="+mn-cs"/>
                                  </a:rPr>
                                </m:ctrlPr>
                              </m:dPr>
                              <m:e>
                                <m:acc>
                                  <m:accPr>
                                    <m:chr m:val="̂"/>
                                    <m:ctrlPr>
                                      <a:rPr lang="en-US" sz="1200" b="0" i="1" u="none" strike="noStrike" kern="1200" baseline="0" dirty="0" smtClean="0">
                                        <a:solidFill>
                                          <a:schemeClr val="tx1"/>
                                        </a:solidFill>
                                        <a:latin typeface="Cambria Math" panose="02040503050406030204" pitchFamily="18" charset="0"/>
                                        <a:ea typeface="+mn-ea"/>
                                        <a:cs typeface="+mn-cs"/>
                                      </a:rPr>
                                    </m:ctrlPr>
                                  </m:accPr>
                                  <m:e>
                                    <m:r>
                                      <a:rPr lang="en-US" sz="1200" b="0" i="1" u="none" strike="noStrike" kern="1200" baseline="0" dirty="0" smtClean="0">
                                        <a:solidFill>
                                          <a:schemeClr val="tx1"/>
                                        </a:solidFill>
                                        <a:latin typeface="Cambria Math" panose="02040503050406030204" pitchFamily="18" charset="0"/>
                                        <a:ea typeface="+mn-ea"/>
                                        <a:cs typeface="+mn-cs"/>
                                      </a:rPr>
                                      <m:t>𝑡</m:t>
                                    </m:r>
                                  </m:e>
                                </m:acc>
                                <m:r>
                                  <a:rPr lang="en-US" sz="1200" b="0" i="1" u="none" strike="noStrike" kern="1200" baseline="0" smtClean="0">
                                    <a:solidFill>
                                      <a:schemeClr val="tx1"/>
                                    </a:solidFill>
                                    <a:latin typeface="Cambria Math" panose="02040503050406030204" pitchFamily="18" charset="0"/>
                                    <a:ea typeface="+mn-ea"/>
                                    <a:cs typeface="+mn-cs"/>
                                  </a:rPr>
                                  <m:t>−</m:t>
                                </m:r>
                                <m:r>
                                  <a:rPr lang="en-US" sz="1200" b="0" i="1" u="none" strike="noStrike" kern="1200" baseline="0" smtClean="0">
                                    <a:solidFill>
                                      <a:schemeClr val="tx1"/>
                                    </a:solidFill>
                                    <a:latin typeface="Cambria Math" panose="02040503050406030204" pitchFamily="18" charset="0"/>
                                    <a:ea typeface="+mn-ea"/>
                                    <a:cs typeface="+mn-cs"/>
                                  </a:rPr>
                                  <m:t>𝐸</m:t>
                                </m:r>
                                <m:d>
                                  <m:dPr>
                                    <m:begChr m:val="["/>
                                    <m:endChr m:val="]"/>
                                    <m:ctrlPr>
                                      <a:rPr lang="en-US" sz="1200" b="0" i="1" u="none" strike="noStrike" kern="1200" baseline="0" smtClean="0">
                                        <a:solidFill>
                                          <a:schemeClr val="tx1"/>
                                        </a:solidFill>
                                        <a:latin typeface="Cambria Math" panose="02040503050406030204" pitchFamily="18" charset="0"/>
                                        <a:ea typeface="+mn-ea"/>
                                        <a:cs typeface="+mn-cs"/>
                                      </a:rPr>
                                    </m:ctrlPr>
                                  </m:dPr>
                                  <m:e>
                                    <m:acc>
                                      <m:accPr>
                                        <m:chr m:val="̂"/>
                                        <m:ctrlPr>
                                          <a:rPr lang="en-US" sz="1200" b="0" i="1" u="none" strike="noStrike" kern="1200" baseline="0" dirty="0" smtClean="0">
                                            <a:solidFill>
                                              <a:schemeClr val="tx1"/>
                                            </a:solidFill>
                                            <a:latin typeface="Cambria Math" panose="02040503050406030204" pitchFamily="18" charset="0"/>
                                            <a:ea typeface="+mn-ea"/>
                                            <a:cs typeface="+mn-cs"/>
                                          </a:rPr>
                                        </m:ctrlPr>
                                      </m:accPr>
                                      <m:e>
                                        <m:r>
                                          <a:rPr lang="en-US" sz="1200" b="0" i="1" u="none" strike="noStrike" kern="1200" baseline="0" dirty="0" smtClean="0">
                                            <a:solidFill>
                                              <a:schemeClr val="tx1"/>
                                            </a:solidFill>
                                            <a:latin typeface="Cambria Math" panose="02040503050406030204" pitchFamily="18" charset="0"/>
                                            <a:ea typeface="+mn-ea"/>
                                            <a:cs typeface="+mn-cs"/>
                                          </a:rPr>
                                          <m:t>𝑡</m:t>
                                        </m:r>
                                      </m:e>
                                    </m:acc>
                                  </m:e>
                                </m:d>
                              </m:e>
                            </m:d>
                          </m:e>
                          <m:sup>
                            <m:r>
                              <a:rPr lang="en-US" sz="1200" b="0" i="1" u="none" strike="noStrike" kern="1200" baseline="0" smtClean="0">
                                <a:solidFill>
                                  <a:schemeClr val="tx1"/>
                                </a:solidFill>
                                <a:latin typeface="Cambria Math" panose="02040503050406030204" pitchFamily="18" charset="0"/>
                                <a:ea typeface="+mn-ea"/>
                                <a:cs typeface="+mn-cs"/>
                              </a:rPr>
                              <m:t>2</m:t>
                            </m:r>
                          </m:sup>
                        </m:sSup>
                      </m:e>
                    </m:d>
                  </m:oMath>
                </a14:m>
                <a:r>
                  <a:rPr lang="en-US" sz="1200" b="0" i="0" u="none" strike="noStrike" kern="1200" baseline="0" dirty="0">
                    <a:solidFill>
                      <a:schemeClr val="tx1"/>
                    </a:solidFill>
                    <a:latin typeface="+mn-lt"/>
                    <a:ea typeface="+mn-ea"/>
                    <a:cs typeface="+mn-cs"/>
                  </a:rPr>
                  <a:t> is small.</a:t>
                </a:r>
              </a:p>
              <a:p>
                <a:pPr marL="171450" indent="-171450">
                  <a:buFont typeface="Arial"/>
                  <a:buChar char="•"/>
                </a:pPr>
                <a:r>
                  <a:rPr lang="en-US" sz="1200" b="1" i="0" u="none" strike="noStrike" kern="1200" baseline="0" dirty="0">
                    <a:solidFill>
                      <a:schemeClr val="tx1"/>
                    </a:solidFill>
                    <a:latin typeface="+mn-lt"/>
                    <a:ea typeface="+mn-ea"/>
                    <a:cs typeface="+mn-cs"/>
                  </a:rPr>
                  <a:t>Accuracy (MSE) </a:t>
                </a:r>
                <a:r>
                  <a:rPr lang="en-US" sz="1200" b="0" i="0" u="none" strike="noStrike" kern="1200" baseline="0" dirty="0">
                    <a:solidFill>
                      <a:schemeClr val="tx1"/>
                    </a:solidFill>
                    <a:latin typeface="+mn-lt"/>
                    <a:ea typeface="+mn-ea"/>
                    <a:cs typeface="+mn-cs"/>
                  </a:rPr>
                  <a:t>is how close the estimate is to the true value, </a:t>
                </a:r>
                <a:r>
                  <a:rPr lang="en-US" sz="1200" b="0" i="1" u="none" strike="noStrike" kern="1200" baseline="0" dirty="0">
                    <a:solidFill>
                      <a:schemeClr val="tx1"/>
                    </a:solidFill>
                    <a:latin typeface="+mn-lt"/>
                    <a:ea typeface="+mn-ea"/>
                    <a:cs typeface="+mn-cs"/>
                  </a:rPr>
                  <a:t>i.e., MSE</a:t>
                </a:r>
                <a14:m>
                  <m:oMath xmlns:m="http://schemas.openxmlformats.org/officeDocument/2006/math">
                    <m:d>
                      <m:dPr>
                        <m:begChr m:val="["/>
                        <m:endChr m:val="]"/>
                        <m:ctrlPr>
                          <a:rPr lang="en-US" sz="1200" b="0" i="1" u="none" strike="noStrike" kern="1200" baseline="0" smtClean="0">
                            <a:solidFill>
                              <a:schemeClr val="tx1"/>
                            </a:solidFill>
                            <a:latin typeface="Cambria Math" panose="02040503050406030204" pitchFamily="18" charset="0"/>
                            <a:ea typeface="+mn-ea"/>
                            <a:cs typeface="+mn-cs"/>
                          </a:rPr>
                        </m:ctrlPr>
                      </m:dPr>
                      <m:e>
                        <m:acc>
                          <m:accPr>
                            <m:chr m:val="̂"/>
                            <m:ctrlPr>
                              <a:rPr lang="en-US" sz="1200" b="0" i="1" u="none" strike="noStrike" kern="1200" baseline="0" dirty="0" smtClean="0">
                                <a:solidFill>
                                  <a:schemeClr val="tx1"/>
                                </a:solidFill>
                                <a:latin typeface="Cambria Math" panose="02040503050406030204" pitchFamily="18" charset="0"/>
                                <a:ea typeface="+mn-ea"/>
                                <a:cs typeface="+mn-cs"/>
                              </a:rPr>
                            </m:ctrlPr>
                          </m:accPr>
                          <m:e>
                            <m:r>
                              <a:rPr lang="en-US" sz="1200" b="0" i="1" u="none" strike="noStrike" kern="1200" baseline="0" dirty="0" smtClean="0">
                                <a:solidFill>
                                  <a:schemeClr val="tx1"/>
                                </a:solidFill>
                                <a:latin typeface="Cambria Math" panose="02040503050406030204" pitchFamily="18" charset="0"/>
                                <a:ea typeface="+mn-ea"/>
                                <a:cs typeface="+mn-cs"/>
                              </a:rPr>
                              <m:t>𝑡</m:t>
                            </m:r>
                          </m:e>
                        </m:acc>
                      </m:e>
                    </m:d>
                  </m:oMath>
                </a14:m>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E</a:t>
                </a:r>
                <a14:m>
                  <m:oMath xmlns:m="http://schemas.openxmlformats.org/officeDocument/2006/math">
                    <m:d>
                      <m:dPr>
                        <m:begChr m:val="["/>
                        <m:endChr m:val="]"/>
                        <m:ctrlPr>
                          <a:rPr lang="en-US" sz="1200" b="0" i="1" u="none" strike="noStrike" kern="1200" baseline="0" smtClean="0">
                            <a:solidFill>
                              <a:schemeClr val="tx1"/>
                            </a:solidFill>
                            <a:latin typeface="Cambria Math" panose="02040503050406030204" pitchFamily="18" charset="0"/>
                            <a:ea typeface="+mn-ea"/>
                            <a:cs typeface="+mn-cs"/>
                          </a:rPr>
                        </m:ctrlPr>
                      </m:dPr>
                      <m:e>
                        <m:sSup>
                          <m:sSupPr>
                            <m:ctrlPr>
                              <a:rPr lang="en-US" sz="1200" b="0" i="1" u="none" strike="noStrike" kern="1200" baseline="0" smtClean="0">
                                <a:solidFill>
                                  <a:schemeClr val="tx1"/>
                                </a:solidFill>
                                <a:latin typeface="Cambria Math" panose="02040503050406030204" pitchFamily="18" charset="0"/>
                                <a:ea typeface="+mn-ea"/>
                                <a:cs typeface="+mn-cs"/>
                              </a:rPr>
                            </m:ctrlPr>
                          </m:sSupPr>
                          <m:e>
                            <m:d>
                              <m:dPr>
                                <m:ctrlPr>
                                  <a:rPr lang="en-US" sz="1200" b="0" i="1" u="none" strike="noStrike" kern="1200" baseline="0" smtClean="0">
                                    <a:solidFill>
                                      <a:schemeClr val="tx1"/>
                                    </a:solidFill>
                                    <a:latin typeface="Cambria Math" panose="02040503050406030204" pitchFamily="18" charset="0"/>
                                    <a:ea typeface="+mn-ea"/>
                                    <a:cs typeface="+mn-cs"/>
                                  </a:rPr>
                                </m:ctrlPr>
                              </m:dPr>
                              <m:e>
                                <m:acc>
                                  <m:accPr>
                                    <m:chr m:val="̂"/>
                                    <m:ctrlPr>
                                      <a:rPr lang="en-US" sz="1200" b="0" i="1" u="none" strike="noStrike" kern="1200" baseline="0" dirty="0" smtClean="0">
                                        <a:solidFill>
                                          <a:schemeClr val="tx1"/>
                                        </a:solidFill>
                                        <a:latin typeface="Cambria Math" panose="02040503050406030204" pitchFamily="18" charset="0"/>
                                        <a:ea typeface="+mn-ea"/>
                                        <a:cs typeface="+mn-cs"/>
                                      </a:rPr>
                                    </m:ctrlPr>
                                  </m:accPr>
                                  <m:e>
                                    <m:r>
                                      <a:rPr lang="en-US" sz="1200" b="0" i="1" u="none" strike="noStrike" kern="1200" baseline="0" dirty="0" smtClean="0">
                                        <a:solidFill>
                                          <a:schemeClr val="tx1"/>
                                        </a:solidFill>
                                        <a:latin typeface="Cambria Math" panose="02040503050406030204" pitchFamily="18" charset="0"/>
                                        <a:ea typeface="+mn-ea"/>
                                        <a:cs typeface="+mn-cs"/>
                                      </a:rPr>
                                      <m:t>𝑡</m:t>
                                    </m:r>
                                  </m:e>
                                </m:acc>
                                <m:r>
                                  <a:rPr lang="en-US" sz="1200" b="0" i="1" u="none" strike="noStrike" kern="1200" baseline="0" smtClean="0">
                                    <a:solidFill>
                                      <a:schemeClr val="tx1"/>
                                    </a:solidFill>
                                    <a:latin typeface="Cambria Math" panose="02040503050406030204" pitchFamily="18" charset="0"/>
                                    <a:ea typeface="+mn-ea"/>
                                    <a:cs typeface="+mn-cs"/>
                                  </a:rPr>
                                  <m:t>−</m:t>
                                </m:r>
                                <m:r>
                                  <a:rPr lang="en-US" sz="1200" b="0" i="1" u="none" strike="noStrike" kern="1200" baseline="0" smtClean="0">
                                    <a:solidFill>
                                      <a:schemeClr val="tx1"/>
                                    </a:solidFill>
                                    <a:latin typeface="Cambria Math" panose="02040503050406030204" pitchFamily="18" charset="0"/>
                                    <a:ea typeface="+mn-ea"/>
                                    <a:cs typeface="+mn-cs"/>
                                  </a:rPr>
                                  <m:t>𝑡</m:t>
                                </m:r>
                              </m:e>
                            </m:d>
                          </m:e>
                          <m:sup>
                            <m:r>
                              <a:rPr lang="en-US" sz="1200" b="0" i="1" u="none" strike="noStrike" kern="1200" baseline="0" smtClean="0">
                                <a:solidFill>
                                  <a:schemeClr val="tx1"/>
                                </a:solidFill>
                                <a:latin typeface="Cambria Math" panose="02040503050406030204" pitchFamily="18" charset="0"/>
                                <a:ea typeface="+mn-ea"/>
                                <a:cs typeface="+mn-cs"/>
                              </a:rPr>
                              <m:t>2</m:t>
                            </m:r>
                          </m:sup>
                        </m:sSup>
                      </m:e>
                    </m:d>
                  </m:oMath>
                </a14:m>
                <a:r>
                  <a:rPr lang="en-US" sz="1200" b="0" i="0" u="none" strike="noStrike" kern="1200" baseline="0" dirty="0">
                    <a:solidFill>
                      <a:schemeClr val="tx1"/>
                    </a:solidFill>
                    <a:latin typeface="+mn-lt"/>
                    <a:ea typeface="+mn-ea"/>
                    <a:cs typeface="+mn-cs"/>
                  </a:rPr>
                  <a:t> is small.</a:t>
                </a:r>
              </a:p>
              <a:p>
                <a:pPr marL="171450" indent="-171450">
                  <a:buFont typeface="Arial"/>
                  <a:buChar char="•"/>
                </a:pPr>
                <a:r>
                  <a:rPr lang="en-US" sz="1200" b="0" i="0" u="none" strike="noStrike" kern="1200" baseline="0" dirty="0">
                    <a:solidFill>
                      <a:schemeClr val="tx1"/>
                    </a:solidFill>
                    <a:latin typeface="+mn-lt"/>
                    <a:ea typeface="+mn-ea"/>
                    <a:cs typeface="+mn-cs"/>
                  </a:rPr>
                  <a:t>Where MSE is the </a:t>
                </a:r>
                <a:r>
                  <a:rPr lang="en-US" sz="1200" b="1" i="0" u="none" strike="noStrike" kern="1200" baseline="0" dirty="0">
                    <a:solidFill>
                      <a:schemeClr val="tx1"/>
                    </a:solidFill>
                    <a:latin typeface="+mn-lt"/>
                    <a:ea typeface="+mn-ea"/>
                    <a:cs typeface="+mn-cs"/>
                  </a:rPr>
                  <a:t>Means squared error.</a:t>
                </a:r>
                <a:endParaRPr lang="en-US" i="1" dirty="0">
                  <a:latin typeface="+mn-lt"/>
                </a:endParaRPr>
              </a:p>
            </p:txBody>
          </p:sp>
        </mc:Choice>
        <mc:Fallback xmlns="">
          <p:sp>
            <p:nvSpPr>
              <p:cNvPr id="3" name="Notes Placeholder 2"/>
              <p:cNvSpPr>
                <a:spLocks noGrp="1"/>
              </p:cNvSpPr>
              <p:nvPr>
                <p:ph type="body" idx="1"/>
              </p:nvPr>
            </p:nvSpPr>
            <p:spPr/>
            <p:txBody>
              <a:bodyPr/>
              <a:lstStyle/>
              <a:p>
                <a:pPr marL="171450" indent="-171450">
                  <a:buFont typeface="Arial"/>
                  <a:buChar char="•"/>
                </a:pPr>
                <a:r>
                  <a:rPr lang="en-US" dirty="0" smtClean="0"/>
                  <a:t>These terms have</a:t>
                </a:r>
                <a:r>
                  <a:rPr lang="en-US" baseline="0" dirty="0"/>
                  <a:t> somewhat variable definitions in the larger world of epidemiology and research, so for the purposes of this course we are going to use precision and accuracy in this way:</a:t>
                </a:r>
              </a:p>
              <a:p>
                <a:pPr marL="171450" indent="-171450">
                  <a:buFont typeface="Arial"/>
                  <a:buChar char="•"/>
                </a:pPr>
                <a:r>
                  <a:rPr lang="en-US" i="1" baseline="0" dirty="0"/>
                  <a:t>[Review </a:t>
                </a:r>
                <a:r>
                  <a:rPr lang="en-US" i="1" baseline="0" dirty="0" smtClean="0"/>
                  <a:t>slide </a:t>
                </a:r>
                <a:r>
                  <a:rPr lang="en-US" i="1" baseline="0" dirty="0"/>
                  <a:t>content</a:t>
                </a:r>
                <a:r>
                  <a:rPr lang="en-US" i="1" baseline="0" dirty="0" smtClean="0"/>
                  <a:t>]</a:t>
                </a:r>
              </a:p>
              <a:p>
                <a:pPr marL="171450" indent="-171450">
                  <a:buFont typeface="Arial"/>
                  <a:buChar char="•"/>
                </a:pPr>
                <a:r>
                  <a:rPr lang="en-US" sz="1200" b="1" i="0" u="none" strike="noStrike" kern="1200" baseline="0" dirty="0" smtClean="0">
                    <a:solidFill>
                      <a:schemeClr val="tx1"/>
                    </a:solidFill>
                    <a:latin typeface="+mn-lt"/>
                    <a:ea typeface="+mn-ea"/>
                    <a:cs typeface="+mn-cs"/>
                  </a:rPr>
                  <a:t>precise </a:t>
                </a:r>
                <a:r>
                  <a:rPr lang="en-US" sz="1200" b="0" i="0" u="none" strike="noStrike" kern="1200" baseline="0" dirty="0" smtClean="0">
                    <a:solidFill>
                      <a:schemeClr val="tx1"/>
                    </a:solidFill>
                    <a:latin typeface="+mn-lt"/>
                    <a:ea typeface="+mn-ea"/>
                    <a:cs typeface="+mn-cs"/>
                  </a:rPr>
                  <a:t>if </a:t>
                </a:r>
                <a:r>
                  <a:rPr lang="en-US" sz="1200" b="0" i="1" u="none" strike="noStrike" kern="1200" baseline="0" dirty="0" smtClean="0">
                    <a:solidFill>
                      <a:schemeClr val="tx1"/>
                    </a:solidFill>
                    <a:latin typeface="+mn-lt"/>
                    <a:ea typeface="+mn-ea"/>
                    <a:cs typeface="+mn-cs"/>
                  </a:rPr>
                  <a:t>V</a:t>
                </a:r>
                <a:r>
                  <a:rPr lang="en-US" sz="1200" b="0" i="0" u="none" strike="noStrike" kern="1200" baseline="0" dirty="0" smtClean="0">
                    <a:solidFill>
                      <a:schemeClr val="tx1"/>
                    </a:solidFill>
                    <a:latin typeface="+mn-lt"/>
                    <a:ea typeface="+mn-ea"/>
                    <a:cs typeface="+mn-cs"/>
                  </a:rPr>
                  <a:t>(</a:t>
                </a:r>
                <a:r>
                  <a:rPr lang="en-US" sz="1200" b="0" i="0" u="none" strike="noStrike" kern="1200" baseline="0" dirty="0" smtClean="0">
                    <a:solidFill>
                      <a:schemeClr val="tx1"/>
                    </a:solidFill>
                    <a:latin typeface="Cambria Math" panose="02040503050406030204" pitchFamily="18" charset="0"/>
                    <a:ea typeface="+mn-ea"/>
                    <a:cs typeface="+mn-cs"/>
                  </a:rPr>
                  <a:t>𝑡</a:t>
                </a:r>
                <a:r>
                  <a:rPr lang="en-US" sz="1200" b="0" i="0" u="none" strike="noStrike" kern="1200" baseline="0" dirty="0" smtClean="0">
                    <a:solidFill>
                      <a:schemeClr val="tx1"/>
                    </a:solidFill>
                    <a:latin typeface="Cambria Math" panose="02040503050406030204" pitchFamily="18" charset="0"/>
                    <a:ea typeface="+mn-ea"/>
                    <a:cs typeface="+mn-cs"/>
                  </a:rPr>
                  <a:t> ̂</a:t>
                </a:r>
                <a:r>
                  <a:rPr lang="en-US" sz="1200" b="0" i="0" u="none" strike="noStrike" kern="1200" baseline="0" dirty="0" smtClean="0">
                    <a:solidFill>
                      <a:schemeClr val="tx1"/>
                    </a:solidFill>
                    <a:latin typeface="+mn-lt"/>
                    <a:ea typeface="+mn-ea"/>
                    <a:cs typeface="+mn-cs"/>
                  </a:rPr>
                  <a:t>)=</a:t>
                </a:r>
                <a:r>
                  <a:rPr lang="en-US" sz="1200" b="0" i="1" u="none" strike="noStrike" kern="1200" baseline="0" dirty="0" smtClean="0">
                    <a:solidFill>
                      <a:schemeClr val="tx1"/>
                    </a:solidFill>
                    <a:latin typeface="+mn-lt"/>
                    <a:ea typeface="+mn-ea"/>
                    <a:cs typeface="+mn-cs"/>
                  </a:rPr>
                  <a:t>E</a:t>
                </a:r>
                <a:r>
                  <a:rPr lang="en-US" sz="1200" b="0" i="0" u="none" strike="noStrike" kern="1200" baseline="0" dirty="0" smtClean="0">
                    <a:solidFill>
                      <a:schemeClr val="tx1"/>
                    </a:solidFill>
                    <a:latin typeface="+mn-lt"/>
                    <a:ea typeface="+mn-ea"/>
                    <a:cs typeface="+mn-cs"/>
                  </a:rPr>
                  <a:t>[(</a:t>
                </a:r>
                <a:r>
                  <a:rPr lang="en-US" sz="1200" b="0" i="0" u="none" strike="noStrike" kern="1200" baseline="0" dirty="0" smtClean="0">
                    <a:solidFill>
                      <a:schemeClr val="tx1"/>
                    </a:solidFill>
                    <a:latin typeface="Cambria Math" panose="02040503050406030204" pitchFamily="18" charset="0"/>
                    <a:ea typeface="+mn-ea"/>
                    <a:cs typeface="+mn-cs"/>
                  </a:rPr>
                  <a:t>𝑡</a:t>
                </a:r>
                <a:r>
                  <a:rPr lang="en-US" sz="1200" b="0" i="0" u="none" strike="noStrike" kern="1200" baseline="0" dirty="0" smtClean="0">
                    <a:solidFill>
                      <a:schemeClr val="tx1"/>
                    </a:solidFill>
                    <a:latin typeface="Cambria Math" panose="02040503050406030204" pitchFamily="18" charset="0"/>
                    <a:ea typeface="+mn-ea"/>
                    <a:cs typeface="+mn-cs"/>
                  </a:rPr>
                  <a:t> ̂</a:t>
                </a:r>
                <a:r>
                  <a:rPr lang="en-US" sz="1200" b="0" i="0" u="none" strike="noStrike" kern="1200" baseline="0" dirty="0" smtClean="0">
                    <a:solidFill>
                      <a:schemeClr val="tx1"/>
                    </a:solidFill>
                    <a:latin typeface="+mn-lt"/>
                    <a:ea typeface="+mn-ea"/>
                    <a:cs typeface="+mn-cs"/>
                  </a:rPr>
                  <a:t>−</a:t>
                </a:r>
                <a:r>
                  <a:rPr lang="en-US" sz="1200" b="0" i="1" u="none" strike="noStrike" kern="1200" baseline="0" dirty="0" smtClean="0">
                    <a:solidFill>
                      <a:schemeClr val="tx1"/>
                    </a:solidFill>
                    <a:latin typeface="+mn-lt"/>
                    <a:ea typeface="+mn-ea"/>
                    <a:cs typeface="+mn-cs"/>
                  </a:rPr>
                  <a:t>E</a:t>
                </a:r>
                <a:r>
                  <a:rPr lang="en-US" sz="1200" b="0" i="0" u="none" strike="noStrike" kern="1200" baseline="0" dirty="0" smtClean="0">
                    <a:solidFill>
                      <a:schemeClr val="tx1"/>
                    </a:solidFill>
                    <a:latin typeface="+mn-lt"/>
                    <a:ea typeface="+mn-ea"/>
                    <a:cs typeface="+mn-cs"/>
                  </a:rPr>
                  <a:t>[</a:t>
                </a:r>
                <a:r>
                  <a:rPr lang="en-US" sz="1200" b="0" i="0" u="none" strike="noStrike" kern="1200" baseline="0" dirty="0" smtClean="0">
                    <a:solidFill>
                      <a:schemeClr val="tx1"/>
                    </a:solidFill>
                    <a:latin typeface="Cambria Math" panose="02040503050406030204" pitchFamily="18" charset="0"/>
                    <a:ea typeface="+mn-ea"/>
                    <a:cs typeface="+mn-cs"/>
                  </a:rPr>
                  <a:t>𝑡 ̂])</a:t>
                </a:r>
                <a:r>
                  <a:rPr lang="en-US" sz="1200" b="0" i="0" u="none" strike="noStrike" kern="1200" baseline="0" dirty="0" smtClean="0">
                    <a:solidFill>
                      <a:schemeClr val="tx1"/>
                    </a:solidFill>
                    <a:latin typeface="+mn-lt"/>
                    <a:ea typeface="+mn-ea"/>
                    <a:cs typeface="+mn-cs"/>
                  </a:rPr>
                  <a:t>]</a:t>
                </a:r>
                <a:endParaRPr lang="en-US" i="1" dirty="0"/>
              </a:p>
            </p:txBody>
          </p:sp>
        </mc:Fallback>
      </mc:AlternateContent>
      <p:sp>
        <p:nvSpPr>
          <p:cNvPr id="4" name="Slide Number Placeholder 3"/>
          <p:cNvSpPr>
            <a:spLocks noGrp="1"/>
          </p:cNvSpPr>
          <p:nvPr>
            <p:ph type="sldNum" sz="quarter" idx="10"/>
          </p:nvPr>
        </p:nvSpPr>
        <p:spPr/>
        <p:txBody>
          <a:bodyPr/>
          <a:lstStyle/>
          <a:p>
            <a:fld id="{E025C380-B638-F340-ABB0-9AD85CDBBEED}" type="slidenum">
              <a:rPr lang="en-US" smtClean="0"/>
              <a:pPr/>
              <a:t>10</a:t>
            </a:fld>
            <a:endParaRPr lang="en-US"/>
          </a:p>
        </p:txBody>
      </p:sp>
    </p:spTree>
    <p:extLst>
      <p:ext uri="{BB962C8B-B14F-4D97-AF65-F5344CB8AC3E}">
        <p14:creationId xmlns:p14="http://schemas.microsoft.com/office/powerpoint/2010/main" val="31953760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r>
              <a:rPr lang="en-US" i="1" baseline="0" dirty="0"/>
              <a:t> </a:t>
            </a:r>
            <a:r>
              <a:rPr lang="mr-IN" i="1" baseline="0" dirty="0"/>
              <a:t>–</a:t>
            </a:r>
            <a:r>
              <a:rPr lang="en-US" i="1" baseline="0" dirty="0"/>
              <a:t> Using a target airport example to describe concepts from left to right:</a:t>
            </a:r>
            <a:endParaRPr lang="en-US" i="1" dirty="0"/>
          </a:p>
          <a:p>
            <a:pPr marL="450850" lvl="2" indent="-171450">
              <a:buFont typeface="Lucida Grande"/>
              <a:buChar char="-"/>
            </a:pPr>
            <a:r>
              <a:rPr lang="en-US" b="1" i="0" baseline="0" dirty="0"/>
              <a:t>1st</a:t>
            </a:r>
            <a:r>
              <a:rPr lang="en-US" i="0" baseline="0" dirty="0"/>
              <a:t>: all landings (repeated measures) are close together; however, at variable distances for the true airport</a:t>
            </a:r>
          </a:p>
          <a:p>
            <a:pPr marL="450850" lvl="2" indent="-171450">
              <a:buFont typeface="Lucida Grande"/>
              <a:buChar char="-"/>
            </a:pPr>
            <a:r>
              <a:rPr lang="en-US" b="1" i="0" baseline="0" dirty="0"/>
              <a:t>2nd</a:t>
            </a:r>
            <a:r>
              <a:rPr lang="en-US" i="0" baseline="0" dirty="0"/>
              <a:t>: all landings the roughly equal distance from the true airport; however, not close together.</a:t>
            </a:r>
          </a:p>
          <a:p>
            <a:pPr marL="450850" marR="0" lvl="2" indent="-171450" algn="l" defTabSz="457200" rtl="0" eaLnBrk="1" fontAlgn="auto" latinLnBrk="0" hangingPunct="1">
              <a:lnSpc>
                <a:spcPct val="100000"/>
              </a:lnSpc>
              <a:spcBef>
                <a:spcPts val="0"/>
              </a:spcBef>
              <a:spcAft>
                <a:spcPts val="0"/>
              </a:spcAft>
              <a:buClrTx/>
              <a:buSzTx/>
              <a:buFont typeface="Lucida Grande"/>
              <a:buChar char="-"/>
              <a:tabLst/>
              <a:defRPr/>
            </a:pPr>
            <a:r>
              <a:rPr lang="en-US" b="1" i="0" baseline="0" dirty="0"/>
              <a:t>3rd</a:t>
            </a:r>
            <a:r>
              <a:rPr lang="en-US" i="0" baseline="0" dirty="0"/>
              <a:t>: all landings are close together at the correct airport. </a:t>
            </a:r>
          </a:p>
          <a:p>
            <a:pPr marL="450850" marR="0" lvl="2" indent="-171450" algn="l" defTabSz="457200" rtl="0" eaLnBrk="1" fontAlgn="auto" latinLnBrk="0" hangingPunct="1">
              <a:lnSpc>
                <a:spcPct val="100000"/>
              </a:lnSpc>
              <a:spcBef>
                <a:spcPts val="0"/>
              </a:spcBef>
              <a:spcAft>
                <a:spcPts val="0"/>
              </a:spcAft>
              <a:buClrTx/>
              <a:buSzTx/>
              <a:buFont typeface="Lucida Grande"/>
              <a:buChar char="-"/>
              <a:tabLst/>
              <a:defRPr/>
            </a:pPr>
            <a:r>
              <a:rPr lang="en-US" b="1" i="0" baseline="0" dirty="0"/>
              <a:t>4th</a:t>
            </a:r>
            <a:r>
              <a:rPr lang="en-US" i="0" baseline="0" dirty="0"/>
              <a:t>: all landings are at varying distances from the true airport and not close together.</a:t>
            </a:r>
          </a:p>
        </p:txBody>
      </p:sp>
      <p:sp>
        <p:nvSpPr>
          <p:cNvPr id="4" name="Slide Number Placeholder 3"/>
          <p:cNvSpPr>
            <a:spLocks noGrp="1"/>
          </p:cNvSpPr>
          <p:nvPr>
            <p:ph type="sldNum" sz="quarter" idx="10"/>
          </p:nvPr>
        </p:nvSpPr>
        <p:spPr/>
        <p:txBody>
          <a:bodyPr/>
          <a:lstStyle/>
          <a:p>
            <a:fld id="{E025C380-B638-F340-ABB0-9AD85CDBBEED}" type="slidenum">
              <a:rPr lang="en-US" smtClean="0"/>
              <a:pPr/>
              <a:t>11</a:t>
            </a:fld>
            <a:endParaRPr lang="en-US"/>
          </a:p>
        </p:txBody>
      </p:sp>
    </p:spTree>
    <p:extLst>
      <p:ext uri="{BB962C8B-B14F-4D97-AF65-F5344CB8AC3E}">
        <p14:creationId xmlns:p14="http://schemas.microsoft.com/office/powerpoint/2010/main" val="55378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endParaRPr lang="en-US" i="0" baseline="0" dirty="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baseline="0" dirty="0"/>
              <a:t>Note: Expect that intra-rater repeated measures on same individual should be quite similar.</a:t>
            </a:r>
          </a:p>
        </p:txBody>
      </p:sp>
      <p:sp>
        <p:nvSpPr>
          <p:cNvPr id="4" name="Slide Number Placeholder 3"/>
          <p:cNvSpPr>
            <a:spLocks noGrp="1"/>
          </p:cNvSpPr>
          <p:nvPr>
            <p:ph type="sldNum" sz="quarter" idx="10"/>
          </p:nvPr>
        </p:nvSpPr>
        <p:spPr/>
        <p:txBody>
          <a:bodyPr/>
          <a:lstStyle/>
          <a:p>
            <a:fld id="{E025C380-B638-F340-ABB0-9AD85CDBBEED}" type="slidenum">
              <a:rPr lang="en-US" smtClean="0"/>
              <a:pPr/>
              <a:t>12</a:t>
            </a:fld>
            <a:endParaRPr lang="en-US"/>
          </a:p>
        </p:txBody>
      </p:sp>
    </p:spTree>
    <p:extLst>
      <p:ext uri="{BB962C8B-B14F-4D97-AF65-F5344CB8AC3E}">
        <p14:creationId xmlns:p14="http://schemas.microsoft.com/office/powerpoint/2010/main" val="1160067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a:t>
            </a:r>
            <a:r>
              <a:rPr lang="en-US" i="0" baseline="0" dirty="0"/>
              <a:t>slide</a:t>
            </a:r>
            <a:r>
              <a:rPr lang="en-US" i="1" baseline="0" dirty="0"/>
              <a:t> content]</a:t>
            </a:r>
            <a:endParaRPr lang="en-US" i="0" baseline="0" dirty="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0" baseline="0" dirty="0"/>
              <a:t>Additional example: Medical coders</a:t>
            </a:r>
            <a:endParaRPr lang="en-US" i="1" baseline="0" dirty="0"/>
          </a:p>
        </p:txBody>
      </p:sp>
      <p:sp>
        <p:nvSpPr>
          <p:cNvPr id="4" name="Slide Number Placeholder 3"/>
          <p:cNvSpPr>
            <a:spLocks noGrp="1"/>
          </p:cNvSpPr>
          <p:nvPr>
            <p:ph type="sldNum" sz="quarter" idx="10"/>
          </p:nvPr>
        </p:nvSpPr>
        <p:spPr/>
        <p:txBody>
          <a:bodyPr/>
          <a:lstStyle/>
          <a:p>
            <a:fld id="{E025C380-B638-F340-ABB0-9AD85CDBBEED}" type="slidenum">
              <a:rPr lang="en-US" smtClean="0"/>
              <a:pPr/>
              <a:t>13</a:t>
            </a:fld>
            <a:endParaRPr lang="en-US"/>
          </a:p>
        </p:txBody>
      </p:sp>
    </p:spTree>
    <p:extLst>
      <p:ext uri="{BB962C8B-B14F-4D97-AF65-F5344CB8AC3E}">
        <p14:creationId xmlns:p14="http://schemas.microsoft.com/office/powerpoint/2010/main" val="3702816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endParaRPr lang="en-US" i="0" baseline="0" dirty="0"/>
          </a:p>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0" baseline="0" dirty="0"/>
              <a:t>Individual taking the same test multiple times should get very similar scores.</a:t>
            </a:r>
          </a:p>
        </p:txBody>
      </p:sp>
      <p:sp>
        <p:nvSpPr>
          <p:cNvPr id="4" name="Slide Number Placeholder 3"/>
          <p:cNvSpPr>
            <a:spLocks noGrp="1"/>
          </p:cNvSpPr>
          <p:nvPr>
            <p:ph type="sldNum" sz="quarter" idx="10"/>
          </p:nvPr>
        </p:nvSpPr>
        <p:spPr/>
        <p:txBody>
          <a:bodyPr/>
          <a:lstStyle/>
          <a:p>
            <a:fld id="{E025C380-B638-F340-ABB0-9AD85CDBBEED}" type="slidenum">
              <a:rPr lang="en-US" smtClean="0"/>
              <a:pPr/>
              <a:t>14</a:t>
            </a:fld>
            <a:endParaRPr lang="en-US"/>
          </a:p>
        </p:txBody>
      </p:sp>
    </p:spTree>
    <p:extLst>
      <p:ext uri="{BB962C8B-B14F-4D97-AF65-F5344CB8AC3E}">
        <p14:creationId xmlns:p14="http://schemas.microsoft.com/office/powerpoint/2010/main" val="42945406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baseline="0" dirty="0"/>
              <a:t>You will hear more about biases in an upcoming lecture (sampling).</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Example: expand on issues of publication bias (or other option from bullet list)</a:t>
            </a:r>
            <a:endParaRPr lang="en-US" i="1" dirty="0"/>
          </a:p>
        </p:txBody>
      </p:sp>
      <p:sp>
        <p:nvSpPr>
          <p:cNvPr id="4" name="Slide Number Placeholder 3"/>
          <p:cNvSpPr>
            <a:spLocks noGrp="1"/>
          </p:cNvSpPr>
          <p:nvPr>
            <p:ph type="sldNum" sz="quarter" idx="10"/>
          </p:nvPr>
        </p:nvSpPr>
        <p:spPr/>
        <p:txBody>
          <a:bodyPr/>
          <a:lstStyle/>
          <a:p>
            <a:fld id="{E025C380-B638-F340-ABB0-9AD85CDBBEED}" type="slidenum">
              <a:rPr lang="en-US" smtClean="0"/>
              <a:pPr/>
              <a:t>15</a:t>
            </a:fld>
            <a:endParaRPr lang="en-US"/>
          </a:p>
        </p:txBody>
      </p:sp>
    </p:spTree>
    <p:extLst>
      <p:ext uri="{BB962C8B-B14F-4D97-AF65-F5344CB8AC3E}">
        <p14:creationId xmlns:p14="http://schemas.microsoft.com/office/powerpoint/2010/main" val="40021863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Bias can arise in</a:t>
            </a:r>
            <a:r>
              <a:rPr lang="en-US" baseline="0" dirty="0"/>
              <a:t> any step of the research process, from study design through to data collection, analysis, interpretation, and sharing of results.</a:t>
            </a:r>
            <a:endParaRPr lang="en-US" dirty="0"/>
          </a:p>
        </p:txBody>
      </p:sp>
      <p:sp>
        <p:nvSpPr>
          <p:cNvPr id="4" name="Slide Number Placeholder 3"/>
          <p:cNvSpPr>
            <a:spLocks noGrp="1"/>
          </p:cNvSpPr>
          <p:nvPr>
            <p:ph type="sldNum" sz="quarter" idx="10"/>
          </p:nvPr>
        </p:nvSpPr>
        <p:spPr/>
        <p:txBody>
          <a:bodyPr/>
          <a:lstStyle/>
          <a:p>
            <a:fld id="{E025C380-B638-F340-ABB0-9AD85CDBBEED}" type="slidenum">
              <a:rPr lang="en-US" smtClean="0"/>
              <a:pPr/>
              <a:t>16</a:t>
            </a:fld>
            <a:endParaRPr lang="en-US"/>
          </a:p>
        </p:txBody>
      </p:sp>
    </p:spTree>
    <p:extLst>
      <p:ext uri="{BB962C8B-B14F-4D97-AF65-F5344CB8AC3E}">
        <p14:creationId xmlns:p14="http://schemas.microsoft.com/office/powerpoint/2010/main" val="2304073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dirty="0"/>
              <a:t>[Review</a:t>
            </a:r>
            <a:r>
              <a:rPr lang="en-US" i="1" baseline="0" dirty="0"/>
              <a:t> slide content]</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Example: Internet polls (votes)</a:t>
            </a:r>
          </a:p>
        </p:txBody>
      </p:sp>
      <p:sp>
        <p:nvSpPr>
          <p:cNvPr id="4" name="Slide Number Placeholder 3"/>
          <p:cNvSpPr>
            <a:spLocks noGrp="1"/>
          </p:cNvSpPr>
          <p:nvPr>
            <p:ph type="sldNum" sz="quarter" idx="10"/>
          </p:nvPr>
        </p:nvSpPr>
        <p:spPr/>
        <p:txBody>
          <a:bodyPr/>
          <a:lstStyle/>
          <a:p>
            <a:fld id="{E025C380-B638-F340-ABB0-9AD85CDBBEED}" type="slidenum">
              <a:rPr lang="en-US" smtClean="0"/>
              <a:pPr/>
              <a:t>17</a:t>
            </a:fld>
            <a:endParaRPr lang="en-US"/>
          </a:p>
        </p:txBody>
      </p:sp>
    </p:spTree>
    <p:extLst>
      <p:ext uri="{BB962C8B-B14F-4D97-AF65-F5344CB8AC3E}">
        <p14:creationId xmlns:p14="http://schemas.microsoft.com/office/powerpoint/2010/main" val="8378187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dirty="0"/>
              <a:t>[Review</a:t>
            </a:r>
            <a:r>
              <a:rPr lang="en-US" i="1" baseline="0" dirty="0"/>
              <a:t> slide content]</a:t>
            </a:r>
          </a:p>
          <a:p>
            <a:pPr marL="173736" indent="-173736">
              <a:buFont typeface="Arial"/>
              <a:buChar char="•"/>
            </a:pPr>
            <a:r>
              <a:rPr lang="en-US" dirty="0"/>
              <a:t>Loss to follow-up</a:t>
            </a:r>
            <a:r>
              <a:rPr lang="en-US" baseline="0" dirty="0"/>
              <a:t> over time can really affect the integrity of the cohort and is something that should be mitigated as much as possible.</a:t>
            </a:r>
            <a:endParaRPr lang="en-US" dirty="0"/>
          </a:p>
        </p:txBody>
      </p:sp>
      <p:sp>
        <p:nvSpPr>
          <p:cNvPr id="4" name="Slide Number Placeholder 3"/>
          <p:cNvSpPr>
            <a:spLocks noGrp="1"/>
          </p:cNvSpPr>
          <p:nvPr>
            <p:ph type="sldNum" sz="quarter" idx="10"/>
          </p:nvPr>
        </p:nvSpPr>
        <p:spPr/>
        <p:txBody>
          <a:bodyPr/>
          <a:lstStyle/>
          <a:p>
            <a:fld id="{E025C380-B638-F340-ABB0-9AD85CDBBEED}" type="slidenum">
              <a:rPr lang="en-US" smtClean="0"/>
              <a:pPr/>
              <a:t>18</a:t>
            </a:fld>
            <a:endParaRPr lang="en-US"/>
          </a:p>
        </p:txBody>
      </p:sp>
    </p:spTree>
    <p:extLst>
      <p:ext uri="{BB962C8B-B14F-4D97-AF65-F5344CB8AC3E}">
        <p14:creationId xmlns:p14="http://schemas.microsoft.com/office/powerpoint/2010/main" val="2129588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p>
        </p:txBody>
      </p:sp>
      <p:sp>
        <p:nvSpPr>
          <p:cNvPr id="4" name="Slide Number Placeholder 3"/>
          <p:cNvSpPr>
            <a:spLocks noGrp="1"/>
          </p:cNvSpPr>
          <p:nvPr>
            <p:ph type="sldNum" sz="quarter" idx="10"/>
          </p:nvPr>
        </p:nvSpPr>
        <p:spPr/>
        <p:txBody>
          <a:bodyPr/>
          <a:lstStyle/>
          <a:p>
            <a:fld id="{E025C380-B638-F340-ABB0-9AD85CDBBEED}" type="slidenum">
              <a:rPr lang="en-US" smtClean="0"/>
              <a:pPr/>
              <a:t>19</a:t>
            </a:fld>
            <a:endParaRPr lang="en-US"/>
          </a:p>
        </p:txBody>
      </p:sp>
    </p:spTree>
    <p:extLst>
      <p:ext uri="{BB962C8B-B14F-4D97-AF65-F5344CB8AC3E}">
        <p14:creationId xmlns:p14="http://schemas.microsoft.com/office/powerpoint/2010/main" val="1890188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a:t>
            </a:r>
            <a:r>
              <a:rPr lang="en-US" i="1" baseline="0" dirty="0"/>
              <a:t> slide content]</a:t>
            </a:r>
            <a:endParaRPr lang="en-US" baseline="0" dirty="0"/>
          </a:p>
          <a:p>
            <a:pPr marL="171450" indent="-171450">
              <a:buFont typeface="Arial"/>
              <a:buChar char="•"/>
            </a:pPr>
            <a:r>
              <a:rPr lang="en-US" baseline="0" dirty="0"/>
              <a:t>Recall from our biostats lecture the different types of variables (dichotomous, nominal, ordinal, categorical, discrete, continuous).</a:t>
            </a:r>
            <a:endParaRPr lang="en-US" baseline="0" dirty="0">
              <a:cs typeface="Calibri"/>
            </a:endParaRPr>
          </a:p>
          <a:p>
            <a:pPr marL="171450" indent="-171450">
              <a:buFont typeface="Arial"/>
              <a:buChar char="•"/>
            </a:pPr>
            <a:r>
              <a:rPr lang="en-US" baseline="0" dirty="0"/>
              <a:t>Whenever possible always opt for the more informative version of a variable (for example, collecting actual body weight instead of classifying people as overweight, normal weight, or underweight).</a:t>
            </a:r>
            <a:r>
              <a:rPr lang="en-US" dirty="0"/>
              <a:t> </a:t>
            </a:r>
            <a:r>
              <a:rPr lang="en-US" baseline="0" dirty="0"/>
              <a:t> More informative variables improve the statistical efficiency of your analysis (i.e</a:t>
            </a:r>
            <a:r>
              <a:rPr lang="en-US" dirty="0"/>
              <a:t>.,</a:t>
            </a:r>
            <a:r>
              <a:rPr lang="en-US" baseline="0" dirty="0"/>
              <a:t> allows for more power and/or smaller sample size).</a:t>
            </a:r>
            <a:endParaRPr lang="en-US" baseline="0" dirty="0">
              <a:cs typeface="Calibri"/>
            </a:endParaRPr>
          </a:p>
          <a:p>
            <a:pPr marL="171450" indent="-171450">
              <a:buFont typeface="Arial"/>
              <a:buChar char="•"/>
            </a:pPr>
            <a:r>
              <a:rPr lang="en-US" baseline="0" dirty="0"/>
              <a:t>Remember that you can always collapse more informative variables down later (for example, if you collect body weight you can later replace it with a variable specifying overweight/normal/underweight) but you cannot go the other way – it is much harder if not impossible to go back and get more information after the fact.</a:t>
            </a:r>
          </a:p>
          <a:p>
            <a:pPr marL="171450" indent="-171450">
              <a:buFont typeface="Arial"/>
              <a:buChar char="•"/>
            </a:pPr>
            <a:r>
              <a:rPr lang="en-US" baseline="0" dirty="0"/>
              <a:t>Later in this lecture we will talk about approaches to reducing random and systematic error in measurement, and later this week we will talk about making plans for future analysis of your data.</a:t>
            </a:r>
            <a:endParaRPr lang="en-US" dirty="0"/>
          </a:p>
        </p:txBody>
      </p:sp>
      <p:sp>
        <p:nvSpPr>
          <p:cNvPr id="4" name="Slide Number Placeholder 3"/>
          <p:cNvSpPr>
            <a:spLocks noGrp="1"/>
          </p:cNvSpPr>
          <p:nvPr>
            <p:ph type="sldNum" sz="quarter" idx="10"/>
          </p:nvPr>
        </p:nvSpPr>
        <p:spPr/>
        <p:txBody>
          <a:bodyPr/>
          <a:lstStyle/>
          <a:p>
            <a:fld id="{E025C380-B638-F340-ABB0-9AD85CDBBEED}" type="slidenum">
              <a:rPr lang="en-US" smtClean="0"/>
              <a:pPr/>
              <a:t>2</a:t>
            </a:fld>
            <a:endParaRPr lang="en-US"/>
          </a:p>
        </p:txBody>
      </p:sp>
    </p:spTree>
    <p:extLst>
      <p:ext uri="{BB962C8B-B14F-4D97-AF65-F5344CB8AC3E}">
        <p14:creationId xmlns:p14="http://schemas.microsoft.com/office/powerpoint/2010/main" val="22927992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dirty="0"/>
              <a:t>[Review</a:t>
            </a:r>
            <a:r>
              <a:rPr lang="en-US" i="1" baseline="0" dirty="0"/>
              <a:t> slide content]</a:t>
            </a:r>
          </a:p>
        </p:txBody>
      </p:sp>
      <p:sp>
        <p:nvSpPr>
          <p:cNvPr id="4" name="Slide Number Placeholder 3"/>
          <p:cNvSpPr>
            <a:spLocks noGrp="1"/>
          </p:cNvSpPr>
          <p:nvPr>
            <p:ph type="sldNum" sz="quarter" idx="10"/>
          </p:nvPr>
        </p:nvSpPr>
        <p:spPr/>
        <p:txBody>
          <a:bodyPr/>
          <a:lstStyle/>
          <a:p>
            <a:fld id="{E025C380-B638-F340-ABB0-9AD85CDBBEED}" type="slidenum">
              <a:rPr lang="en-US" smtClean="0"/>
              <a:pPr/>
              <a:t>20</a:t>
            </a:fld>
            <a:endParaRPr lang="en-US"/>
          </a:p>
        </p:txBody>
      </p:sp>
    </p:spTree>
    <p:extLst>
      <p:ext uri="{BB962C8B-B14F-4D97-AF65-F5344CB8AC3E}">
        <p14:creationId xmlns:p14="http://schemas.microsoft.com/office/powerpoint/2010/main" val="15203229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E025C380-B638-F340-ABB0-9AD85CDBBEED}" type="slidenum">
              <a:rPr lang="en-US" smtClean="0"/>
              <a:pPr/>
              <a:t>21</a:t>
            </a:fld>
            <a:endParaRPr lang="en-US"/>
          </a:p>
        </p:txBody>
      </p:sp>
    </p:spTree>
    <p:extLst>
      <p:ext uri="{BB962C8B-B14F-4D97-AF65-F5344CB8AC3E}">
        <p14:creationId xmlns:p14="http://schemas.microsoft.com/office/powerpoint/2010/main" val="17094638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a:t>
            </a:r>
            <a:r>
              <a:rPr lang="en-US" i="1" baseline="0" dirty="0"/>
              <a:t> slide content]</a:t>
            </a:r>
            <a:endParaRPr lang="en-US" baseline="0" dirty="0"/>
          </a:p>
          <a:p>
            <a:pPr marL="171450" indent="-171450">
              <a:buFont typeface="Arial"/>
              <a:buChar char="•"/>
            </a:pPr>
            <a:r>
              <a:rPr lang="en-US" baseline="0" dirty="0"/>
              <a:t>You will hear more about biases in an upcoming lecture (sampling).</a:t>
            </a:r>
            <a:endParaRPr lang="en-US" dirty="0"/>
          </a:p>
        </p:txBody>
      </p:sp>
      <p:sp>
        <p:nvSpPr>
          <p:cNvPr id="4" name="Slide Number Placeholder 3"/>
          <p:cNvSpPr>
            <a:spLocks noGrp="1"/>
          </p:cNvSpPr>
          <p:nvPr>
            <p:ph type="sldNum" sz="quarter" idx="10"/>
          </p:nvPr>
        </p:nvSpPr>
        <p:spPr/>
        <p:txBody>
          <a:bodyPr/>
          <a:lstStyle/>
          <a:p>
            <a:fld id="{E025C380-B638-F340-ABB0-9AD85CDBBEED}" type="slidenum">
              <a:rPr lang="en-US" smtClean="0"/>
              <a:pPr/>
              <a:t>22</a:t>
            </a:fld>
            <a:endParaRPr lang="en-US"/>
          </a:p>
        </p:txBody>
      </p:sp>
    </p:spTree>
    <p:extLst>
      <p:ext uri="{BB962C8B-B14F-4D97-AF65-F5344CB8AC3E}">
        <p14:creationId xmlns:p14="http://schemas.microsoft.com/office/powerpoint/2010/main" val="10500150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Confounding</a:t>
            </a:r>
            <a:r>
              <a:rPr lang="en-US" baseline="0" dirty="0"/>
              <a:t> acts as a type of bias in that it can lead an investigator to the wrong conclusion about the true nature of the association under study.</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p>
        </p:txBody>
      </p:sp>
      <p:sp>
        <p:nvSpPr>
          <p:cNvPr id="4" name="Slide Number Placeholder 3"/>
          <p:cNvSpPr>
            <a:spLocks noGrp="1"/>
          </p:cNvSpPr>
          <p:nvPr>
            <p:ph type="sldNum" sz="quarter" idx="10"/>
          </p:nvPr>
        </p:nvSpPr>
        <p:spPr/>
        <p:txBody>
          <a:bodyPr/>
          <a:lstStyle/>
          <a:p>
            <a:fld id="{E025C380-B638-F340-ABB0-9AD85CDBBEED}" type="slidenum">
              <a:rPr lang="en-US" smtClean="0"/>
              <a:pPr/>
              <a:t>23</a:t>
            </a:fld>
            <a:endParaRPr lang="en-US"/>
          </a:p>
        </p:txBody>
      </p:sp>
    </p:spTree>
    <p:extLst>
      <p:ext uri="{BB962C8B-B14F-4D97-AF65-F5344CB8AC3E}">
        <p14:creationId xmlns:p14="http://schemas.microsoft.com/office/powerpoint/2010/main" val="3214004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Here you can see an example of a confounding</a:t>
            </a:r>
            <a:r>
              <a:rPr lang="en-US" baseline="0" dirty="0"/>
              <a:t> variable for TB: </a:t>
            </a:r>
            <a:r>
              <a:rPr lang="en-US" i="1" baseline="0" dirty="0"/>
              <a:t>[review slide content].</a:t>
            </a:r>
          </a:p>
          <a:p>
            <a:pPr marL="173736" indent="-173736">
              <a:buFont typeface="Arial" pitchFamily="34" charset="0"/>
              <a:buChar char="•"/>
            </a:pPr>
            <a:r>
              <a:rPr lang="en-US" baseline="0" dirty="0"/>
              <a:t>So if you were to conduct this study and not examine the possible role of other diseases such as leukemia that might affect one’s risk for TB, </a:t>
            </a:r>
            <a:r>
              <a:rPr lang="en-US" b="1" baseline="0" dirty="0"/>
              <a:t>you would not get a good measure of the true relationship between being underweight and one’s risk for TB, independent of other factors.</a:t>
            </a:r>
          </a:p>
        </p:txBody>
      </p:sp>
      <p:sp>
        <p:nvSpPr>
          <p:cNvPr id="4" name="Slide Number Placeholder 3"/>
          <p:cNvSpPr>
            <a:spLocks noGrp="1"/>
          </p:cNvSpPr>
          <p:nvPr>
            <p:ph type="sldNum" sz="quarter" idx="10"/>
          </p:nvPr>
        </p:nvSpPr>
        <p:spPr/>
        <p:txBody>
          <a:bodyPr/>
          <a:lstStyle/>
          <a:p>
            <a:fld id="{E025C380-B638-F340-ABB0-9AD85CDBBEED}" type="slidenum">
              <a:rPr lang="en-US" smtClean="0"/>
              <a:pPr/>
              <a:t>24</a:t>
            </a:fld>
            <a:endParaRPr lang="en-US"/>
          </a:p>
        </p:txBody>
      </p:sp>
    </p:spTree>
    <p:extLst>
      <p:ext uri="{BB962C8B-B14F-4D97-AF65-F5344CB8AC3E}">
        <p14:creationId xmlns:p14="http://schemas.microsoft.com/office/powerpoint/2010/main" val="2849966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p>
        </p:txBody>
      </p:sp>
      <p:sp>
        <p:nvSpPr>
          <p:cNvPr id="4" name="Slide Number Placeholder 3"/>
          <p:cNvSpPr>
            <a:spLocks noGrp="1"/>
          </p:cNvSpPr>
          <p:nvPr>
            <p:ph type="sldNum" sz="quarter" idx="10"/>
          </p:nvPr>
        </p:nvSpPr>
        <p:spPr/>
        <p:txBody>
          <a:bodyPr/>
          <a:lstStyle/>
          <a:p>
            <a:fld id="{E025C380-B638-F340-ABB0-9AD85CDBBEED}" type="slidenum">
              <a:rPr lang="en-US" smtClean="0"/>
              <a:pPr/>
              <a:t>25</a:t>
            </a:fld>
            <a:endParaRPr lang="en-US"/>
          </a:p>
        </p:txBody>
      </p:sp>
    </p:spTree>
    <p:extLst>
      <p:ext uri="{BB962C8B-B14F-4D97-AF65-F5344CB8AC3E}">
        <p14:creationId xmlns:p14="http://schemas.microsoft.com/office/powerpoint/2010/main" val="424346186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In addition to precision and accuracy,</a:t>
            </a:r>
            <a:r>
              <a:rPr lang="en-US" baseline="0" dirty="0"/>
              <a:t> we must always think about validity as we design and conduct our research.</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dirty="0"/>
              <a:t>[Review</a:t>
            </a:r>
            <a:r>
              <a:rPr lang="en-US" i="1" baseline="0" dirty="0"/>
              <a:t> slide content]</a:t>
            </a:r>
          </a:p>
        </p:txBody>
      </p:sp>
      <p:sp>
        <p:nvSpPr>
          <p:cNvPr id="4" name="Slide Number Placeholder 3"/>
          <p:cNvSpPr>
            <a:spLocks noGrp="1"/>
          </p:cNvSpPr>
          <p:nvPr>
            <p:ph type="sldNum" sz="quarter" idx="10"/>
          </p:nvPr>
        </p:nvSpPr>
        <p:spPr/>
        <p:txBody>
          <a:bodyPr/>
          <a:lstStyle/>
          <a:p>
            <a:fld id="{E025C380-B638-F340-ABB0-9AD85CDBBEED}" type="slidenum">
              <a:rPr lang="en-US" smtClean="0"/>
              <a:pPr/>
              <a:t>26</a:t>
            </a:fld>
            <a:endParaRPr lang="en-US"/>
          </a:p>
        </p:txBody>
      </p:sp>
    </p:spTree>
    <p:extLst>
      <p:ext uri="{BB962C8B-B14F-4D97-AF65-F5344CB8AC3E}">
        <p14:creationId xmlns:p14="http://schemas.microsoft.com/office/powerpoint/2010/main" val="42636356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p>
        </p:txBody>
      </p:sp>
      <p:sp>
        <p:nvSpPr>
          <p:cNvPr id="4" name="Slide Number Placeholder 3"/>
          <p:cNvSpPr>
            <a:spLocks noGrp="1"/>
          </p:cNvSpPr>
          <p:nvPr>
            <p:ph type="sldNum" sz="quarter" idx="10"/>
          </p:nvPr>
        </p:nvSpPr>
        <p:spPr/>
        <p:txBody>
          <a:bodyPr/>
          <a:lstStyle/>
          <a:p>
            <a:fld id="{E025C380-B638-F340-ABB0-9AD85CDBBEED}" type="slidenum">
              <a:rPr lang="en-US" smtClean="0"/>
              <a:pPr/>
              <a:t>27</a:t>
            </a:fld>
            <a:endParaRPr lang="en-US"/>
          </a:p>
        </p:txBody>
      </p:sp>
    </p:spTree>
    <p:extLst>
      <p:ext uri="{BB962C8B-B14F-4D97-AF65-F5344CB8AC3E}">
        <p14:creationId xmlns:p14="http://schemas.microsoft.com/office/powerpoint/2010/main" val="41426923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baseline="0" dirty="0"/>
              <a:t>[END]</a:t>
            </a:r>
          </a:p>
        </p:txBody>
      </p:sp>
      <p:sp>
        <p:nvSpPr>
          <p:cNvPr id="4" name="Slide Number Placeholder 3"/>
          <p:cNvSpPr>
            <a:spLocks noGrp="1"/>
          </p:cNvSpPr>
          <p:nvPr>
            <p:ph type="sldNum" sz="quarter" idx="10"/>
          </p:nvPr>
        </p:nvSpPr>
        <p:spPr/>
        <p:txBody>
          <a:bodyPr/>
          <a:lstStyle/>
          <a:p>
            <a:fld id="{E025C380-B638-F340-ABB0-9AD85CDBBEED}" type="slidenum">
              <a:rPr lang="en-US" smtClean="0"/>
              <a:pPr/>
              <a:t>28</a:t>
            </a:fld>
            <a:endParaRPr lang="en-US"/>
          </a:p>
        </p:txBody>
      </p:sp>
    </p:spTree>
    <p:extLst>
      <p:ext uri="{BB962C8B-B14F-4D97-AF65-F5344CB8AC3E}">
        <p14:creationId xmlns:p14="http://schemas.microsoft.com/office/powerpoint/2010/main" val="12360918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endParaRPr lang="en-US" i="1" dirty="0"/>
          </a:p>
          <a:p>
            <a:pPr marL="171450" indent="-171450">
              <a:buFont typeface="Arial"/>
              <a:buChar char="•"/>
            </a:pPr>
            <a:r>
              <a:rPr lang="en-US" dirty="0"/>
              <a:t>The study protocols should specify in as</a:t>
            </a:r>
            <a:r>
              <a:rPr lang="en-US" baseline="0" dirty="0"/>
              <a:t> much detail as possible, how measurements are to be taken and how variables are to be defined.</a:t>
            </a:r>
          </a:p>
          <a:p>
            <a:pPr marL="171450" indent="-171450">
              <a:buFont typeface="Arial"/>
              <a:buChar char="•"/>
            </a:pPr>
            <a:r>
              <a:rPr lang="en-US" b="1" baseline="0" dirty="0"/>
              <a:t>For example, body weight</a:t>
            </a:r>
            <a:r>
              <a:rPr lang="en-US" baseline="0" dirty="0"/>
              <a:t> – the definition would be the body weight of the subject at the time of study, and the study protocols would specify which scale to use, whether the </a:t>
            </a:r>
            <a:r>
              <a:rPr lang="en-US" dirty="0"/>
              <a:t>subjects</a:t>
            </a:r>
            <a:r>
              <a:rPr lang="en-US" baseline="0" dirty="0"/>
              <a:t> should remove </a:t>
            </a:r>
            <a:r>
              <a:rPr lang="en-US" dirty="0"/>
              <a:t>their</a:t>
            </a:r>
            <a:r>
              <a:rPr lang="en-US" baseline="0" dirty="0"/>
              <a:t> shoes or not, etc.</a:t>
            </a:r>
            <a:endParaRPr lang="en-US" baseline="0" dirty="0">
              <a:cs typeface="Calibri"/>
            </a:endParaRPr>
          </a:p>
        </p:txBody>
      </p:sp>
      <p:sp>
        <p:nvSpPr>
          <p:cNvPr id="4" name="Slide Number Placeholder 3"/>
          <p:cNvSpPr>
            <a:spLocks noGrp="1"/>
          </p:cNvSpPr>
          <p:nvPr>
            <p:ph type="sldNum" sz="quarter" idx="10"/>
          </p:nvPr>
        </p:nvSpPr>
        <p:spPr/>
        <p:txBody>
          <a:bodyPr/>
          <a:lstStyle/>
          <a:p>
            <a:fld id="{E025C380-B638-F340-ABB0-9AD85CDBBEED}" type="slidenum">
              <a:rPr lang="en-US" smtClean="0"/>
              <a:pPr/>
              <a:t>3</a:t>
            </a:fld>
            <a:endParaRPr lang="en-US"/>
          </a:p>
        </p:txBody>
      </p:sp>
    </p:spTree>
    <p:extLst>
      <p:ext uri="{BB962C8B-B14F-4D97-AF65-F5344CB8AC3E}">
        <p14:creationId xmlns:p14="http://schemas.microsoft.com/office/powerpoint/2010/main" val="2056299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endParaRPr lang="en-US" i="1" dirty="0"/>
          </a:p>
          <a:p>
            <a:pPr marL="171450" indent="-171450">
              <a:buFont typeface="Arial"/>
              <a:buChar char="•"/>
            </a:pPr>
            <a:r>
              <a:rPr lang="en-US" i="1" dirty="0"/>
              <a:t>[Go</a:t>
            </a:r>
            <a:r>
              <a:rPr lang="en-US" i="1" baseline="0" dirty="0"/>
              <a:t> around the room and ask for volunteers to define these concepts]</a:t>
            </a:r>
          </a:p>
          <a:p>
            <a:pPr marL="171450" indent="-171450">
              <a:buFont typeface="Arial"/>
              <a:buChar char="•"/>
            </a:pPr>
            <a:r>
              <a:rPr lang="en-US" i="0" baseline="0" dirty="0"/>
              <a:t>For these more difficult-to-measure variables, you are probably not the first person to try and measure it, so the best place to start is to look at the literature and </a:t>
            </a:r>
            <a:r>
              <a:rPr lang="en-US" b="1" i="0" baseline="0" dirty="0"/>
              <a:t>see what others before </a:t>
            </a:r>
            <a:r>
              <a:rPr lang="en-US" i="0" baseline="0" dirty="0"/>
              <a:t>you have done!</a:t>
            </a:r>
          </a:p>
        </p:txBody>
      </p:sp>
      <p:sp>
        <p:nvSpPr>
          <p:cNvPr id="4" name="Slide Number Placeholder 3"/>
          <p:cNvSpPr>
            <a:spLocks noGrp="1"/>
          </p:cNvSpPr>
          <p:nvPr>
            <p:ph type="sldNum" sz="quarter" idx="10"/>
          </p:nvPr>
        </p:nvSpPr>
        <p:spPr/>
        <p:txBody>
          <a:bodyPr/>
          <a:lstStyle/>
          <a:p>
            <a:fld id="{E025C380-B638-F340-ABB0-9AD85CDBBEED}" type="slidenum">
              <a:rPr lang="en-US" smtClean="0"/>
              <a:pPr/>
              <a:t>4</a:t>
            </a:fld>
            <a:endParaRPr lang="en-US"/>
          </a:p>
        </p:txBody>
      </p:sp>
    </p:spTree>
    <p:extLst>
      <p:ext uri="{BB962C8B-B14F-4D97-AF65-F5344CB8AC3E}">
        <p14:creationId xmlns:p14="http://schemas.microsoft.com/office/powerpoint/2010/main" val="1839430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p>
        </p:txBody>
      </p:sp>
      <p:sp>
        <p:nvSpPr>
          <p:cNvPr id="4" name="Slide Number Placeholder 3"/>
          <p:cNvSpPr>
            <a:spLocks noGrp="1"/>
          </p:cNvSpPr>
          <p:nvPr>
            <p:ph type="sldNum" sz="quarter" idx="10"/>
          </p:nvPr>
        </p:nvSpPr>
        <p:spPr/>
        <p:txBody>
          <a:bodyPr/>
          <a:lstStyle/>
          <a:p>
            <a:fld id="{E025C380-B638-F340-ABB0-9AD85CDBBEED}" type="slidenum">
              <a:rPr lang="en-US" smtClean="0"/>
              <a:pPr/>
              <a:t>5</a:t>
            </a:fld>
            <a:endParaRPr lang="en-US"/>
          </a:p>
        </p:txBody>
      </p:sp>
    </p:spTree>
    <p:extLst>
      <p:ext uri="{BB962C8B-B14F-4D97-AF65-F5344CB8AC3E}">
        <p14:creationId xmlns:p14="http://schemas.microsoft.com/office/powerpoint/2010/main" val="26930531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Sometimes more abstract</a:t>
            </a:r>
            <a:r>
              <a:rPr lang="en-US" baseline="0" dirty="0"/>
              <a:t> or complex concepts are best measured by combining several questions or variables together to form a composite measure.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p>
        </p:txBody>
      </p:sp>
      <p:sp>
        <p:nvSpPr>
          <p:cNvPr id="4" name="Slide Number Placeholder 3"/>
          <p:cNvSpPr>
            <a:spLocks noGrp="1"/>
          </p:cNvSpPr>
          <p:nvPr>
            <p:ph type="sldNum" sz="quarter" idx="10"/>
          </p:nvPr>
        </p:nvSpPr>
        <p:spPr/>
        <p:txBody>
          <a:bodyPr/>
          <a:lstStyle/>
          <a:p>
            <a:fld id="{E025C380-B638-F340-ABB0-9AD85CDBBEED}" type="slidenum">
              <a:rPr lang="en-US" smtClean="0"/>
              <a:pPr/>
              <a:t>6</a:t>
            </a:fld>
            <a:endParaRPr lang="en-US"/>
          </a:p>
        </p:txBody>
      </p:sp>
    </p:spTree>
    <p:extLst>
      <p:ext uri="{BB962C8B-B14F-4D97-AF65-F5344CB8AC3E}">
        <p14:creationId xmlns:p14="http://schemas.microsoft.com/office/powerpoint/2010/main" val="22953082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Typologies</a:t>
            </a:r>
            <a:r>
              <a:rPr lang="en-US" baseline="0" dirty="0"/>
              <a:t> are combinations of 2 or more classifications based on other variables.</a:t>
            </a:r>
            <a:endParaRPr lang="en-US" dirty="0"/>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endParaRPr lang="en-US" i="1" dirty="0"/>
          </a:p>
          <a:p>
            <a:pPr marL="171450" indent="-171450">
              <a:buFont typeface="Arial"/>
              <a:buChar char="•"/>
            </a:pPr>
            <a:r>
              <a:rPr lang="en-US" dirty="0"/>
              <a:t>For example – you might wish to combine sputum smear (positive/negative) and cavitary disease (Y/N).</a:t>
            </a:r>
          </a:p>
          <a:p>
            <a:pPr marL="171450" indent="-171450">
              <a:buFont typeface="Arial"/>
              <a:buChar char="•"/>
            </a:pPr>
            <a:r>
              <a:rPr lang="en-US" dirty="0"/>
              <a:t>Looking to the literature to see what others have done is the best starting place.</a:t>
            </a:r>
          </a:p>
        </p:txBody>
      </p:sp>
      <p:sp>
        <p:nvSpPr>
          <p:cNvPr id="4" name="Slide Number Placeholder 3"/>
          <p:cNvSpPr>
            <a:spLocks noGrp="1"/>
          </p:cNvSpPr>
          <p:nvPr>
            <p:ph type="sldNum" sz="quarter" idx="10"/>
          </p:nvPr>
        </p:nvSpPr>
        <p:spPr/>
        <p:txBody>
          <a:bodyPr/>
          <a:lstStyle/>
          <a:p>
            <a:fld id="{E025C380-B638-F340-ABB0-9AD85CDBBEED}" type="slidenum">
              <a:rPr lang="en-US" smtClean="0"/>
              <a:pPr/>
              <a:t>7</a:t>
            </a:fld>
            <a:endParaRPr lang="en-US"/>
          </a:p>
        </p:txBody>
      </p:sp>
    </p:spTree>
    <p:extLst>
      <p:ext uri="{BB962C8B-B14F-4D97-AF65-F5344CB8AC3E}">
        <p14:creationId xmlns:p14="http://schemas.microsoft.com/office/powerpoint/2010/main" val="3837748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Indexes: simply the addition of a number of variables to get a total score for a defined concept. </a:t>
            </a:r>
          </a:p>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a:t>
            </a:r>
            <a:r>
              <a:rPr lang="en-US" i="1" baseline="0" dirty="0"/>
              <a:t> slide content]</a:t>
            </a:r>
            <a:endParaRPr lang="en-US" dirty="0"/>
          </a:p>
          <a:p>
            <a:pPr marL="171450" indent="-171450">
              <a:buFont typeface="Arial"/>
              <a:buChar char="•"/>
            </a:pPr>
            <a:r>
              <a:rPr lang="en-US" dirty="0"/>
              <a:t>For example, for an index score measuring depression: You answer yes/no to a list of </a:t>
            </a:r>
            <a:r>
              <a:rPr lang="en-US" b="1" dirty="0"/>
              <a:t>feelings</a:t>
            </a:r>
            <a:r>
              <a:rPr lang="en-US" dirty="0"/>
              <a:t> then add up those that reflect </a:t>
            </a:r>
            <a:r>
              <a:rPr lang="en-US" b="1" dirty="0"/>
              <a:t>depression</a:t>
            </a:r>
            <a:r>
              <a:rPr lang="en-US" dirty="0"/>
              <a:t>, and you get a total depression index score.</a:t>
            </a:r>
          </a:p>
          <a:p>
            <a:pPr marL="171450" indent="-171450">
              <a:buFont typeface="Arial"/>
              <a:buChar char="•"/>
            </a:pPr>
            <a:r>
              <a:rPr lang="en-US" dirty="0"/>
              <a:t>Again, as with all of these summary measures, looking to the literature to see what others have done is the best starting place.</a:t>
            </a:r>
          </a:p>
        </p:txBody>
      </p:sp>
      <p:sp>
        <p:nvSpPr>
          <p:cNvPr id="4" name="Slide Number Placeholder 3"/>
          <p:cNvSpPr>
            <a:spLocks noGrp="1"/>
          </p:cNvSpPr>
          <p:nvPr>
            <p:ph type="sldNum" sz="quarter" idx="10"/>
          </p:nvPr>
        </p:nvSpPr>
        <p:spPr/>
        <p:txBody>
          <a:bodyPr/>
          <a:lstStyle/>
          <a:p>
            <a:fld id="{E025C380-B638-F340-ABB0-9AD85CDBBEED}" type="slidenum">
              <a:rPr lang="en-US" smtClean="0"/>
              <a:pPr/>
              <a:t>8</a:t>
            </a:fld>
            <a:endParaRPr lang="en-US"/>
          </a:p>
        </p:txBody>
      </p:sp>
    </p:spTree>
    <p:extLst>
      <p:ext uri="{BB962C8B-B14F-4D97-AF65-F5344CB8AC3E}">
        <p14:creationId xmlns:p14="http://schemas.microsoft.com/office/powerpoint/2010/main" val="41090776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a:t>Scale: this is where your responses to variables are indicated on a scale – the most common being the </a:t>
            </a:r>
            <a:r>
              <a:rPr lang="en-US" dirty="0" err="1"/>
              <a:t>Likert</a:t>
            </a:r>
            <a:r>
              <a:rPr lang="en-US" dirty="0"/>
              <a:t> scale that is coded from 1-5 indicating levels of the response.  For example, a </a:t>
            </a:r>
            <a:r>
              <a:rPr lang="en-US" dirty="0" err="1"/>
              <a:t>Likert</a:t>
            </a:r>
            <a:r>
              <a:rPr lang="en-US" dirty="0"/>
              <a:t> scale that goes from agree to disagree; strongly agree, agree somewhat, neither agree nor disagree (uncertain), disagree somewhat, and strongly disagree.  These could be added up to produce a total summary score of the strength and direction of a subject’s attitude on a subject.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a:t>Again</a:t>
            </a:r>
            <a:r>
              <a:rPr lang="en-US" baseline="0" dirty="0"/>
              <a:t> - </a:t>
            </a:r>
            <a:r>
              <a:rPr lang="en-US" dirty="0"/>
              <a:t>as with all of these summary measures, looking to the literature to see what others have done is the best starting place.</a:t>
            </a:r>
          </a:p>
        </p:txBody>
      </p:sp>
      <p:sp>
        <p:nvSpPr>
          <p:cNvPr id="4" name="Slide Number Placeholder 3"/>
          <p:cNvSpPr>
            <a:spLocks noGrp="1"/>
          </p:cNvSpPr>
          <p:nvPr>
            <p:ph type="sldNum" sz="quarter" idx="10"/>
          </p:nvPr>
        </p:nvSpPr>
        <p:spPr/>
        <p:txBody>
          <a:bodyPr/>
          <a:lstStyle/>
          <a:p>
            <a:fld id="{E025C380-B638-F340-ABB0-9AD85CDBBEED}" type="slidenum">
              <a:rPr lang="en-US" smtClean="0"/>
              <a:pPr/>
              <a:t>9</a:t>
            </a:fld>
            <a:endParaRPr lang="en-US"/>
          </a:p>
        </p:txBody>
      </p:sp>
    </p:spTree>
    <p:extLst>
      <p:ext uri="{BB962C8B-B14F-4D97-AF65-F5344CB8AC3E}">
        <p14:creationId xmlns:p14="http://schemas.microsoft.com/office/powerpoint/2010/main" val="14164211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Garamond"/>
                <a:cs typeface="Garamond"/>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venir Book"/>
                <a:cs typeface="Avenir Book"/>
              </a:defRPr>
            </a:lvl1pPr>
          </a:lstStyle>
          <a:p>
            <a:r>
              <a:rPr lang="en-US" dirty="0"/>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495595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pPr/>
              <a:t>1/9/2019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1/9/2019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pPr/>
              <a:t>1/9/2019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pPr/>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ts val="0"/>
        </a:spcBef>
        <a:spcAft>
          <a:spcPts val="1200"/>
        </a:spcAft>
        <a:buClr>
          <a:schemeClr val="bg2">
            <a:lumMod val="75000"/>
            <a:lumOff val="25000"/>
          </a:schemeClr>
        </a:buClr>
        <a:buSzPct val="100000"/>
        <a:buFont typeface="Wingdings" charset="0"/>
        <a:buChar char="§"/>
        <a:defRPr sz="3200">
          <a:solidFill>
            <a:srgbClr val="585C56"/>
          </a:solidFill>
          <a:latin typeface="Calibri"/>
          <a:ea typeface="MS PGothic" pitchFamily="34" charset="-128"/>
          <a:cs typeface="Calibri"/>
        </a:defRPr>
      </a:lvl1pPr>
      <a:lvl2pPr marL="742950" indent="-285750" algn="l" rtl="0" eaLnBrk="1" fontAlgn="base" hangingPunct="1">
        <a:spcBef>
          <a:spcPts val="0"/>
        </a:spcBef>
        <a:spcAft>
          <a:spcPts val="1200"/>
        </a:spcAft>
        <a:buClr>
          <a:schemeClr val="bg1"/>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ts val="0"/>
        </a:spcBef>
        <a:spcAft>
          <a:spcPts val="1200"/>
        </a:spcAft>
        <a:buClr>
          <a:schemeClr val="bg2"/>
        </a:buClr>
        <a:buSzPct val="120000"/>
        <a:buFont typeface="Courier New" charset="0"/>
        <a:buChar char="­"/>
        <a:defRPr sz="2400">
          <a:solidFill>
            <a:srgbClr val="585C56"/>
          </a:solidFill>
          <a:latin typeface="Calibri"/>
          <a:ea typeface="MS PGothic" pitchFamily="34" charset="-128"/>
          <a:cs typeface="Calibri"/>
        </a:defRPr>
      </a:lvl3pPr>
      <a:lvl4pPr marL="1600200" indent="-228600" algn="l" rtl="0" eaLnBrk="1" fontAlgn="base" hangingPunct="1">
        <a:spcBef>
          <a:spcPts val="0"/>
        </a:spcBef>
        <a:spcAft>
          <a:spcPts val="1200"/>
        </a:spcAft>
        <a:buClr>
          <a:schemeClr val="bg2"/>
        </a:buClr>
        <a:buFont typeface="Wingdings" charset="0"/>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28600" y="685800"/>
            <a:ext cx="8674503" cy="2127250"/>
          </a:xfrm>
        </p:spPr>
        <p:txBody>
          <a:bodyPr/>
          <a:lstStyle/>
          <a:p>
            <a:pPr>
              <a:lnSpc>
                <a:spcPct val="80000"/>
              </a:lnSpc>
            </a:pPr>
            <a:r>
              <a:rPr lang="en-US" sz="5000" dirty="0"/>
              <a:t>From “Concept to Measurement” </a:t>
            </a:r>
            <a:br>
              <a:rPr lang="en-US" sz="5000" dirty="0"/>
            </a:br>
            <a:r>
              <a:rPr lang="en-US" sz="5000" dirty="0"/>
              <a:t>and Sources of Bias</a:t>
            </a:r>
          </a:p>
        </p:txBody>
      </p:sp>
      <p:sp>
        <p:nvSpPr>
          <p:cNvPr id="3" name="Subtitle 2"/>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Measurement properties</a:t>
            </a:r>
          </a:p>
        </p:txBody>
      </p:sp>
      <p:sp>
        <p:nvSpPr>
          <p:cNvPr id="3" name="Content Placeholder 2"/>
          <p:cNvSpPr>
            <a:spLocks noGrp="1"/>
          </p:cNvSpPr>
          <p:nvPr>
            <p:ph idx="1"/>
          </p:nvPr>
        </p:nvSpPr>
        <p:spPr>
          <a:xfrm>
            <a:off x="457200" y="1600200"/>
            <a:ext cx="8477906" cy="4929099"/>
          </a:xfrm>
        </p:spPr>
        <p:txBody>
          <a:bodyPr/>
          <a:lstStyle/>
          <a:p>
            <a:pPr marL="0" indent="0">
              <a:lnSpc>
                <a:spcPct val="90000"/>
              </a:lnSpc>
              <a:spcAft>
                <a:spcPts val="600"/>
              </a:spcAft>
              <a:buNone/>
            </a:pPr>
            <a:r>
              <a:rPr lang="en-US" sz="3000" dirty="0"/>
              <a:t>In all our variables, we aim for measurements that are </a:t>
            </a:r>
            <a:r>
              <a:rPr lang="en-US" sz="3000" b="1" dirty="0"/>
              <a:t>precise</a:t>
            </a:r>
            <a:r>
              <a:rPr lang="en-US" sz="3000" dirty="0"/>
              <a:t> and </a:t>
            </a:r>
            <a:r>
              <a:rPr lang="en-US" sz="3000" b="1" dirty="0"/>
              <a:t>accurate:</a:t>
            </a:r>
          </a:p>
          <a:p>
            <a:pPr>
              <a:lnSpc>
                <a:spcPct val="90000"/>
              </a:lnSpc>
              <a:spcAft>
                <a:spcPts val="0"/>
              </a:spcAft>
            </a:pPr>
            <a:r>
              <a:rPr lang="en-US" sz="3000" b="1" dirty="0">
                <a:solidFill>
                  <a:srgbClr val="FF8F12"/>
                </a:solidFill>
              </a:rPr>
              <a:t>Precision = Free from random error</a:t>
            </a:r>
          </a:p>
          <a:p>
            <a:pPr lvl="1">
              <a:lnSpc>
                <a:spcPct val="90000"/>
              </a:lnSpc>
              <a:spcAft>
                <a:spcPts val="600"/>
              </a:spcAft>
            </a:pPr>
            <a:r>
              <a:rPr lang="en-US" dirty="0"/>
              <a:t>Also called reproducibility, reliability, consistency</a:t>
            </a:r>
          </a:p>
          <a:p>
            <a:pPr lvl="1">
              <a:lnSpc>
                <a:spcPct val="90000"/>
              </a:lnSpc>
              <a:spcAft>
                <a:spcPts val="600"/>
              </a:spcAft>
            </a:pPr>
            <a:r>
              <a:rPr lang="en-US" dirty="0"/>
              <a:t>The extent to which the same measure gives the same results on repeated applications</a:t>
            </a:r>
          </a:p>
          <a:p>
            <a:pPr lvl="1">
              <a:lnSpc>
                <a:spcPct val="90000"/>
              </a:lnSpc>
            </a:pPr>
            <a:r>
              <a:rPr lang="en-US" dirty="0"/>
              <a:t>Has a big impact on the statistical power of a study</a:t>
            </a:r>
          </a:p>
          <a:p>
            <a:pPr>
              <a:lnSpc>
                <a:spcPct val="90000"/>
              </a:lnSpc>
              <a:spcAft>
                <a:spcPts val="0"/>
              </a:spcAft>
            </a:pPr>
            <a:r>
              <a:rPr lang="en-US" sz="3000" b="1" dirty="0">
                <a:solidFill>
                  <a:srgbClr val="FF6600"/>
                </a:solidFill>
              </a:rPr>
              <a:t>Accuracy = Free from systematic error (bias)</a:t>
            </a:r>
          </a:p>
          <a:p>
            <a:pPr lvl="1">
              <a:lnSpc>
                <a:spcPct val="90000"/>
              </a:lnSpc>
              <a:spcAft>
                <a:spcPts val="600"/>
              </a:spcAft>
            </a:pPr>
            <a:r>
              <a:rPr lang="en-US" dirty="0"/>
              <a:t>Also called validity</a:t>
            </a:r>
          </a:p>
          <a:p>
            <a:pPr lvl="1">
              <a:lnSpc>
                <a:spcPct val="90000"/>
              </a:lnSpc>
              <a:spcAft>
                <a:spcPts val="600"/>
              </a:spcAft>
            </a:pPr>
            <a:r>
              <a:rPr lang="en-US" dirty="0"/>
              <a:t>The extent to which a measure actually measures what it is supposed to measure </a:t>
            </a:r>
          </a:p>
        </p:txBody>
      </p:sp>
    </p:spTree>
    <p:extLst>
      <p:ext uri="{BB962C8B-B14F-4D97-AF65-F5344CB8AC3E}">
        <p14:creationId xmlns:p14="http://schemas.microsoft.com/office/powerpoint/2010/main" val="32901911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Precision and accuracy</a:t>
            </a:r>
          </a:p>
        </p:txBody>
      </p:sp>
      <p:pic>
        <p:nvPicPr>
          <p:cNvPr id="8" name="Picture 7" descr="Screen Shot 2017-06-01 at 11.29.46 AM.png"/>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24476" y="1983821"/>
            <a:ext cx="8696973" cy="1884815"/>
          </a:xfrm>
          <a:prstGeom prst="rect">
            <a:avLst/>
          </a:prstGeom>
        </p:spPr>
      </p:pic>
      <p:sp>
        <p:nvSpPr>
          <p:cNvPr id="9" name="Content Placeholder 2"/>
          <p:cNvSpPr>
            <a:spLocks noGrp="1"/>
          </p:cNvSpPr>
          <p:nvPr>
            <p:ph idx="1"/>
          </p:nvPr>
        </p:nvSpPr>
        <p:spPr>
          <a:xfrm>
            <a:off x="855896" y="5017917"/>
            <a:ext cx="7419508" cy="1017676"/>
          </a:xfrm>
        </p:spPr>
        <p:txBody>
          <a:bodyPr/>
          <a:lstStyle/>
          <a:p>
            <a:pPr marL="0" indent="0" algn="ctr">
              <a:spcAft>
                <a:spcPts val="2400"/>
              </a:spcAft>
              <a:buNone/>
            </a:pPr>
            <a:r>
              <a:rPr lang="en-US" i="1" dirty="0">
                <a:solidFill>
                  <a:schemeClr val="accent6">
                    <a:lumMod val="75000"/>
                  </a:schemeClr>
                </a:solidFill>
              </a:rPr>
              <a:t>Remember </a:t>
            </a:r>
            <a:r>
              <a:rPr lang="is-IS" i="1" dirty="0">
                <a:solidFill>
                  <a:schemeClr val="accent6">
                    <a:lumMod val="75000"/>
                  </a:schemeClr>
                </a:solidFill>
              </a:rPr>
              <a:t>…. </a:t>
            </a:r>
            <a:r>
              <a:rPr lang="en-US" i="1" dirty="0">
                <a:solidFill>
                  <a:schemeClr val="accent6">
                    <a:lumMod val="75000"/>
                  </a:schemeClr>
                </a:solidFill>
              </a:rPr>
              <a:t>Y</a:t>
            </a:r>
            <a:r>
              <a:rPr lang="is-IS" i="1" dirty="0">
                <a:solidFill>
                  <a:schemeClr val="accent6">
                    <a:lumMod val="75000"/>
                  </a:schemeClr>
                </a:solidFill>
              </a:rPr>
              <a:t>ou can be precisely wrong!</a:t>
            </a:r>
            <a:endParaRPr lang="en-US" i="1" dirty="0">
              <a:solidFill>
                <a:schemeClr val="accent6">
                  <a:lumMod val="75000"/>
                </a:schemeClr>
              </a:solidFill>
            </a:endParaRPr>
          </a:p>
        </p:txBody>
      </p:sp>
      <p:sp>
        <p:nvSpPr>
          <p:cNvPr id="10" name="TextBox 9"/>
          <p:cNvSpPr txBox="1"/>
          <p:nvPr/>
        </p:nvSpPr>
        <p:spPr>
          <a:xfrm>
            <a:off x="5178264" y="6288990"/>
            <a:ext cx="3906175" cy="338554"/>
          </a:xfrm>
          <a:prstGeom prst="rect">
            <a:avLst/>
          </a:prstGeom>
          <a:noFill/>
        </p:spPr>
        <p:txBody>
          <a:bodyPr wrap="square" rtlCol="0">
            <a:spAutoFit/>
          </a:bodyPr>
          <a:lstStyle/>
          <a:p>
            <a:pPr algn="ctr"/>
            <a:r>
              <a:rPr lang="en-US" sz="1600" dirty="0" err="1">
                <a:solidFill>
                  <a:srgbClr val="000000"/>
                </a:solidFill>
                <a:latin typeface="Calibri"/>
                <a:cs typeface="Calibri"/>
              </a:rPr>
              <a:t>Hulley</a:t>
            </a:r>
            <a:r>
              <a:rPr lang="en-US" sz="1600" dirty="0">
                <a:solidFill>
                  <a:srgbClr val="000000"/>
                </a:solidFill>
                <a:latin typeface="Calibri"/>
                <a:cs typeface="Calibri"/>
              </a:rPr>
              <a:t> et al., </a:t>
            </a:r>
            <a:r>
              <a:rPr lang="en-US" sz="1600" i="1" dirty="0">
                <a:solidFill>
                  <a:srgbClr val="000000"/>
                </a:solidFill>
                <a:latin typeface="Calibri"/>
                <a:cs typeface="Calibri"/>
              </a:rPr>
              <a:t>Designing Clinical Research</a:t>
            </a:r>
          </a:p>
        </p:txBody>
      </p:sp>
      <p:sp>
        <p:nvSpPr>
          <p:cNvPr id="3" name="TextBox 2"/>
          <p:cNvSpPr txBox="1"/>
          <p:nvPr/>
        </p:nvSpPr>
        <p:spPr>
          <a:xfrm>
            <a:off x="457200" y="3795131"/>
            <a:ext cx="2072653" cy="830997"/>
          </a:xfrm>
          <a:prstGeom prst="rect">
            <a:avLst/>
          </a:prstGeom>
          <a:solidFill>
            <a:schemeClr val="tx2">
              <a:lumMod val="25000"/>
              <a:alpha val="50000"/>
            </a:schemeClr>
          </a:solidFill>
        </p:spPr>
        <p:txBody>
          <a:bodyPr wrap="none" rtlCol="0">
            <a:spAutoFit/>
          </a:bodyPr>
          <a:lstStyle/>
          <a:p>
            <a:pPr algn="ctr"/>
            <a:r>
              <a:rPr lang="en-US" sz="2400" dirty="0">
                <a:solidFill>
                  <a:schemeClr val="bg2">
                    <a:lumMod val="65000"/>
                    <a:lumOff val="35000"/>
                  </a:schemeClr>
                </a:solidFill>
                <a:latin typeface="Calibri"/>
                <a:cs typeface="Calibri"/>
              </a:rPr>
              <a:t>Good precision</a:t>
            </a:r>
          </a:p>
          <a:p>
            <a:pPr algn="ctr"/>
            <a:r>
              <a:rPr lang="en-US" sz="2400" dirty="0">
                <a:solidFill>
                  <a:schemeClr val="bg2">
                    <a:lumMod val="65000"/>
                    <a:lumOff val="35000"/>
                  </a:schemeClr>
                </a:solidFill>
                <a:latin typeface="Calibri"/>
                <a:cs typeface="Calibri"/>
              </a:rPr>
              <a:t>Poor accuracy</a:t>
            </a:r>
          </a:p>
        </p:txBody>
      </p:sp>
      <p:sp>
        <p:nvSpPr>
          <p:cNvPr id="7" name="TextBox 6"/>
          <p:cNvSpPr txBox="1"/>
          <p:nvPr/>
        </p:nvSpPr>
        <p:spPr>
          <a:xfrm>
            <a:off x="2529853" y="3800170"/>
            <a:ext cx="2274888" cy="830997"/>
          </a:xfrm>
          <a:prstGeom prst="rect">
            <a:avLst/>
          </a:prstGeom>
          <a:solidFill>
            <a:srgbClr val="FF8F12">
              <a:alpha val="67000"/>
            </a:srgbClr>
          </a:solidFill>
        </p:spPr>
        <p:txBody>
          <a:bodyPr wrap="square" rtlCol="0">
            <a:spAutoFit/>
          </a:bodyPr>
          <a:lstStyle/>
          <a:p>
            <a:pPr algn="ctr"/>
            <a:r>
              <a:rPr lang="en-US" sz="2400" dirty="0">
                <a:solidFill>
                  <a:schemeClr val="bg2">
                    <a:lumMod val="65000"/>
                    <a:lumOff val="35000"/>
                  </a:schemeClr>
                </a:solidFill>
                <a:latin typeface="Calibri"/>
                <a:cs typeface="Calibri"/>
              </a:rPr>
              <a:t>Poor precision</a:t>
            </a:r>
          </a:p>
          <a:p>
            <a:pPr algn="ctr"/>
            <a:r>
              <a:rPr lang="en-US" sz="2400" dirty="0">
                <a:solidFill>
                  <a:schemeClr val="bg2">
                    <a:lumMod val="65000"/>
                    <a:lumOff val="35000"/>
                  </a:schemeClr>
                </a:solidFill>
                <a:latin typeface="Calibri"/>
                <a:cs typeface="Calibri"/>
              </a:rPr>
              <a:t>Good accuracy</a:t>
            </a:r>
          </a:p>
        </p:txBody>
      </p:sp>
      <p:sp>
        <p:nvSpPr>
          <p:cNvPr id="11" name="TextBox 10"/>
          <p:cNvSpPr txBox="1"/>
          <p:nvPr/>
        </p:nvSpPr>
        <p:spPr>
          <a:xfrm>
            <a:off x="4804741" y="3805209"/>
            <a:ext cx="2072653" cy="830997"/>
          </a:xfrm>
          <a:prstGeom prst="rect">
            <a:avLst/>
          </a:prstGeom>
          <a:solidFill>
            <a:srgbClr val="660066">
              <a:alpha val="51000"/>
            </a:srgbClr>
          </a:solidFill>
        </p:spPr>
        <p:txBody>
          <a:bodyPr wrap="none" rtlCol="0">
            <a:spAutoFit/>
          </a:bodyPr>
          <a:lstStyle/>
          <a:p>
            <a:pPr algn="ctr"/>
            <a:r>
              <a:rPr lang="en-US" sz="2400" dirty="0">
                <a:solidFill>
                  <a:schemeClr val="bg2">
                    <a:lumMod val="65000"/>
                    <a:lumOff val="35000"/>
                  </a:schemeClr>
                </a:solidFill>
                <a:latin typeface="Calibri"/>
                <a:cs typeface="Calibri"/>
              </a:rPr>
              <a:t>Good precision</a:t>
            </a:r>
          </a:p>
          <a:p>
            <a:pPr algn="ctr"/>
            <a:r>
              <a:rPr lang="en-US" sz="2400" dirty="0">
                <a:solidFill>
                  <a:schemeClr val="bg2">
                    <a:lumMod val="65000"/>
                    <a:lumOff val="35000"/>
                  </a:schemeClr>
                </a:solidFill>
                <a:latin typeface="Calibri"/>
                <a:cs typeface="Calibri"/>
              </a:rPr>
              <a:t>Good accuracy</a:t>
            </a:r>
          </a:p>
        </p:txBody>
      </p:sp>
      <p:sp>
        <p:nvSpPr>
          <p:cNvPr id="12" name="TextBox 11"/>
          <p:cNvSpPr txBox="1"/>
          <p:nvPr/>
        </p:nvSpPr>
        <p:spPr>
          <a:xfrm>
            <a:off x="6877394" y="3795131"/>
            <a:ext cx="1983085" cy="830997"/>
          </a:xfrm>
          <a:prstGeom prst="rect">
            <a:avLst/>
          </a:prstGeom>
          <a:solidFill>
            <a:schemeClr val="accent6">
              <a:lumMod val="40000"/>
              <a:lumOff val="60000"/>
            </a:schemeClr>
          </a:solidFill>
        </p:spPr>
        <p:txBody>
          <a:bodyPr wrap="none" rtlCol="0">
            <a:spAutoFit/>
          </a:bodyPr>
          <a:lstStyle/>
          <a:p>
            <a:pPr algn="ctr"/>
            <a:r>
              <a:rPr lang="en-US" sz="2400" dirty="0">
                <a:solidFill>
                  <a:schemeClr val="bg2">
                    <a:lumMod val="65000"/>
                    <a:lumOff val="35000"/>
                  </a:schemeClr>
                </a:solidFill>
                <a:latin typeface="Calibri"/>
                <a:cs typeface="Calibri"/>
              </a:rPr>
              <a:t>Poor precision</a:t>
            </a:r>
          </a:p>
          <a:p>
            <a:pPr algn="ctr"/>
            <a:r>
              <a:rPr lang="en-US" sz="2400" dirty="0">
                <a:solidFill>
                  <a:schemeClr val="bg2">
                    <a:lumMod val="65000"/>
                    <a:lumOff val="35000"/>
                  </a:schemeClr>
                </a:solidFill>
                <a:latin typeface="Calibri"/>
                <a:cs typeface="Calibri"/>
              </a:rPr>
              <a:t>Poor accuracy</a:t>
            </a:r>
          </a:p>
        </p:txBody>
      </p:sp>
    </p:spTree>
    <p:extLst>
      <p:ext uri="{BB962C8B-B14F-4D97-AF65-F5344CB8AC3E}">
        <p14:creationId xmlns:p14="http://schemas.microsoft.com/office/powerpoint/2010/main" val="12387209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precision</a:t>
            </a:r>
          </a:p>
        </p:txBody>
      </p:sp>
      <p:sp>
        <p:nvSpPr>
          <p:cNvPr id="3" name="Content Placeholder 2"/>
          <p:cNvSpPr>
            <a:spLocks noGrp="1"/>
          </p:cNvSpPr>
          <p:nvPr>
            <p:ph idx="1"/>
            <p:extLst/>
          </p:nvPr>
        </p:nvSpPr>
        <p:spPr>
          <a:xfrm>
            <a:off x="457200" y="1600200"/>
            <a:ext cx="8477624" cy="4530725"/>
          </a:xfrm>
        </p:spPr>
        <p:txBody>
          <a:bodyPr/>
          <a:lstStyle/>
          <a:p>
            <a:pPr>
              <a:lnSpc>
                <a:spcPct val="90000"/>
              </a:lnSpc>
            </a:pPr>
            <a:r>
              <a:rPr lang="en-US" b="1" dirty="0">
                <a:solidFill>
                  <a:srgbClr val="FF8F12"/>
                </a:solidFill>
              </a:rPr>
              <a:t>Internal validity</a:t>
            </a:r>
          </a:p>
          <a:p>
            <a:pPr lvl="1">
              <a:lnSpc>
                <a:spcPct val="90000"/>
              </a:lnSpc>
            </a:pPr>
            <a:r>
              <a:rPr lang="en-US" dirty="0"/>
              <a:t>Extent to which questions, tests, or procedures assess the same concept</a:t>
            </a:r>
          </a:p>
          <a:p>
            <a:pPr lvl="1">
              <a:lnSpc>
                <a:spcPct val="90000"/>
              </a:lnSpc>
            </a:pPr>
            <a:r>
              <a:rPr lang="en-US" dirty="0"/>
              <a:t>Used primarily in constructing and evaluating summary scales</a:t>
            </a:r>
          </a:p>
          <a:p>
            <a:pPr>
              <a:lnSpc>
                <a:spcPct val="90000"/>
              </a:lnSpc>
            </a:pPr>
            <a:r>
              <a:rPr lang="en-US" b="1" dirty="0">
                <a:solidFill>
                  <a:srgbClr val="FF6600"/>
                </a:solidFill>
              </a:rPr>
              <a:t>Intra-rater reliability </a:t>
            </a:r>
            <a:r>
              <a:rPr lang="en-US" dirty="0"/>
              <a:t>(intra=within)</a:t>
            </a:r>
          </a:p>
          <a:p>
            <a:pPr lvl="1">
              <a:lnSpc>
                <a:spcPct val="90000"/>
              </a:lnSpc>
            </a:pPr>
            <a:r>
              <a:rPr lang="en-US" dirty="0"/>
              <a:t>How well a single rater (observer, procedure, etc.) produces the same result (i.e., survey, smear exam)</a:t>
            </a:r>
          </a:p>
          <a:p>
            <a:pPr lvl="1">
              <a:lnSpc>
                <a:spcPct val="90000"/>
              </a:lnSpc>
            </a:pPr>
            <a:r>
              <a:rPr lang="en-US" dirty="0"/>
              <a:t>Consistency important especially when there is some subjectivity in the rating</a:t>
            </a:r>
          </a:p>
        </p:txBody>
      </p:sp>
    </p:spTree>
    <p:extLst>
      <p:ext uri="{BB962C8B-B14F-4D97-AF65-F5344CB8AC3E}">
        <p14:creationId xmlns:p14="http://schemas.microsoft.com/office/powerpoint/2010/main" val="36494028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precision (cont.)</a:t>
            </a:r>
          </a:p>
        </p:txBody>
      </p:sp>
      <p:sp>
        <p:nvSpPr>
          <p:cNvPr id="3" name="Content Placeholder 2"/>
          <p:cNvSpPr>
            <a:spLocks noGrp="1"/>
          </p:cNvSpPr>
          <p:nvPr>
            <p:ph idx="1"/>
          </p:nvPr>
        </p:nvSpPr>
        <p:spPr/>
        <p:txBody>
          <a:bodyPr/>
          <a:lstStyle/>
          <a:p>
            <a:r>
              <a:rPr lang="en-US" b="1" dirty="0">
                <a:solidFill>
                  <a:schemeClr val="accent6">
                    <a:lumMod val="75000"/>
                  </a:schemeClr>
                </a:solidFill>
              </a:rPr>
              <a:t>Inter-rater reliability </a:t>
            </a:r>
            <a:r>
              <a:rPr lang="en-US" dirty="0"/>
              <a:t>(inter=between)</a:t>
            </a:r>
          </a:p>
          <a:p>
            <a:pPr lvl="1"/>
            <a:r>
              <a:rPr lang="en-US" dirty="0"/>
              <a:t>Extent to which &gt; 2 raters (or technicians, x-ray machines, scales, etc.) agree in their results</a:t>
            </a:r>
          </a:p>
          <a:p>
            <a:pPr lvl="1"/>
            <a:r>
              <a:rPr lang="en-US" dirty="0"/>
              <a:t>Different interviewers, surveyors, or raters may differ in the way they code the same information</a:t>
            </a:r>
          </a:p>
          <a:p>
            <a:pPr lvl="1"/>
            <a:r>
              <a:rPr lang="en-US" dirty="0"/>
              <a:t>Optimize inter-rater precision by having standardized instruments, training, and operating procedures</a:t>
            </a:r>
          </a:p>
          <a:p>
            <a:pPr lvl="1"/>
            <a:r>
              <a:rPr lang="en-US" dirty="0"/>
              <a:t>May require an ongoing, iterative process</a:t>
            </a:r>
          </a:p>
        </p:txBody>
      </p:sp>
    </p:spTree>
    <p:extLst>
      <p:ext uri="{BB962C8B-B14F-4D97-AF65-F5344CB8AC3E}">
        <p14:creationId xmlns:p14="http://schemas.microsoft.com/office/powerpoint/2010/main" val="32529476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precision (cont.)</a:t>
            </a:r>
          </a:p>
        </p:txBody>
      </p:sp>
      <p:sp>
        <p:nvSpPr>
          <p:cNvPr id="3" name="Content Placeholder 2"/>
          <p:cNvSpPr>
            <a:spLocks noGrp="1"/>
          </p:cNvSpPr>
          <p:nvPr>
            <p:ph idx="1"/>
          </p:nvPr>
        </p:nvSpPr>
        <p:spPr/>
        <p:txBody>
          <a:bodyPr/>
          <a:lstStyle/>
          <a:p>
            <a:r>
              <a:rPr lang="en-US" b="1" dirty="0">
                <a:solidFill>
                  <a:srgbClr val="3366FF"/>
                </a:solidFill>
              </a:rPr>
              <a:t>Test-retest reliability</a:t>
            </a:r>
          </a:p>
          <a:p>
            <a:pPr lvl="1">
              <a:lnSpc>
                <a:spcPct val="90000"/>
              </a:lnSpc>
            </a:pPr>
            <a:r>
              <a:rPr lang="en-US" dirty="0"/>
              <a:t>Extent to which answers to the same questions by the same respondents at different time points agree</a:t>
            </a:r>
          </a:p>
          <a:p>
            <a:pPr lvl="1">
              <a:lnSpc>
                <a:spcPct val="90000"/>
              </a:lnSpc>
            </a:pPr>
            <a:r>
              <a:rPr lang="en-US" dirty="0"/>
              <a:t>Shorter time between tests usually improves this</a:t>
            </a:r>
          </a:p>
        </p:txBody>
      </p:sp>
    </p:spTree>
    <p:extLst>
      <p:ext uri="{BB962C8B-B14F-4D97-AF65-F5344CB8AC3E}">
        <p14:creationId xmlns:p14="http://schemas.microsoft.com/office/powerpoint/2010/main" val="37369276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Accuracy - What is bias?</a:t>
            </a:r>
          </a:p>
        </p:txBody>
      </p:sp>
      <p:sp>
        <p:nvSpPr>
          <p:cNvPr id="3" name="Content Placeholder 2"/>
          <p:cNvSpPr>
            <a:spLocks noGrp="1"/>
          </p:cNvSpPr>
          <p:nvPr>
            <p:ph idx="1"/>
            <p:extLst/>
          </p:nvPr>
        </p:nvSpPr>
        <p:spPr/>
        <p:txBody>
          <a:bodyPr/>
          <a:lstStyle/>
          <a:p>
            <a:pPr>
              <a:lnSpc>
                <a:spcPct val="90000"/>
              </a:lnSpc>
            </a:pPr>
            <a:r>
              <a:rPr lang="en-US" b="1" dirty="0">
                <a:solidFill>
                  <a:srgbClr val="660066"/>
                </a:solidFill>
              </a:rPr>
              <a:t>Bias (systematic error)</a:t>
            </a:r>
            <a:r>
              <a:rPr lang="en-US" dirty="0">
                <a:solidFill>
                  <a:srgbClr val="660066"/>
                </a:solidFill>
              </a:rPr>
              <a:t> </a:t>
            </a:r>
            <a:r>
              <a:rPr lang="en-US" dirty="0"/>
              <a:t>is the deviation of results or inferences from the truth (i.e., lack of accuracy)</a:t>
            </a:r>
          </a:p>
          <a:p>
            <a:pPr>
              <a:lnSpc>
                <a:spcPct val="90000"/>
              </a:lnSpc>
            </a:pPr>
            <a:r>
              <a:rPr lang="en-US" dirty="0"/>
              <a:t>Bias arises from any trend in study design, data collection, analysis, interpretation, publication, or review of data that can lead to conclusions that are systematically different from the truth</a:t>
            </a:r>
          </a:p>
        </p:txBody>
      </p:sp>
    </p:spTree>
    <p:extLst>
      <p:ext uri="{BB962C8B-B14F-4D97-AF65-F5344CB8AC3E}">
        <p14:creationId xmlns:p14="http://schemas.microsoft.com/office/powerpoint/2010/main" val="16458611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250399" y="4518240"/>
            <a:ext cx="5479758" cy="2348467"/>
          </a:xfrm>
          <a:prstGeom prst="rect">
            <a:avLst/>
          </a:prstGeom>
        </p:spPr>
      </p:pic>
      <p:sp>
        <p:nvSpPr>
          <p:cNvPr id="2" name="Title 1"/>
          <p:cNvSpPr>
            <a:spLocks noGrp="1"/>
          </p:cNvSpPr>
          <p:nvPr>
            <p:ph type="title"/>
          </p:nvPr>
        </p:nvSpPr>
        <p:spPr/>
        <p:txBody>
          <a:bodyPr/>
          <a:lstStyle/>
          <a:p>
            <a:r>
              <a:rPr lang="en-US" dirty="0"/>
              <a:t>Where bias can arise</a:t>
            </a:r>
          </a:p>
        </p:txBody>
      </p:sp>
      <p:sp>
        <p:nvSpPr>
          <p:cNvPr id="3" name="Content Placeholder 2"/>
          <p:cNvSpPr>
            <a:spLocks noGrp="1"/>
          </p:cNvSpPr>
          <p:nvPr>
            <p:ph idx="1"/>
          </p:nvPr>
        </p:nvSpPr>
        <p:spPr>
          <a:xfrm>
            <a:off x="4430123" y="1417638"/>
            <a:ext cx="4580123" cy="3301257"/>
          </a:xfrm>
        </p:spPr>
        <p:txBody>
          <a:bodyPr/>
          <a:lstStyle/>
          <a:p>
            <a:r>
              <a:rPr lang="en-US" dirty="0"/>
              <a:t>Selection</a:t>
            </a:r>
          </a:p>
          <a:p>
            <a:r>
              <a:rPr lang="en-US" dirty="0"/>
              <a:t>Measurement</a:t>
            </a:r>
          </a:p>
          <a:p>
            <a:r>
              <a:rPr lang="en-US" dirty="0"/>
              <a:t>Analysis</a:t>
            </a:r>
          </a:p>
          <a:p>
            <a:r>
              <a:rPr lang="en-US" dirty="0"/>
              <a:t>Interpretation of results</a:t>
            </a:r>
          </a:p>
          <a:p>
            <a:r>
              <a:rPr lang="en-US" dirty="0"/>
              <a:t>Sharing of results</a:t>
            </a:r>
          </a:p>
        </p:txBody>
      </p:sp>
    </p:spTree>
    <p:extLst>
      <p:ext uri="{BB962C8B-B14F-4D97-AF65-F5344CB8AC3E}">
        <p14:creationId xmlns:p14="http://schemas.microsoft.com/office/powerpoint/2010/main" val="11930797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a:t>
            </a:r>
          </a:p>
        </p:txBody>
      </p:sp>
      <p:sp>
        <p:nvSpPr>
          <p:cNvPr id="3" name="Content Placeholder 2"/>
          <p:cNvSpPr>
            <a:spLocks noGrp="1"/>
          </p:cNvSpPr>
          <p:nvPr>
            <p:ph idx="1"/>
            <p:extLst/>
          </p:nvPr>
        </p:nvSpPr>
        <p:spPr/>
        <p:txBody>
          <a:bodyPr/>
          <a:lstStyle/>
          <a:p>
            <a:pPr>
              <a:lnSpc>
                <a:spcPct val="90000"/>
              </a:lnSpc>
            </a:pPr>
            <a:r>
              <a:rPr lang="en-US" b="1" dirty="0"/>
              <a:t>Selection bias </a:t>
            </a:r>
            <a:r>
              <a:rPr lang="en-US" dirty="0"/>
              <a:t>– Systematic differences in the enrollment of participants in a study that leads to an incorrect result or inference*</a:t>
            </a:r>
          </a:p>
          <a:p>
            <a:pPr>
              <a:lnSpc>
                <a:spcPct val="90000"/>
              </a:lnSpc>
            </a:pPr>
            <a:r>
              <a:rPr lang="en-US" dirty="0"/>
              <a:t>For any type of study, selection bias can be caused by:</a:t>
            </a:r>
          </a:p>
          <a:p>
            <a:pPr lvl="1">
              <a:lnSpc>
                <a:spcPct val="90000"/>
              </a:lnSpc>
            </a:pPr>
            <a:r>
              <a:rPr lang="en-US" dirty="0"/>
              <a:t>Poor choice of study design for research question</a:t>
            </a:r>
          </a:p>
          <a:p>
            <a:pPr lvl="1">
              <a:lnSpc>
                <a:spcPct val="90000"/>
              </a:lnSpc>
            </a:pPr>
            <a:r>
              <a:rPr lang="en-US" dirty="0"/>
              <a:t>Inappropriate sampling strategy</a:t>
            </a:r>
          </a:p>
          <a:p>
            <a:pPr lvl="1">
              <a:lnSpc>
                <a:spcPct val="90000"/>
              </a:lnSpc>
            </a:pPr>
            <a:r>
              <a:rPr lang="en-US" dirty="0"/>
              <a:t>Response bias – those who decide to participate may be different from those who decide not to</a:t>
            </a:r>
          </a:p>
        </p:txBody>
      </p:sp>
      <p:sp>
        <p:nvSpPr>
          <p:cNvPr id="4" name="TextBox 3"/>
          <p:cNvSpPr txBox="1"/>
          <p:nvPr/>
        </p:nvSpPr>
        <p:spPr>
          <a:xfrm>
            <a:off x="3973986" y="6328355"/>
            <a:ext cx="5024252" cy="246221"/>
          </a:xfrm>
          <a:prstGeom prst="rect">
            <a:avLst/>
          </a:prstGeom>
          <a:noFill/>
        </p:spPr>
        <p:txBody>
          <a:bodyPr wrap="none" rtlCol="0">
            <a:spAutoFit/>
          </a:bodyPr>
          <a:lstStyle/>
          <a:p>
            <a:r>
              <a:rPr lang="en-US" sz="1000" dirty="0">
                <a:solidFill>
                  <a:schemeClr val="bg2"/>
                </a:solidFill>
              </a:rPr>
              <a:t>* Principles of Epidemiology in Public Health Practice, 3</a:t>
            </a:r>
            <a:r>
              <a:rPr lang="en-US" sz="1000" baseline="30000" dirty="0">
                <a:solidFill>
                  <a:schemeClr val="bg2"/>
                </a:solidFill>
              </a:rPr>
              <a:t>rd</a:t>
            </a:r>
            <a:r>
              <a:rPr lang="en-US" sz="1000" dirty="0">
                <a:solidFill>
                  <a:schemeClr val="bg2"/>
                </a:solidFill>
              </a:rPr>
              <a:t> ed. (CDC website)</a:t>
            </a:r>
          </a:p>
        </p:txBody>
      </p:sp>
    </p:spTree>
    <p:extLst>
      <p:ext uri="{BB962C8B-B14F-4D97-AF65-F5344CB8AC3E}">
        <p14:creationId xmlns:p14="http://schemas.microsoft.com/office/powerpoint/2010/main" val="39894139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bias by study design</a:t>
            </a:r>
          </a:p>
        </p:txBody>
      </p:sp>
      <p:sp>
        <p:nvSpPr>
          <p:cNvPr id="3" name="Content Placeholder 2"/>
          <p:cNvSpPr>
            <a:spLocks noGrp="1"/>
          </p:cNvSpPr>
          <p:nvPr>
            <p:ph idx="1"/>
            <p:extLst/>
          </p:nvPr>
        </p:nvSpPr>
        <p:spPr/>
        <p:txBody>
          <a:bodyPr/>
          <a:lstStyle/>
          <a:p>
            <a:pPr marL="0" indent="0">
              <a:spcAft>
                <a:spcPts val="600"/>
              </a:spcAft>
              <a:buNone/>
            </a:pPr>
            <a:r>
              <a:rPr lang="en-US" dirty="0"/>
              <a:t>In addition</a:t>
            </a:r>
            <a:r>
              <a:rPr lang="is-IS" dirty="0"/>
              <a:t>…</a:t>
            </a:r>
            <a:endParaRPr lang="en-US" dirty="0"/>
          </a:p>
          <a:p>
            <a:pPr>
              <a:spcAft>
                <a:spcPts val="600"/>
              </a:spcAft>
            </a:pPr>
            <a:r>
              <a:rPr lang="en-US" sz="2800" dirty="0"/>
              <a:t>For prospective studies (cohort, RCT):</a:t>
            </a:r>
          </a:p>
          <a:p>
            <a:pPr lvl="1">
              <a:spcAft>
                <a:spcPts val="600"/>
              </a:spcAft>
            </a:pPr>
            <a:r>
              <a:rPr lang="en-US" sz="2400" dirty="0"/>
              <a:t>Loss to follow-up over time can misrepresent the relationship between the exposure and the outcome</a:t>
            </a:r>
          </a:p>
          <a:p>
            <a:pPr lvl="1">
              <a:spcAft>
                <a:spcPts val="600"/>
              </a:spcAft>
            </a:pPr>
            <a:r>
              <a:rPr lang="en-US" sz="2400" dirty="0"/>
              <a:t>Outcomes are often very different among those patients who stay in a study compared to those who are lost to follow-up</a:t>
            </a:r>
          </a:p>
          <a:p>
            <a:pPr>
              <a:spcAft>
                <a:spcPts val="600"/>
              </a:spcAft>
            </a:pPr>
            <a:r>
              <a:rPr lang="en-US" sz="2800" dirty="0"/>
              <a:t>For retrospective case-control studies</a:t>
            </a:r>
          </a:p>
          <a:p>
            <a:pPr lvl="1">
              <a:spcAft>
                <a:spcPts val="600"/>
              </a:spcAft>
            </a:pPr>
            <a:r>
              <a:rPr lang="en-US" sz="2400" dirty="0"/>
              <a:t>Inappropriate selection of controls represents a poor comparison for cases</a:t>
            </a:r>
          </a:p>
        </p:txBody>
      </p:sp>
    </p:spTree>
    <p:extLst>
      <p:ext uri="{BB962C8B-B14F-4D97-AF65-F5344CB8AC3E}">
        <p14:creationId xmlns:p14="http://schemas.microsoft.com/office/powerpoint/2010/main" val="2818034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Measurement </a:t>
            </a:r>
          </a:p>
        </p:txBody>
      </p:sp>
      <p:sp>
        <p:nvSpPr>
          <p:cNvPr id="3" name="Content Placeholder 2"/>
          <p:cNvSpPr>
            <a:spLocks noGrp="1"/>
          </p:cNvSpPr>
          <p:nvPr>
            <p:ph idx="1"/>
            <p:extLst/>
          </p:nvPr>
        </p:nvSpPr>
        <p:spPr>
          <a:xfrm>
            <a:off x="457200" y="1600200"/>
            <a:ext cx="8229600" cy="5081588"/>
          </a:xfrm>
        </p:spPr>
        <p:txBody>
          <a:bodyPr/>
          <a:lstStyle/>
          <a:p>
            <a:pPr>
              <a:lnSpc>
                <a:spcPct val="90000"/>
              </a:lnSpc>
            </a:pPr>
            <a:r>
              <a:rPr lang="en-US" b="1" dirty="0"/>
              <a:t>Measurement bias </a:t>
            </a:r>
            <a:r>
              <a:rPr lang="en-US" dirty="0"/>
              <a:t>– Systematic differences in the collection of data</a:t>
            </a:r>
            <a:r>
              <a:rPr lang="is-IS" dirty="0"/>
              <a:t>…</a:t>
            </a:r>
            <a:r>
              <a:rPr lang="en-US" dirty="0"/>
              <a:t>that leads to an incorrect result or inference*</a:t>
            </a:r>
          </a:p>
          <a:p>
            <a:pPr lvl="1">
              <a:lnSpc>
                <a:spcPct val="90000"/>
              </a:lnSpc>
            </a:pPr>
            <a:r>
              <a:rPr lang="en-US" dirty="0"/>
              <a:t>Also called </a:t>
            </a:r>
            <a:r>
              <a:rPr lang="en-US" b="1" dirty="0"/>
              <a:t>information bias</a:t>
            </a:r>
          </a:p>
          <a:p>
            <a:pPr lvl="1">
              <a:lnSpc>
                <a:spcPct val="90000"/>
              </a:lnSpc>
            </a:pPr>
            <a:r>
              <a:rPr lang="en-US" dirty="0"/>
              <a:t>Results from any measurement process that suffers from systematic error (i.e., an inaccurate scale, tool, process)</a:t>
            </a:r>
          </a:p>
          <a:p>
            <a:pPr lvl="1">
              <a:lnSpc>
                <a:spcPct val="90000"/>
              </a:lnSpc>
            </a:pPr>
            <a:endParaRPr lang="en-US" dirty="0"/>
          </a:p>
        </p:txBody>
      </p:sp>
      <p:sp>
        <p:nvSpPr>
          <p:cNvPr id="4" name="TextBox 3"/>
          <p:cNvSpPr txBox="1"/>
          <p:nvPr/>
        </p:nvSpPr>
        <p:spPr>
          <a:xfrm>
            <a:off x="3973986" y="6328355"/>
            <a:ext cx="5024252" cy="246221"/>
          </a:xfrm>
          <a:prstGeom prst="rect">
            <a:avLst/>
          </a:prstGeom>
          <a:noFill/>
        </p:spPr>
        <p:txBody>
          <a:bodyPr wrap="none" rtlCol="0">
            <a:spAutoFit/>
          </a:bodyPr>
          <a:lstStyle/>
          <a:p>
            <a:r>
              <a:rPr lang="en-US" sz="1000" dirty="0">
                <a:solidFill>
                  <a:schemeClr val="bg2"/>
                </a:solidFill>
              </a:rPr>
              <a:t>* Principles of Epidemiology in Public Health Practice, 3</a:t>
            </a:r>
            <a:r>
              <a:rPr lang="en-US" sz="1000" baseline="30000" dirty="0">
                <a:solidFill>
                  <a:schemeClr val="bg2"/>
                </a:solidFill>
              </a:rPr>
              <a:t>rd</a:t>
            </a:r>
            <a:r>
              <a:rPr lang="en-US" sz="1000" dirty="0">
                <a:solidFill>
                  <a:schemeClr val="bg2"/>
                </a:solidFill>
              </a:rPr>
              <a:t> ed. (CDC website)</a:t>
            </a:r>
          </a:p>
        </p:txBody>
      </p:sp>
    </p:spTree>
    <p:extLst>
      <p:ext uri="{BB962C8B-B14F-4D97-AF65-F5344CB8AC3E}">
        <p14:creationId xmlns:p14="http://schemas.microsoft.com/office/powerpoint/2010/main" val="738238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From concept to measurement</a:t>
            </a:r>
          </a:p>
        </p:txBody>
      </p:sp>
      <p:sp>
        <p:nvSpPr>
          <p:cNvPr id="3" name="Content Placeholder 2"/>
          <p:cNvSpPr>
            <a:spLocks noGrp="1"/>
          </p:cNvSpPr>
          <p:nvPr>
            <p:ph idx="1"/>
          </p:nvPr>
        </p:nvSpPr>
        <p:spPr>
          <a:xfrm>
            <a:off x="457200" y="1600200"/>
            <a:ext cx="8686800" cy="5057060"/>
          </a:xfrm>
        </p:spPr>
        <p:txBody>
          <a:bodyPr/>
          <a:lstStyle/>
          <a:p>
            <a:pPr marL="0" indent="0">
              <a:buNone/>
            </a:pPr>
            <a:r>
              <a:rPr lang="en-US" dirty="0"/>
              <a:t>When we want to measure something</a:t>
            </a:r>
            <a:r>
              <a:rPr lang="is-IS" dirty="0"/>
              <a:t>….</a:t>
            </a:r>
            <a:endParaRPr lang="en-US" dirty="0"/>
          </a:p>
          <a:p>
            <a:pPr>
              <a:lnSpc>
                <a:spcPct val="90000"/>
              </a:lnSpc>
            </a:pPr>
            <a:r>
              <a:rPr lang="en-US" sz="3000" dirty="0"/>
              <a:t>We must create an </a:t>
            </a:r>
            <a:r>
              <a:rPr lang="en-US" sz="3000" b="1" dirty="0">
                <a:solidFill>
                  <a:srgbClr val="FF8F12"/>
                </a:solidFill>
              </a:rPr>
              <a:t>operational definition</a:t>
            </a:r>
            <a:r>
              <a:rPr lang="en-US" sz="3000" dirty="0">
                <a:solidFill>
                  <a:srgbClr val="FF8F12"/>
                </a:solidFill>
              </a:rPr>
              <a:t> </a:t>
            </a:r>
            <a:r>
              <a:rPr lang="en-US" sz="3000" dirty="0"/>
              <a:t>for each variable that is concrete and measurable</a:t>
            </a:r>
          </a:p>
          <a:p>
            <a:pPr>
              <a:lnSpc>
                <a:spcPct val="90000"/>
              </a:lnSpc>
              <a:spcAft>
                <a:spcPts val="600"/>
              </a:spcAft>
            </a:pPr>
            <a:r>
              <a:rPr lang="en-US" sz="3000" dirty="0"/>
              <a:t>We must decide how we are going to measure it in a way that is:</a:t>
            </a:r>
          </a:p>
          <a:p>
            <a:pPr lvl="1">
              <a:lnSpc>
                <a:spcPct val="90000"/>
              </a:lnSpc>
              <a:spcAft>
                <a:spcPts val="600"/>
              </a:spcAft>
            </a:pPr>
            <a:r>
              <a:rPr lang="en-US" b="1" dirty="0">
                <a:solidFill>
                  <a:schemeClr val="accent2">
                    <a:lumMod val="75000"/>
                  </a:schemeClr>
                </a:solidFill>
              </a:rPr>
              <a:t>Informative</a:t>
            </a:r>
            <a:r>
              <a:rPr lang="en-US" dirty="0">
                <a:solidFill>
                  <a:schemeClr val="accent2">
                    <a:lumMod val="75000"/>
                  </a:schemeClr>
                </a:solidFill>
              </a:rPr>
              <a:t>: </a:t>
            </a:r>
            <a:r>
              <a:rPr lang="en-US" dirty="0"/>
              <a:t>Captures the information needed</a:t>
            </a:r>
          </a:p>
          <a:p>
            <a:pPr lvl="1">
              <a:lnSpc>
                <a:spcPct val="90000"/>
              </a:lnSpc>
              <a:spcAft>
                <a:spcPts val="600"/>
              </a:spcAft>
            </a:pPr>
            <a:r>
              <a:rPr lang="en-US" b="1" dirty="0">
                <a:solidFill>
                  <a:srgbClr val="0076A3"/>
                </a:solidFill>
              </a:rPr>
              <a:t>Precise and accurate</a:t>
            </a:r>
            <a:r>
              <a:rPr lang="en-US" dirty="0">
                <a:solidFill>
                  <a:srgbClr val="0076A3"/>
                </a:solidFill>
              </a:rPr>
              <a:t>: </a:t>
            </a:r>
            <a:r>
              <a:rPr lang="en-US" dirty="0"/>
              <a:t>Minimizes random and systematic error</a:t>
            </a:r>
          </a:p>
          <a:p>
            <a:pPr lvl="1">
              <a:lnSpc>
                <a:spcPct val="90000"/>
              </a:lnSpc>
              <a:spcAft>
                <a:spcPts val="600"/>
              </a:spcAft>
            </a:pPr>
            <a:r>
              <a:rPr lang="en-US" b="1" dirty="0">
                <a:solidFill>
                  <a:srgbClr val="0076A3"/>
                </a:solidFill>
              </a:rPr>
              <a:t>Analyzable</a:t>
            </a:r>
            <a:r>
              <a:rPr lang="en-US" dirty="0">
                <a:solidFill>
                  <a:srgbClr val="0076A3"/>
                </a:solidFill>
              </a:rPr>
              <a:t>: </a:t>
            </a:r>
            <a:r>
              <a:rPr lang="en-US" dirty="0"/>
              <a:t>Works with the future plans for analysis</a:t>
            </a:r>
          </a:p>
        </p:txBody>
      </p:sp>
    </p:spTree>
    <p:extLst>
      <p:ext uri="{BB962C8B-B14F-4D97-AF65-F5344CB8AC3E}">
        <p14:creationId xmlns:p14="http://schemas.microsoft.com/office/powerpoint/2010/main" val="4893510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Misclassification bias</a:t>
            </a:r>
          </a:p>
        </p:txBody>
      </p:sp>
      <p:sp>
        <p:nvSpPr>
          <p:cNvPr id="3" name="Content Placeholder 2"/>
          <p:cNvSpPr>
            <a:spLocks noGrp="1"/>
          </p:cNvSpPr>
          <p:nvPr>
            <p:ph idx="1"/>
            <p:extLst/>
          </p:nvPr>
        </p:nvSpPr>
        <p:spPr/>
        <p:txBody>
          <a:bodyPr/>
          <a:lstStyle/>
          <a:p>
            <a:pPr marL="342900" lvl="1" indent="-342900">
              <a:buClr>
                <a:schemeClr val="bg2">
                  <a:lumMod val="75000"/>
                  <a:lumOff val="25000"/>
                </a:schemeClr>
              </a:buClr>
              <a:buSzPct val="100000"/>
              <a:buFont typeface="Wingdings" charset="0"/>
              <a:buChar char="§"/>
            </a:pPr>
            <a:r>
              <a:rPr lang="en-US" dirty="0"/>
              <a:t>When participants are incorrectly classified as exposed/unexposed, or with/without outcome</a:t>
            </a:r>
          </a:p>
          <a:p>
            <a:pPr lvl="1"/>
            <a:r>
              <a:rPr lang="en-US" sz="2400" b="1" dirty="0"/>
              <a:t>Non-differential misclassification </a:t>
            </a:r>
            <a:r>
              <a:rPr lang="en-US" sz="2400" dirty="0"/>
              <a:t>– error is equally present in exposed and unexposed groups (or cases and controls), result is the measure of association will be biased toward the null of no association (PR, RR or OR of 1.0), “diluting of effect”</a:t>
            </a:r>
          </a:p>
          <a:p>
            <a:pPr lvl="1"/>
            <a:r>
              <a:rPr lang="en-US" sz="2400" b="1" dirty="0"/>
              <a:t>Differential misclassification </a:t>
            </a:r>
            <a:r>
              <a:rPr lang="en-US" sz="2400" dirty="0"/>
              <a:t>– error is different between the exposed and the unexposed groups or between the cases and controls, effect on the measure of association is hard to predict</a:t>
            </a:r>
          </a:p>
        </p:txBody>
      </p:sp>
    </p:spTree>
    <p:extLst>
      <p:ext uri="{BB962C8B-B14F-4D97-AF65-F5344CB8AC3E}">
        <p14:creationId xmlns:p14="http://schemas.microsoft.com/office/powerpoint/2010/main" val="25570402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types of measurement bias</a:t>
            </a:r>
          </a:p>
        </p:txBody>
      </p:sp>
      <p:sp>
        <p:nvSpPr>
          <p:cNvPr id="3" name="Content Placeholder 2"/>
          <p:cNvSpPr>
            <a:spLocks noGrp="1"/>
          </p:cNvSpPr>
          <p:nvPr>
            <p:ph idx="1"/>
          </p:nvPr>
        </p:nvSpPr>
        <p:spPr>
          <a:xfrm>
            <a:off x="457200" y="1600200"/>
            <a:ext cx="8229600" cy="4530725"/>
          </a:xfrm>
        </p:spPr>
        <p:txBody>
          <a:bodyPr/>
          <a:lstStyle/>
          <a:p>
            <a:pPr>
              <a:lnSpc>
                <a:spcPct val="90000"/>
              </a:lnSpc>
              <a:spcAft>
                <a:spcPts val="600"/>
              </a:spcAft>
            </a:pPr>
            <a:r>
              <a:rPr lang="en-US" sz="2800" dirty="0"/>
              <a:t>Recall bias </a:t>
            </a:r>
          </a:p>
          <a:p>
            <a:pPr lvl="1">
              <a:lnSpc>
                <a:spcPct val="90000"/>
              </a:lnSpc>
              <a:spcAft>
                <a:spcPts val="600"/>
              </a:spcAft>
            </a:pPr>
            <a:r>
              <a:rPr lang="en-US" sz="2400" dirty="0"/>
              <a:t>Cases and controls may recall previous events differently</a:t>
            </a:r>
          </a:p>
          <a:p>
            <a:pPr>
              <a:lnSpc>
                <a:spcPct val="90000"/>
              </a:lnSpc>
              <a:spcAft>
                <a:spcPts val="600"/>
              </a:spcAft>
            </a:pPr>
            <a:r>
              <a:rPr lang="en-US" sz="2800" dirty="0"/>
              <a:t>Social desirability bias</a:t>
            </a:r>
          </a:p>
          <a:p>
            <a:pPr lvl="1">
              <a:lnSpc>
                <a:spcPct val="90000"/>
              </a:lnSpc>
              <a:spcAft>
                <a:spcPts val="600"/>
              </a:spcAft>
            </a:pPr>
            <a:r>
              <a:rPr lang="en-US" sz="2400" dirty="0"/>
              <a:t>Participants often answer questions the way they think the interviewer wants them to be answered</a:t>
            </a:r>
          </a:p>
          <a:p>
            <a:pPr>
              <a:lnSpc>
                <a:spcPct val="90000"/>
              </a:lnSpc>
              <a:spcAft>
                <a:spcPts val="600"/>
              </a:spcAft>
            </a:pPr>
            <a:r>
              <a:rPr lang="en-US" sz="2800" dirty="0"/>
              <a:t>Observer/interviewer bias</a:t>
            </a:r>
          </a:p>
          <a:p>
            <a:pPr lvl="1">
              <a:lnSpc>
                <a:spcPct val="90000"/>
              </a:lnSpc>
              <a:spcAft>
                <a:spcPts val="600"/>
              </a:spcAft>
            </a:pPr>
            <a:r>
              <a:rPr lang="en-US" sz="2400" dirty="0"/>
              <a:t>Those collecting information may subconsciously interfere with the data collection process</a:t>
            </a:r>
          </a:p>
          <a:p>
            <a:pPr>
              <a:lnSpc>
                <a:spcPct val="90000"/>
              </a:lnSpc>
              <a:spcAft>
                <a:spcPts val="600"/>
              </a:spcAft>
            </a:pPr>
            <a:r>
              <a:rPr lang="en-US" sz="2800" dirty="0"/>
              <a:t>Ascertainment bias </a:t>
            </a:r>
          </a:p>
          <a:p>
            <a:pPr marL="339725" indent="0">
              <a:lnSpc>
                <a:spcPct val="80000"/>
              </a:lnSpc>
              <a:spcAft>
                <a:spcPts val="600"/>
              </a:spcAft>
              <a:buNone/>
            </a:pPr>
            <a:r>
              <a:rPr lang="en-US" sz="2400" dirty="0"/>
              <a:t>(detection bias, lead-time bias)</a:t>
            </a:r>
          </a:p>
          <a:p>
            <a:pPr lvl="1">
              <a:lnSpc>
                <a:spcPct val="90000"/>
              </a:lnSpc>
              <a:spcAft>
                <a:spcPts val="600"/>
              </a:spcAft>
            </a:pPr>
            <a:r>
              <a:rPr lang="en-US" sz="2400" dirty="0"/>
              <a:t>Occurs when there is more intense surveillance for the outcome among the exposed than the unexposed</a:t>
            </a:r>
          </a:p>
          <a:p>
            <a:endParaRPr lang="en-US" dirty="0"/>
          </a:p>
        </p:txBody>
      </p:sp>
    </p:spTree>
    <p:extLst>
      <p:ext uri="{BB962C8B-B14F-4D97-AF65-F5344CB8AC3E}">
        <p14:creationId xmlns:p14="http://schemas.microsoft.com/office/powerpoint/2010/main" val="10659131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Bias in analysis</a:t>
            </a:r>
          </a:p>
        </p:txBody>
      </p:sp>
      <p:sp>
        <p:nvSpPr>
          <p:cNvPr id="3" name="Content Placeholder 2"/>
          <p:cNvSpPr>
            <a:spLocks noGrp="1"/>
          </p:cNvSpPr>
          <p:nvPr>
            <p:ph idx="1"/>
          </p:nvPr>
        </p:nvSpPr>
        <p:spPr/>
        <p:txBody>
          <a:bodyPr/>
          <a:lstStyle/>
          <a:p>
            <a:pPr>
              <a:lnSpc>
                <a:spcPct val="90000"/>
              </a:lnSpc>
            </a:pPr>
            <a:r>
              <a:rPr lang="en-US" dirty="0"/>
              <a:t>Missing data </a:t>
            </a:r>
          </a:p>
          <a:p>
            <a:pPr lvl="1">
              <a:lnSpc>
                <a:spcPct val="90000"/>
              </a:lnSpc>
            </a:pPr>
            <a:r>
              <a:rPr lang="en-US" dirty="0"/>
              <a:t>Missing values for data on exposure, outcome, or other values can affect analysis</a:t>
            </a:r>
          </a:p>
          <a:p>
            <a:pPr>
              <a:lnSpc>
                <a:spcPct val="90000"/>
              </a:lnSpc>
            </a:pPr>
            <a:r>
              <a:rPr lang="en-US" dirty="0"/>
              <a:t>Data dredging bias</a:t>
            </a:r>
          </a:p>
          <a:p>
            <a:pPr lvl="1">
              <a:lnSpc>
                <a:spcPct val="90000"/>
              </a:lnSpc>
            </a:pPr>
            <a:r>
              <a:rPr lang="en-US" dirty="0"/>
              <a:t>Looking for associations without an </a:t>
            </a:r>
            <a:r>
              <a:rPr lang="en-US" i="1" dirty="0"/>
              <a:t>a priori </a:t>
            </a:r>
            <a:r>
              <a:rPr lang="en-US" dirty="0"/>
              <a:t>hypothesis can get you in trouble</a:t>
            </a:r>
          </a:p>
          <a:p>
            <a:pPr>
              <a:lnSpc>
                <a:spcPct val="90000"/>
              </a:lnSpc>
            </a:pPr>
            <a:r>
              <a:rPr lang="en-US" dirty="0"/>
              <a:t>Confounding</a:t>
            </a:r>
          </a:p>
        </p:txBody>
      </p:sp>
    </p:spTree>
    <p:extLst>
      <p:ext uri="{BB962C8B-B14F-4D97-AF65-F5344CB8AC3E}">
        <p14:creationId xmlns:p14="http://schemas.microsoft.com/office/powerpoint/2010/main" val="41973842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Confounding</a:t>
            </a:r>
          </a:p>
        </p:txBody>
      </p:sp>
      <p:sp>
        <p:nvSpPr>
          <p:cNvPr id="3" name="Content Placeholder 2"/>
          <p:cNvSpPr>
            <a:spLocks noGrp="1"/>
          </p:cNvSpPr>
          <p:nvPr>
            <p:ph idx="1"/>
          </p:nvPr>
        </p:nvSpPr>
        <p:spPr>
          <a:xfrm>
            <a:off x="457200" y="1600201"/>
            <a:ext cx="8229600" cy="1667324"/>
          </a:xfrm>
        </p:spPr>
        <p:txBody>
          <a:bodyPr/>
          <a:lstStyle/>
          <a:p>
            <a:pPr>
              <a:lnSpc>
                <a:spcPct val="90000"/>
              </a:lnSpc>
            </a:pPr>
            <a:r>
              <a:rPr lang="en-US" dirty="0"/>
              <a:t>Occurs when a third factor is a real cause of the outcome, and is associated with but not caused by the exposure</a:t>
            </a:r>
          </a:p>
        </p:txBody>
      </p:sp>
      <p:sp>
        <p:nvSpPr>
          <p:cNvPr id="5" name="TextBox 4"/>
          <p:cNvSpPr txBox="1"/>
          <p:nvPr/>
        </p:nvSpPr>
        <p:spPr>
          <a:xfrm>
            <a:off x="3902108" y="3332413"/>
            <a:ext cx="1371533" cy="369332"/>
          </a:xfrm>
          <a:prstGeom prst="rect">
            <a:avLst/>
          </a:prstGeom>
          <a:noFill/>
          <a:ln>
            <a:solidFill>
              <a:srgbClr val="800000"/>
            </a:solidFill>
          </a:ln>
        </p:spPr>
        <p:txBody>
          <a:bodyPr wrap="square" rtlCol="0">
            <a:spAutoFit/>
          </a:bodyPr>
          <a:lstStyle/>
          <a:p>
            <a:pPr algn="ctr"/>
            <a:r>
              <a:rPr lang="en-US" dirty="0">
                <a:solidFill>
                  <a:srgbClr val="000000"/>
                </a:solidFill>
              </a:rPr>
              <a:t>Older age</a:t>
            </a:r>
          </a:p>
        </p:txBody>
      </p:sp>
      <p:sp>
        <p:nvSpPr>
          <p:cNvPr id="6" name="TextBox 5"/>
          <p:cNvSpPr txBox="1"/>
          <p:nvPr/>
        </p:nvSpPr>
        <p:spPr>
          <a:xfrm>
            <a:off x="1834928" y="4326011"/>
            <a:ext cx="1439099" cy="369332"/>
          </a:xfrm>
          <a:prstGeom prst="rect">
            <a:avLst/>
          </a:prstGeom>
          <a:noFill/>
          <a:ln>
            <a:solidFill>
              <a:schemeClr val="bg2"/>
            </a:solidFill>
          </a:ln>
        </p:spPr>
        <p:txBody>
          <a:bodyPr wrap="square" rtlCol="0">
            <a:spAutoFit/>
          </a:bodyPr>
          <a:lstStyle/>
          <a:p>
            <a:pPr algn="ctr"/>
            <a:r>
              <a:rPr lang="en-US" dirty="0">
                <a:solidFill>
                  <a:srgbClr val="000000"/>
                </a:solidFill>
              </a:rPr>
              <a:t>Inactivity</a:t>
            </a:r>
          </a:p>
        </p:txBody>
      </p:sp>
      <p:sp>
        <p:nvSpPr>
          <p:cNvPr id="7" name="TextBox 6"/>
          <p:cNvSpPr txBox="1"/>
          <p:nvPr/>
        </p:nvSpPr>
        <p:spPr>
          <a:xfrm>
            <a:off x="5930820" y="4326011"/>
            <a:ext cx="1439099" cy="369332"/>
          </a:xfrm>
          <a:prstGeom prst="rect">
            <a:avLst/>
          </a:prstGeom>
          <a:noFill/>
          <a:ln>
            <a:solidFill>
              <a:schemeClr val="bg2"/>
            </a:solidFill>
          </a:ln>
        </p:spPr>
        <p:txBody>
          <a:bodyPr wrap="square" rtlCol="0">
            <a:spAutoFit/>
          </a:bodyPr>
          <a:lstStyle/>
          <a:p>
            <a:pPr algn="ctr"/>
            <a:r>
              <a:rPr lang="en-US" dirty="0">
                <a:solidFill>
                  <a:srgbClr val="000000"/>
                </a:solidFill>
              </a:rPr>
              <a:t>Obesity</a:t>
            </a:r>
          </a:p>
        </p:txBody>
      </p:sp>
      <p:cxnSp>
        <p:nvCxnSpPr>
          <p:cNvPr id="9" name="Straight Arrow Connector 8"/>
          <p:cNvCxnSpPr>
            <a:stCxn id="6" idx="3"/>
            <a:endCxn id="7" idx="1"/>
          </p:cNvCxnSpPr>
          <p:nvPr/>
        </p:nvCxnSpPr>
        <p:spPr bwMode="auto">
          <a:xfrm>
            <a:off x="3274027" y="4510677"/>
            <a:ext cx="2656793" cy="0"/>
          </a:xfrm>
          <a:prstGeom prst="straightConnector1">
            <a:avLst/>
          </a:prstGeom>
          <a:solidFill>
            <a:schemeClr val="accent1"/>
          </a:solidFill>
          <a:ln w="12700" cap="flat" cmpd="sng" algn="ctr">
            <a:solidFill>
              <a:schemeClr val="bg2"/>
            </a:solidFill>
            <a:prstDash val="dash"/>
            <a:round/>
            <a:headEnd type="none" w="med" len="med"/>
            <a:tailEnd type="arrow"/>
          </a:ln>
          <a:effectLst/>
        </p:spPr>
      </p:cxnSp>
      <p:cxnSp>
        <p:nvCxnSpPr>
          <p:cNvPr id="11" name="Straight Arrow Connector 10"/>
          <p:cNvCxnSpPr>
            <a:stCxn id="5" idx="1"/>
            <a:endCxn id="6" idx="0"/>
          </p:cNvCxnSpPr>
          <p:nvPr/>
        </p:nvCxnSpPr>
        <p:spPr bwMode="auto">
          <a:xfrm flipH="1">
            <a:off x="2554478" y="3517079"/>
            <a:ext cx="1347630" cy="808932"/>
          </a:xfrm>
          <a:prstGeom prst="straightConnector1">
            <a:avLst/>
          </a:prstGeom>
          <a:solidFill>
            <a:schemeClr val="accent1"/>
          </a:solidFill>
          <a:ln w="12700" cap="flat" cmpd="sng" algn="ctr">
            <a:solidFill>
              <a:srgbClr val="800000"/>
            </a:solidFill>
            <a:prstDash val="solid"/>
            <a:round/>
            <a:headEnd type="none" w="med" len="med"/>
            <a:tailEnd type="arrow"/>
          </a:ln>
          <a:effectLst/>
        </p:spPr>
      </p:cxnSp>
      <p:cxnSp>
        <p:nvCxnSpPr>
          <p:cNvPr id="14" name="Straight Arrow Connector 13"/>
          <p:cNvCxnSpPr>
            <a:stCxn id="5" idx="3"/>
            <a:endCxn id="7" idx="0"/>
          </p:cNvCxnSpPr>
          <p:nvPr/>
        </p:nvCxnSpPr>
        <p:spPr bwMode="auto">
          <a:xfrm>
            <a:off x="5273641" y="3517079"/>
            <a:ext cx="1376729" cy="808932"/>
          </a:xfrm>
          <a:prstGeom prst="straightConnector1">
            <a:avLst/>
          </a:prstGeom>
          <a:solidFill>
            <a:schemeClr val="accent1"/>
          </a:solidFill>
          <a:ln w="12700" cap="flat" cmpd="sng" algn="ctr">
            <a:solidFill>
              <a:srgbClr val="800000"/>
            </a:solidFill>
            <a:prstDash val="solid"/>
            <a:round/>
            <a:headEnd type="none" w="med" len="med"/>
            <a:tailEnd type="arrow"/>
          </a:ln>
          <a:effectLst/>
        </p:spPr>
      </p:cxnSp>
      <p:sp>
        <p:nvSpPr>
          <p:cNvPr id="17" name="TextBox 16"/>
          <p:cNvSpPr txBox="1"/>
          <p:nvPr/>
        </p:nvSpPr>
        <p:spPr>
          <a:xfrm>
            <a:off x="4308222" y="3993964"/>
            <a:ext cx="559306" cy="430887"/>
          </a:xfrm>
          <a:prstGeom prst="rect">
            <a:avLst/>
          </a:prstGeom>
          <a:solidFill>
            <a:srgbClr val="FF8F12"/>
          </a:solidFill>
          <a:ln>
            <a:solidFill>
              <a:schemeClr val="bg2"/>
            </a:solidFill>
          </a:ln>
        </p:spPr>
        <p:txBody>
          <a:bodyPr wrap="square" rtlCol="0">
            <a:spAutoFit/>
          </a:bodyPr>
          <a:lstStyle/>
          <a:p>
            <a:pPr algn="ctr"/>
            <a:r>
              <a:rPr lang="en-US" sz="2200" b="1" dirty="0">
                <a:solidFill>
                  <a:srgbClr val="000000"/>
                </a:solidFill>
              </a:rPr>
              <a:t>?</a:t>
            </a:r>
          </a:p>
        </p:txBody>
      </p:sp>
      <p:sp>
        <p:nvSpPr>
          <p:cNvPr id="18" name="Content Placeholder 2"/>
          <p:cNvSpPr txBox="1">
            <a:spLocks/>
          </p:cNvSpPr>
          <p:nvPr/>
        </p:nvSpPr>
        <p:spPr bwMode="auto">
          <a:xfrm>
            <a:off x="609600" y="4900713"/>
            <a:ext cx="8229600" cy="16673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ts val="0"/>
              </a:spcBef>
              <a:spcAft>
                <a:spcPts val="1200"/>
              </a:spcAft>
              <a:buClr>
                <a:schemeClr val="bg2">
                  <a:lumMod val="75000"/>
                  <a:lumOff val="25000"/>
                </a:schemeClr>
              </a:buClr>
              <a:buSzPct val="100000"/>
              <a:buFont typeface="Wingdings" charset="0"/>
              <a:buChar char="§"/>
              <a:defRPr sz="3200">
                <a:solidFill>
                  <a:srgbClr val="585C56"/>
                </a:solidFill>
                <a:latin typeface="Calibri"/>
                <a:ea typeface="MS PGothic" pitchFamily="34" charset="-128"/>
                <a:cs typeface="Calibri"/>
              </a:defRPr>
            </a:lvl1pPr>
            <a:lvl2pPr marL="742950" indent="-285750" algn="l" rtl="0" eaLnBrk="1" fontAlgn="base" hangingPunct="1">
              <a:spcBef>
                <a:spcPts val="0"/>
              </a:spcBef>
              <a:spcAft>
                <a:spcPts val="1200"/>
              </a:spcAft>
              <a:buClr>
                <a:schemeClr val="bg1"/>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ts val="0"/>
              </a:spcBef>
              <a:spcAft>
                <a:spcPts val="1200"/>
              </a:spcAft>
              <a:buClr>
                <a:schemeClr val="bg2"/>
              </a:buClr>
              <a:buSzPct val="120000"/>
              <a:buFont typeface="Courier New" charset="0"/>
              <a:buChar char="­"/>
              <a:defRPr sz="2400">
                <a:solidFill>
                  <a:srgbClr val="585C56"/>
                </a:solidFill>
                <a:latin typeface="Calibri"/>
                <a:ea typeface="MS PGothic" pitchFamily="34" charset="-128"/>
                <a:cs typeface="Calibri"/>
              </a:defRPr>
            </a:lvl3pPr>
            <a:lvl4pPr marL="1600200" indent="-228600" algn="l" rtl="0" eaLnBrk="1" fontAlgn="base" hangingPunct="1">
              <a:spcBef>
                <a:spcPts val="0"/>
              </a:spcBef>
              <a:spcAft>
                <a:spcPts val="1200"/>
              </a:spcAft>
              <a:buClr>
                <a:schemeClr val="bg2"/>
              </a:buClr>
              <a:buFont typeface="Wingdings" charset="0"/>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a:lnSpc>
                <a:spcPct val="90000"/>
              </a:lnSpc>
            </a:pPr>
            <a:r>
              <a:rPr lang="en-US" dirty="0"/>
              <a:t>Can be controlled for in the analysis phase, as long as you have data on any potential confounding variables!</a:t>
            </a:r>
          </a:p>
        </p:txBody>
      </p:sp>
    </p:spTree>
    <p:extLst>
      <p:ext uri="{BB962C8B-B14F-4D97-AF65-F5344CB8AC3E}">
        <p14:creationId xmlns:p14="http://schemas.microsoft.com/office/powerpoint/2010/main" val="84372178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 confounding in TB</a:t>
            </a:r>
          </a:p>
        </p:txBody>
      </p:sp>
      <p:sp>
        <p:nvSpPr>
          <p:cNvPr id="3" name="Content Placeholder 2"/>
          <p:cNvSpPr>
            <a:spLocks noGrp="1"/>
          </p:cNvSpPr>
          <p:nvPr>
            <p:ph idx="1"/>
          </p:nvPr>
        </p:nvSpPr>
        <p:spPr>
          <a:xfrm>
            <a:off x="457200" y="3729789"/>
            <a:ext cx="8229600" cy="2700422"/>
          </a:xfrm>
        </p:spPr>
        <p:txBody>
          <a:bodyPr/>
          <a:lstStyle/>
          <a:p>
            <a:r>
              <a:rPr lang="en-US" dirty="0"/>
              <a:t>Research question – does being underweight increase the risk of TB?</a:t>
            </a:r>
          </a:p>
          <a:p>
            <a:r>
              <a:rPr lang="en-US" dirty="0"/>
              <a:t>Confounding variable – other diseases such as leukemia can cause low body weight, and can also increase the risk of TB</a:t>
            </a:r>
          </a:p>
        </p:txBody>
      </p:sp>
      <p:sp>
        <p:nvSpPr>
          <p:cNvPr id="4" name="TextBox 3"/>
          <p:cNvSpPr txBox="1"/>
          <p:nvPr/>
        </p:nvSpPr>
        <p:spPr>
          <a:xfrm>
            <a:off x="3902108" y="1781725"/>
            <a:ext cx="1371533" cy="369332"/>
          </a:xfrm>
          <a:prstGeom prst="rect">
            <a:avLst/>
          </a:prstGeom>
          <a:noFill/>
          <a:ln>
            <a:solidFill>
              <a:srgbClr val="800000"/>
            </a:solidFill>
          </a:ln>
        </p:spPr>
        <p:txBody>
          <a:bodyPr wrap="square" rtlCol="0">
            <a:spAutoFit/>
          </a:bodyPr>
          <a:lstStyle/>
          <a:p>
            <a:pPr algn="ctr"/>
            <a:r>
              <a:rPr lang="en-US" dirty="0">
                <a:solidFill>
                  <a:srgbClr val="000000"/>
                </a:solidFill>
              </a:rPr>
              <a:t>Leukemia</a:t>
            </a:r>
          </a:p>
        </p:txBody>
      </p:sp>
      <p:sp>
        <p:nvSpPr>
          <p:cNvPr id="5" name="TextBox 4"/>
          <p:cNvSpPr txBox="1"/>
          <p:nvPr/>
        </p:nvSpPr>
        <p:spPr>
          <a:xfrm>
            <a:off x="1834928" y="2775323"/>
            <a:ext cx="1439099" cy="646331"/>
          </a:xfrm>
          <a:prstGeom prst="rect">
            <a:avLst/>
          </a:prstGeom>
          <a:noFill/>
          <a:ln>
            <a:solidFill>
              <a:schemeClr val="bg2"/>
            </a:solidFill>
          </a:ln>
        </p:spPr>
        <p:txBody>
          <a:bodyPr wrap="square" rtlCol="0">
            <a:spAutoFit/>
          </a:bodyPr>
          <a:lstStyle/>
          <a:p>
            <a:pPr algn="ctr"/>
            <a:r>
              <a:rPr lang="en-US" dirty="0">
                <a:solidFill>
                  <a:srgbClr val="000000"/>
                </a:solidFill>
              </a:rPr>
              <a:t>Low body weight</a:t>
            </a:r>
          </a:p>
        </p:txBody>
      </p:sp>
      <p:sp>
        <p:nvSpPr>
          <p:cNvPr id="6" name="TextBox 5"/>
          <p:cNvSpPr txBox="1"/>
          <p:nvPr/>
        </p:nvSpPr>
        <p:spPr>
          <a:xfrm>
            <a:off x="5930820" y="2913823"/>
            <a:ext cx="1439099" cy="369332"/>
          </a:xfrm>
          <a:prstGeom prst="rect">
            <a:avLst/>
          </a:prstGeom>
          <a:noFill/>
          <a:ln>
            <a:solidFill>
              <a:schemeClr val="bg2"/>
            </a:solidFill>
          </a:ln>
        </p:spPr>
        <p:txBody>
          <a:bodyPr wrap="square" rtlCol="0">
            <a:spAutoFit/>
          </a:bodyPr>
          <a:lstStyle/>
          <a:p>
            <a:pPr algn="ctr"/>
            <a:r>
              <a:rPr lang="en-US" dirty="0">
                <a:solidFill>
                  <a:srgbClr val="000000"/>
                </a:solidFill>
              </a:rPr>
              <a:t>TB disease</a:t>
            </a:r>
          </a:p>
        </p:txBody>
      </p:sp>
      <p:cxnSp>
        <p:nvCxnSpPr>
          <p:cNvPr id="7" name="Straight Arrow Connector 6"/>
          <p:cNvCxnSpPr>
            <a:stCxn id="5" idx="3"/>
            <a:endCxn id="6" idx="1"/>
          </p:cNvCxnSpPr>
          <p:nvPr/>
        </p:nvCxnSpPr>
        <p:spPr bwMode="auto">
          <a:xfrm>
            <a:off x="3274027" y="3098489"/>
            <a:ext cx="2656793" cy="0"/>
          </a:xfrm>
          <a:prstGeom prst="straightConnector1">
            <a:avLst/>
          </a:prstGeom>
          <a:solidFill>
            <a:schemeClr val="accent1"/>
          </a:solidFill>
          <a:ln w="12700" cap="flat" cmpd="sng" algn="ctr">
            <a:solidFill>
              <a:schemeClr val="bg2"/>
            </a:solidFill>
            <a:prstDash val="dash"/>
            <a:round/>
            <a:headEnd type="none" w="med" len="med"/>
            <a:tailEnd type="arrow"/>
          </a:ln>
          <a:effectLst/>
        </p:spPr>
      </p:cxnSp>
      <p:cxnSp>
        <p:nvCxnSpPr>
          <p:cNvPr id="8" name="Straight Arrow Connector 7"/>
          <p:cNvCxnSpPr>
            <a:stCxn id="4" idx="1"/>
            <a:endCxn id="5" idx="0"/>
          </p:cNvCxnSpPr>
          <p:nvPr/>
        </p:nvCxnSpPr>
        <p:spPr bwMode="auto">
          <a:xfrm flipH="1">
            <a:off x="2554478" y="1966391"/>
            <a:ext cx="1347630" cy="808932"/>
          </a:xfrm>
          <a:prstGeom prst="straightConnector1">
            <a:avLst/>
          </a:prstGeom>
          <a:solidFill>
            <a:schemeClr val="accent1"/>
          </a:solidFill>
          <a:ln w="12700" cap="flat" cmpd="sng" algn="ctr">
            <a:solidFill>
              <a:srgbClr val="800000"/>
            </a:solidFill>
            <a:prstDash val="solid"/>
            <a:round/>
            <a:headEnd type="none" w="med" len="med"/>
            <a:tailEnd type="arrow"/>
          </a:ln>
          <a:effectLst/>
        </p:spPr>
      </p:cxnSp>
      <p:cxnSp>
        <p:nvCxnSpPr>
          <p:cNvPr id="9" name="Straight Arrow Connector 8"/>
          <p:cNvCxnSpPr>
            <a:stCxn id="4" idx="3"/>
            <a:endCxn id="6" idx="0"/>
          </p:cNvCxnSpPr>
          <p:nvPr/>
        </p:nvCxnSpPr>
        <p:spPr bwMode="auto">
          <a:xfrm>
            <a:off x="5273641" y="1966391"/>
            <a:ext cx="1376729" cy="947432"/>
          </a:xfrm>
          <a:prstGeom prst="straightConnector1">
            <a:avLst/>
          </a:prstGeom>
          <a:solidFill>
            <a:schemeClr val="accent1"/>
          </a:solidFill>
          <a:ln w="12700" cap="flat" cmpd="sng" algn="ctr">
            <a:solidFill>
              <a:srgbClr val="800000"/>
            </a:solidFill>
            <a:prstDash val="solid"/>
            <a:round/>
            <a:headEnd type="none" w="med" len="med"/>
            <a:tailEnd type="arrow"/>
          </a:ln>
          <a:effectLst/>
        </p:spPr>
      </p:cxnSp>
      <p:sp>
        <p:nvSpPr>
          <p:cNvPr id="10" name="TextBox 9"/>
          <p:cNvSpPr txBox="1"/>
          <p:nvPr/>
        </p:nvSpPr>
        <p:spPr>
          <a:xfrm>
            <a:off x="4308222" y="2563588"/>
            <a:ext cx="559306" cy="430887"/>
          </a:xfrm>
          <a:prstGeom prst="rect">
            <a:avLst/>
          </a:prstGeom>
          <a:solidFill>
            <a:srgbClr val="FF8F12"/>
          </a:solidFill>
          <a:ln>
            <a:solidFill>
              <a:schemeClr val="bg2"/>
            </a:solidFill>
          </a:ln>
        </p:spPr>
        <p:txBody>
          <a:bodyPr wrap="square" rtlCol="0">
            <a:spAutoFit/>
          </a:bodyPr>
          <a:lstStyle/>
          <a:p>
            <a:pPr algn="ctr"/>
            <a:r>
              <a:rPr lang="en-US" sz="2200" b="1" dirty="0">
                <a:solidFill>
                  <a:srgbClr val="000000"/>
                </a:solidFill>
              </a:rPr>
              <a:t>?</a:t>
            </a:r>
          </a:p>
        </p:txBody>
      </p:sp>
    </p:spTree>
    <p:extLst>
      <p:ext uri="{BB962C8B-B14F-4D97-AF65-F5344CB8AC3E}">
        <p14:creationId xmlns:p14="http://schemas.microsoft.com/office/powerpoint/2010/main" val="7739754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Interpretation of results</a:t>
            </a:r>
          </a:p>
        </p:txBody>
      </p:sp>
      <p:sp>
        <p:nvSpPr>
          <p:cNvPr id="3" name="Content Placeholder 2"/>
          <p:cNvSpPr>
            <a:spLocks noGrp="1"/>
          </p:cNvSpPr>
          <p:nvPr>
            <p:ph idx="1"/>
          </p:nvPr>
        </p:nvSpPr>
        <p:spPr/>
        <p:txBody>
          <a:bodyPr/>
          <a:lstStyle/>
          <a:p>
            <a:pPr>
              <a:lnSpc>
                <a:spcPct val="90000"/>
              </a:lnSpc>
              <a:spcAft>
                <a:spcPts val="600"/>
              </a:spcAft>
            </a:pPr>
            <a:r>
              <a:rPr lang="en-US" dirty="0"/>
              <a:t>Correlation bias and temporal ambiguity</a:t>
            </a:r>
          </a:p>
          <a:p>
            <a:pPr lvl="1">
              <a:lnSpc>
                <a:spcPct val="90000"/>
              </a:lnSpc>
              <a:spcAft>
                <a:spcPts val="1800"/>
              </a:spcAft>
            </a:pPr>
            <a:r>
              <a:rPr lang="en-US" dirty="0"/>
              <a:t>Is it cause-effect or effect-cause?</a:t>
            </a:r>
          </a:p>
          <a:p>
            <a:pPr>
              <a:lnSpc>
                <a:spcPct val="90000"/>
              </a:lnSpc>
              <a:spcAft>
                <a:spcPts val="600"/>
              </a:spcAft>
            </a:pPr>
            <a:r>
              <a:rPr lang="en-US" dirty="0"/>
              <a:t>Publication bias</a:t>
            </a:r>
          </a:p>
          <a:p>
            <a:pPr lvl="1">
              <a:lnSpc>
                <a:spcPct val="90000"/>
              </a:lnSpc>
              <a:spcAft>
                <a:spcPts val="600"/>
              </a:spcAft>
            </a:pPr>
            <a:r>
              <a:rPr lang="en-US" dirty="0"/>
              <a:t>Researchers and journals have a tendency to publish positive findings more often than negative ones, meaning the literature is often skewed</a:t>
            </a:r>
          </a:p>
        </p:txBody>
      </p:sp>
    </p:spTree>
    <p:extLst>
      <p:ext uri="{BB962C8B-B14F-4D97-AF65-F5344CB8AC3E}">
        <p14:creationId xmlns:p14="http://schemas.microsoft.com/office/powerpoint/2010/main" val="39621681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7-06-01 at 12.11.26 PM.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55017" y="2712173"/>
            <a:ext cx="8626181" cy="3857863"/>
          </a:xfrm>
          <a:prstGeom prst="rect">
            <a:avLst/>
          </a:prstGeom>
        </p:spPr>
      </p:pic>
      <p:sp>
        <p:nvSpPr>
          <p:cNvPr id="2" name="Title 1"/>
          <p:cNvSpPr>
            <a:spLocks noGrp="1"/>
          </p:cNvSpPr>
          <p:nvPr>
            <p:ph type="title"/>
          </p:nvPr>
        </p:nvSpPr>
        <p:spPr/>
        <p:txBody>
          <a:bodyPr/>
          <a:lstStyle/>
          <a:p>
            <a:r>
              <a:rPr lang="en-US" dirty="0"/>
              <a:t>Validity</a:t>
            </a:r>
          </a:p>
        </p:txBody>
      </p:sp>
      <p:sp>
        <p:nvSpPr>
          <p:cNvPr id="3" name="Content Placeholder 2"/>
          <p:cNvSpPr>
            <a:spLocks noGrp="1"/>
          </p:cNvSpPr>
          <p:nvPr>
            <p:ph idx="1"/>
          </p:nvPr>
        </p:nvSpPr>
        <p:spPr>
          <a:xfrm>
            <a:off x="457200" y="1600201"/>
            <a:ext cx="8229600" cy="1369288"/>
          </a:xfrm>
        </p:spPr>
        <p:txBody>
          <a:bodyPr/>
          <a:lstStyle/>
          <a:p>
            <a:pPr>
              <a:lnSpc>
                <a:spcPct val="90000"/>
              </a:lnSpc>
            </a:pPr>
            <a:r>
              <a:rPr lang="en-US" sz="3000" dirty="0"/>
              <a:t>Similar to accuracy, but more broadly represents how well a study or measurement represents the phenomena of interest</a:t>
            </a:r>
          </a:p>
          <a:p>
            <a:endParaRPr lang="en-US" dirty="0"/>
          </a:p>
        </p:txBody>
      </p:sp>
      <p:sp>
        <p:nvSpPr>
          <p:cNvPr id="5" name="TextBox 4"/>
          <p:cNvSpPr txBox="1"/>
          <p:nvPr/>
        </p:nvSpPr>
        <p:spPr>
          <a:xfrm>
            <a:off x="5460305" y="6498237"/>
            <a:ext cx="3713877" cy="338554"/>
          </a:xfrm>
          <a:prstGeom prst="rect">
            <a:avLst/>
          </a:prstGeom>
          <a:noFill/>
        </p:spPr>
        <p:txBody>
          <a:bodyPr wrap="square" rtlCol="0">
            <a:spAutoFit/>
          </a:bodyPr>
          <a:lstStyle/>
          <a:p>
            <a:pPr algn="ctr"/>
            <a:r>
              <a:rPr lang="en-US" sz="1600" dirty="0" err="1">
                <a:solidFill>
                  <a:srgbClr val="000000"/>
                </a:solidFill>
                <a:latin typeface="Calibri"/>
                <a:cs typeface="Calibri"/>
              </a:rPr>
              <a:t>Hulley</a:t>
            </a:r>
            <a:r>
              <a:rPr lang="en-US" sz="1600" dirty="0">
                <a:solidFill>
                  <a:srgbClr val="000000"/>
                </a:solidFill>
                <a:latin typeface="Calibri"/>
                <a:cs typeface="Calibri"/>
              </a:rPr>
              <a:t> et al., </a:t>
            </a:r>
            <a:r>
              <a:rPr lang="en-US" sz="1600" i="1" dirty="0">
                <a:solidFill>
                  <a:srgbClr val="000000"/>
                </a:solidFill>
                <a:latin typeface="Calibri"/>
                <a:cs typeface="Calibri"/>
              </a:rPr>
              <a:t>Designing Clinical Research</a:t>
            </a:r>
          </a:p>
        </p:txBody>
      </p:sp>
    </p:spTree>
    <p:extLst>
      <p:ext uri="{BB962C8B-B14F-4D97-AF65-F5344CB8AC3E}">
        <p14:creationId xmlns:p14="http://schemas.microsoft.com/office/powerpoint/2010/main" val="7957361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validity for studies</a:t>
            </a:r>
          </a:p>
        </p:txBody>
      </p:sp>
      <p:sp>
        <p:nvSpPr>
          <p:cNvPr id="3" name="Content Placeholder 2"/>
          <p:cNvSpPr>
            <a:spLocks noGrp="1"/>
          </p:cNvSpPr>
          <p:nvPr>
            <p:ph idx="1"/>
            <p:extLst/>
          </p:nvPr>
        </p:nvSpPr>
        <p:spPr/>
        <p:txBody>
          <a:bodyPr/>
          <a:lstStyle/>
          <a:p>
            <a:pPr>
              <a:lnSpc>
                <a:spcPct val="90000"/>
              </a:lnSpc>
              <a:spcAft>
                <a:spcPts val="1800"/>
              </a:spcAft>
            </a:pPr>
            <a:r>
              <a:rPr lang="en-US" dirty="0"/>
              <a:t>Internal validity: Did the study measure the true relationship that existed within the sampled subjects in this study?</a:t>
            </a:r>
          </a:p>
          <a:p>
            <a:pPr>
              <a:lnSpc>
                <a:spcPct val="90000"/>
              </a:lnSpc>
              <a:spcAft>
                <a:spcPts val="1800"/>
              </a:spcAft>
            </a:pPr>
            <a:r>
              <a:rPr lang="en-US" dirty="0"/>
              <a:t>External validity (generalizability): Did the study measure the true relationship that exists in the target population (i.e. in real life)?</a:t>
            </a:r>
          </a:p>
          <a:p>
            <a:pPr>
              <a:lnSpc>
                <a:spcPct val="90000"/>
              </a:lnSpc>
              <a:spcAft>
                <a:spcPts val="1800"/>
              </a:spcAft>
            </a:pPr>
            <a:r>
              <a:rPr lang="en-US" dirty="0"/>
              <a:t>Ideal research study has both but most important is </a:t>
            </a:r>
            <a:r>
              <a:rPr lang="en-US" i="1" dirty="0"/>
              <a:t>internal validity – </a:t>
            </a:r>
            <a:r>
              <a:rPr lang="en-US" dirty="0"/>
              <a:t>without that you have nothing!</a:t>
            </a:r>
            <a:endParaRPr lang="en-US" i="1" dirty="0"/>
          </a:p>
        </p:txBody>
      </p:sp>
    </p:spTree>
    <p:extLst>
      <p:ext uri="{BB962C8B-B14F-4D97-AF65-F5344CB8AC3E}">
        <p14:creationId xmlns:p14="http://schemas.microsoft.com/office/powerpoint/2010/main" val="414107180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l="52715" r="-1" b="11756"/>
          <a:stretch/>
        </p:blipFill>
        <p:spPr>
          <a:xfrm rot="10800000" flipV="1">
            <a:off x="6826698" y="4568274"/>
            <a:ext cx="2317302" cy="2020560"/>
          </a:xfrm>
          <a:prstGeom prst="rect">
            <a:avLst/>
          </a:prstGeom>
          <a:scene3d>
            <a:camera prst="orthographicFront">
              <a:rot lat="0" lon="21299999" rev="0"/>
            </a:camera>
            <a:lightRig rig="threePt" dir="t"/>
          </a:scene3d>
        </p:spPr>
      </p:pic>
      <p:sp>
        <p:nvSpPr>
          <p:cNvPr id="2" name="Title 1"/>
          <p:cNvSpPr>
            <a:spLocks noGrp="1"/>
          </p:cNvSpPr>
          <p:nvPr>
            <p:ph type="title"/>
            <p:extLst/>
          </p:nvPr>
        </p:nvSpPr>
        <p:spPr/>
        <p:txBody>
          <a:bodyPr/>
          <a:lstStyle/>
          <a:p>
            <a:r>
              <a:rPr lang="en-US" dirty="0"/>
              <a:t>In conclusion</a:t>
            </a:r>
            <a:r>
              <a:rPr lang="is-IS" dirty="0"/>
              <a:t>…</a:t>
            </a:r>
            <a:endParaRPr lang="en-US" dirty="0"/>
          </a:p>
        </p:txBody>
      </p:sp>
      <p:sp>
        <p:nvSpPr>
          <p:cNvPr id="3" name="Content Placeholder 2"/>
          <p:cNvSpPr>
            <a:spLocks noGrp="1"/>
          </p:cNvSpPr>
          <p:nvPr>
            <p:ph idx="1"/>
          </p:nvPr>
        </p:nvSpPr>
        <p:spPr/>
        <p:txBody>
          <a:bodyPr/>
          <a:lstStyle/>
          <a:p>
            <a:pPr marL="0" indent="0">
              <a:lnSpc>
                <a:spcPct val="90000"/>
              </a:lnSpc>
              <a:buNone/>
            </a:pPr>
            <a:r>
              <a:rPr lang="en-US" dirty="0"/>
              <a:t>Be sure to think about how to maximize the validity of your study through:</a:t>
            </a:r>
          </a:p>
          <a:p>
            <a:pPr>
              <a:lnSpc>
                <a:spcPct val="90000"/>
              </a:lnSpc>
            </a:pPr>
            <a:r>
              <a:rPr lang="en-US" dirty="0"/>
              <a:t>Carefully defining and measuring your variables</a:t>
            </a:r>
          </a:p>
          <a:p>
            <a:pPr>
              <a:lnSpc>
                <a:spcPct val="90000"/>
              </a:lnSpc>
            </a:pPr>
            <a:r>
              <a:rPr lang="en-US" dirty="0"/>
              <a:t>Taking steps to reduce random error and bias in all phases of your study, from design to data collection to analysis to publication!</a:t>
            </a:r>
          </a:p>
        </p:txBody>
      </p:sp>
      <p:sp>
        <p:nvSpPr>
          <p:cNvPr id="5" name="TextBox 4"/>
          <p:cNvSpPr txBox="1"/>
          <p:nvPr>
            <p:extLst/>
          </p:nvPr>
        </p:nvSpPr>
        <p:spPr>
          <a:xfrm>
            <a:off x="5045659" y="5807759"/>
            <a:ext cx="1915909" cy="646331"/>
          </a:xfrm>
          <a:prstGeom prst="rect">
            <a:avLst/>
          </a:prstGeom>
          <a:noFill/>
        </p:spPr>
        <p:txBody>
          <a:bodyPr wrap="none" rtlCol="0" anchor="t">
            <a:spAutoFit/>
          </a:bodyPr>
          <a:lstStyle/>
          <a:p>
            <a:r>
              <a:rPr lang="en-US" sz="3600" i="1" dirty="0">
                <a:solidFill>
                  <a:srgbClr val="3366FF"/>
                </a:solidFill>
                <a:latin typeface="Calibri"/>
                <a:cs typeface="Calibri"/>
              </a:rPr>
              <a:t>…the end</a:t>
            </a:r>
          </a:p>
        </p:txBody>
      </p:sp>
    </p:spTree>
    <p:extLst>
      <p:ext uri="{BB962C8B-B14F-4D97-AF65-F5344CB8AC3E}">
        <p14:creationId xmlns:p14="http://schemas.microsoft.com/office/powerpoint/2010/main" val="1816601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Operational definition</a:t>
            </a:r>
          </a:p>
        </p:txBody>
      </p:sp>
      <p:sp>
        <p:nvSpPr>
          <p:cNvPr id="3" name="Content Placeholder 2"/>
          <p:cNvSpPr>
            <a:spLocks noGrp="1"/>
          </p:cNvSpPr>
          <p:nvPr>
            <p:ph idx="1"/>
            <p:extLst/>
          </p:nvPr>
        </p:nvSpPr>
        <p:spPr>
          <a:xfrm>
            <a:off x="457200" y="1600200"/>
            <a:ext cx="8503067" cy="4530725"/>
          </a:xfrm>
        </p:spPr>
        <p:txBody>
          <a:bodyPr/>
          <a:lstStyle/>
          <a:p>
            <a:r>
              <a:rPr lang="en-US" dirty="0"/>
              <a:t>We must create a </a:t>
            </a:r>
            <a:r>
              <a:rPr lang="en-US" b="1" dirty="0">
                <a:solidFill>
                  <a:schemeClr val="accent6">
                    <a:lumMod val="75000"/>
                  </a:schemeClr>
                </a:solidFill>
              </a:rPr>
              <a:t>concrete, measureable definition</a:t>
            </a:r>
            <a:r>
              <a:rPr lang="en-US" dirty="0">
                <a:solidFill>
                  <a:schemeClr val="accent6">
                    <a:lumMod val="75000"/>
                  </a:schemeClr>
                </a:solidFill>
              </a:rPr>
              <a:t> </a:t>
            </a:r>
            <a:r>
              <a:rPr lang="en-US" dirty="0">
                <a:solidFill>
                  <a:srgbClr val="464A44"/>
                </a:solidFill>
              </a:rPr>
              <a:t>for each variable we want </a:t>
            </a:r>
            <a:r>
              <a:rPr lang="en-US" dirty="0"/>
              <a:t>to capture</a:t>
            </a:r>
          </a:p>
          <a:p>
            <a:r>
              <a:rPr lang="en-US" dirty="0"/>
              <a:t>The definition must include the exact questions to be asked or the procedures to be followed to gather the information</a:t>
            </a:r>
          </a:p>
          <a:p>
            <a:r>
              <a:rPr lang="en-US" dirty="0">
                <a:solidFill>
                  <a:srgbClr val="FF0000"/>
                </a:solidFill>
              </a:rPr>
              <a:t>How</a:t>
            </a:r>
            <a:r>
              <a:rPr lang="en-US" dirty="0"/>
              <a:t> the information will be gathered to create the measurement should also be specified in the </a:t>
            </a:r>
            <a:r>
              <a:rPr lang="en-US" b="1" dirty="0"/>
              <a:t>study protocols</a:t>
            </a:r>
          </a:p>
        </p:txBody>
      </p:sp>
    </p:spTree>
    <p:extLst>
      <p:ext uri="{BB962C8B-B14F-4D97-AF65-F5344CB8AC3E}">
        <p14:creationId xmlns:p14="http://schemas.microsoft.com/office/powerpoint/2010/main" val="31075085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a:t>How do we define and measure</a:t>
            </a:r>
            <a:r>
              <a:rPr lang="is-IS" sz="4000" dirty="0"/>
              <a:t>…?</a:t>
            </a:r>
            <a:endParaRPr lang="en-US" sz="4000" dirty="0"/>
          </a:p>
        </p:txBody>
      </p:sp>
      <p:sp>
        <p:nvSpPr>
          <p:cNvPr id="3" name="Content Placeholder 2"/>
          <p:cNvSpPr>
            <a:spLocks noGrp="1"/>
          </p:cNvSpPr>
          <p:nvPr>
            <p:ph idx="1"/>
          </p:nvPr>
        </p:nvSpPr>
        <p:spPr/>
        <p:txBody>
          <a:bodyPr/>
          <a:lstStyle/>
          <a:p>
            <a:pPr marL="0" indent="0">
              <a:lnSpc>
                <a:spcPct val="90000"/>
              </a:lnSpc>
              <a:buNone/>
            </a:pPr>
            <a:r>
              <a:rPr lang="en-US" dirty="0"/>
              <a:t>There are often many different ways to define/measure more abstract concepts</a:t>
            </a:r>
          </a:p>
          <a:p>
            <a:pPr>
              <a:lnSpc>
                <a:spcPct val="90000"/>
              </a:lnSpc>
            </a:pPr>
            <a:r>
              <a:rPr lang="en-US" dirty="0"/>
              <a:t>For example, how would you define and measure:</a:t>
            </a:r>
          </a:p>
          <a:p>
            <a:pPr lvl="1">
              <a:spcAft>
                <a:spcPts val="600"/>
              </a:spcAft>
            </a:pPr>
            <a:r>
              <a:rPr lang="en-US" dirty="0"/>
              <a:t>Socio-economic status?</a:t>
            </a:r>
          </a:p>
          <a:p>
            <a:pPr lvl="1">
              <a:spcAft>
                <a:spcPts val="600"/>
              </a:spcAft>
            </a:pPr>
            <a:r>
              <a:rPr lang="en-US" dirty="0"/>
              <a:t>Access to care?</a:t>
            </a:r>
          </a:p>
          <a:p>
            <a:pPr lvl="1">
              <a:spcAft>
                <a:spcPts val="600"/>
              </a:spcAft>
            </a:pPr>
            <a:r>
              <a:rPr lang="en-US" dirty="0"/>
              <a:t>Alcohol consumption?</a:t>
            </a:r>
          </a:p>
          <a:p>
            <a:pPr lvl="1">
              <a:spcAft>
                <a:spcPts val="600"/>
              </a:spcAft>
            </a:pPr>
            <a:r>
              <a:rPr lang="en-US" dirty="0"/>
              <a:t>Knowledge of risk factors for TB?</a:t>
            </a:r>
          </a:p>
          <a:p>
            <a:pPr lvl="1"/>
            <a:endParaRPr lang="en-US" dirty="0"/>
          </a:p>
          <a:p>
            <a:endParaRPr lang="en-US" dirty="0"/>
          </a:p>
        </p:txBody>
      </p:sp>
    </p:spTree>
    <p:extLst>
      <p:ext uri="{BB962C8B-B14F-4D97-AF65-F5344CB8AC3E}">
        <p14:creationId xmlns:p14="http://schemas.microsoft.com/office/powerpoint/2010/main" val="21654110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a:t>
            </a:r>
          </a:p>
        </p:txBody>
      </p:sp>
      <p:sp>
        <p:nvSpPr>
          <p:cNvPr id="3" name="Content Placeholder 2"/>
          <p:cNvSpPr>
            <a:spLocks noGrp="1"/>
          </p:cNvSpPr>
          <p:nvPr>
            <p:ph idx="1"/>
          </p:nvPr>
        </p:nvSpPr>
        <p:spPr/>
        <p:txBody>
          <a:bodyPr/>
          <a:lstStyle/>
          <a:p>
            <a:pPr>
              <a:spcAft>
                <a:spcPts val="600"/>
              </a:spcAft>
            </a:pPr>
            <a:r>
              <a:rPr lang="en-US" dirty="0"/>
              <a:t>Concept (variable)</a:t>
            </a:r>
          </a:p>
          <a:p>
            <a:pPr lvl="1"/>
            <a:r>
              <a:rPr lang="en-US" dirty="0"/>
              <a:t>Alcohol consumption</a:t>
            </a:r>
          </a:p>
          <a:p>
            <a:pPr>
              <a:spcAft>
                <a:spcPts val="600"/>
              </a:spcAft>
            </a:pPr>
            <a:r>
              <a:rPr lang="en-US" dirty="0"/>
              <a:t>Operational definition</a:t>
            </a:r>
          </a:p>
          <a:p>
            <a:pPr lvl="1">
              <a:lnSpc>
                <a:spcPct val="90000"/>
              </a:lnSpc>
            </a:pPr>
            <a:r>
              <a:rPr lang="en-US" dirty="0"/>
              <a:t>Number of 16-ounce bottles of beer/liquor/wine usually consumed each week</a:t>
            </a:r>
          </a:p>
          <a:p>
            <a:pPr lvl="1">
              <a:lnSpc>
                <a:spcPct val="90000"/>
              </a:lnSpc>
            </a:pPr>
            <a:r>
              <a:rPr lang="en-US" dirty="0"/>
              <a:t>Based on self-report at the time of TB diagnosis</a:t>
            </a:r>
          </a:p>
          <a:p>
            <a:pPr>
              <a:spcAft>
                <a:spcPts val="600"/>
              </a:spcAft>
            </a:pPr>
            <a:r>
              <a:rPr lang="en-US" dirty="0"/>
              <a:t>Measurement taken</a:t>
            </a:r>
          </a:p>
          <a:p>
            <a:pPr lvl="1"/>
            <a:r>
              <a:rPr lang="en-US" dirty="0"/>
              <a:t>Average # drinks of alcohol consumed per week, taken by patient survey</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958144" y="791541"/>
            <a:ext cx="1032871" cy="1969572"/>
          </a:xfrm>
          <a:prstGeom prst="rect">
            <a:avLst/>
          </a:prstGeom>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362534" y="791541"/>
            <a:ext cx="1032871" cy="1969572"/>
          </a:xfrm>
          <a:prstGeom prst="rect">
            <a:avLst/>
          </a:prstGeom>
        </p:spPr>
      </p:pic>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662592" y="791541"/>
            <a:ext cx="1032871" cy="1969572"/>
          </a:xfrm>
          <a:prstGeom prst="rect">
            <a:avLst/>
          </a:prstGeom>
        </p:spPr>
      </p:pic>
    </p:spTree>
    <p:extLst>
      <p:ext uri="{BB962C8B-B14F-4D97-AF65-F5344CB8AC3E}">
        <p14:creationId xmlns:p14="http://schemas.microsoft.com/office/powerpoint/2010/main" val="2510891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variables</a:t>
            </a:r>
          </a:p>
        </p:txBody>
      </p:sp>
      <p:sp>
        <p:nvSpPr>
          <p:cNvPr id="3" name="Content Placeholder 2"/>
          <p:cNvSpPr>
            <a:spLocks noGrp="1"/>
          </p:cNvSpPr>
          <p:nvPr>
            <p:ph idx="1"/>
          </p:nvPr>
        </p:nvSpPr>
        <p:spPr/>
        <p:txBody>
          <a:bodyPr/>
          <a:lstStyle/>
          <a:p>
            <a:pPr>
              <a:lnSpc>
                <a:spcPct val="90000"/>
              </a:lnSpc>
            </a:pPr>
            <a:r>
              <a:rPr lang="en-US" dirty="0"/>
              <a:t>Combining several questions may refine measurements of complex or multi-dimensional concepts</a:t>
            </a:r>
          </a:p>
          <a:p>
            <a:r>
              <a:rPr lang="en-US" dirty="0"/>
              <a:t>Some common types of summary variables:</a:t>
            </a:r>
          </a:p>
          <a:p>
            <a:pPr lvl="1"/>
            <a:r>
              <a:rPr lang="en-US" dirty="0"/>
              <a:t>Typology</a:t>
            </a:r>
          </a:p>
          <a:p>
            <a:pPr lvl="1"/>
            <a:r>
              <a:rPr lang="en-US" dirty="0"/>
              <a:t>Index </a:t>
            </a:r>
          </a:p>
          <a:p>
            <a:pPr lvl="1"/>
            <a:r>
              <a:rPr lang="en-US" dirty="0"/>
              <a:t>Scale</a:t>
            </a:r>
          </a:p>
        </p:txBody>
      </p:sp>
    </p:spTree>
    <p:extLst>
      <p:ext uri="{BB962C8B-B14F-4D97-AF65-F5344CB8AC3E}">
        <p14:creationId xmlns:p14="http://schemas.microsoft.com/office/powerpoint/2010/main" val="15203689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Typology</a:t>
            </a:r>
          </a:p>
        </p:txBody>
      </p:sp>
      <p:sp>
        <p:nvSpPr>
          <p:cNvPr id="3" name="Content Placeholder 2"/>
          <p:cNvSpPr>
            <a:spLocks noGrp="1"/>
          </p:cNvSpPr>
          <p:nvPr>
            <p:ph idx="1"/>
          </p:nvPr>
        </p:nvSpPr>
        <p:spPr>
          <a:xfrm>
            <a:off x="457200" y="1417638"/>
            <a:ext cx="8229600" cy="1539926"/>
          </a:xfrm>
        </p:spPr>
        <p:txBody>
          <a:bodyPr/>
          <a:lstStyle/>
          <a:p>
            <a:pPr marL="342900" lvl="1" indent="-342900">
              <a:buClr>
                <a:schemeClr val="bg2">
                  <a:lumMod val="75000"/>
                  <a:lumOff val="25000"/>
                </a:schemeClr>
              </a:buClr>
              <a:buSzPct val="100000"/>
              <a:buFont typeface="Wingdings" charset="0"/>
              <a:buChar char="§"/>
            </a:pPr>
            <a:r>
              <a:rPr lang="en-US" sz="3000" dirty="0">
                <a:latin typeface="Arial" charset="0"/>
              </a:rPr>
              <a:t>Combines </a:t>
            </a:r>
            <a:r>
              <a:rPr lang="en-US" sz="3000" u="sng" dirty="0">
                <a:latin typeface="Arial" charset="0"/>
              </a:rPr>
              <a:t>&gt;</a:t>
            </a:r>
            <a:r>
              <a:rPr lang="en-US" sz="3000" dirty="0">
                <a:latin typeface="Arial" charset="0"/>
              </a:rPr>
              <a:t> 2 nominal variables</a:t>
            </a:r>
          </a:p>
          <a:p>
            <a:pPr marL="341313" indent="-341313">
              <a:spcAft>
                <a:spcPts val="0"/>
              </a:spcAft>
            </a:pPr>
            <a:r>
              <a:rPr lang="en-US" sz="3000" dirty="0">
                <a:latin typeface="Arial" charset="0"/>
              </a:rPr>
              <a:t>Example:  Combining smear status &amp; </a:t>
            </a:r>
            <a:r>
              <a:rPr lang="en-US" sz="3000" dirty="0" err="1">
                <a:latin typeface="Arial" charset="0"/>
              </a:rPr>
              <a:t>cavitary</a:t>
            </a:r>
            <a:r>
              <a:rPr lang="en-US" sz="3000" dirty="0">
                <a:latin typeface="Arial" charset="0"/>
              </a:rPr>
              <a:t>    </a:t>
            </a:r>
          </a:p>
          <a:p>
            <a:pPr marL="2173288" indent="0">
              <a:spcAft>
                <a:spcPts val="0"/>
              </a:spcAft>
              <a:buNone/>
            </a:pPr>
            <a:r>
              <a:rPr lang="en-US" sz="3000" dirty="0">
                <a:latin typeface="Arial" charset="0"/>
              </a:rPr>
              <a:t>disease</a:t>
            </a:r>
          </a:p>
          <a:p>
            <a:pPr marL="0" indent="0">
              <a:buNone/>
            </a:pP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51474726"/>
              </p:ext>
            </p:extLst>
          </p:nvPr>
        </p:nvGraphicFramePr>
        <p:xfrm>
          <a:off x="762000" y="3264294"/>
          <a:ext cx="8201868" cy="3267018"/>
        </p:xfrm>
        <a:graphic>
          <a:graphicData uri="http://schemas.openxmlformats.org/drawingml/2006/table">
            <a:tbl>
              <a:tblPr firstRow="1" bandRow="1">
                <a:tableStyleId>{5C22544A-7EE6-4342-B048-85BDC9FD1C3A}</a:tableStyleId>
              </a:tblPr>
              <a:tblGrid>
                <a:gridCol w="1924718">
                  <a:extLst>
                    <a:ext uri="{9D8B030D-6E8A-4147-A177-3AD203B41FA5}">
                      <a16:colId xmlns:a16="http://schemas.microsoft.com/office/drawing/2014/main" val="20000"/>
                    </a:ext>
                  </a:extLst>
                </a:gridCol>
                <a:gridCol w="2466895">
                  <a:extLst>
                    <a:ext uri="{9D8B030D-6E8A-4147-A177-3AD203B41FA5}">
                      <a16:colId xmlns:a16="http://schemas.microsoft.com/office/drawing/2014/main" val="20001"/>
                    </a:ext>
                  </a:extLst>
                </a:gridCol>
                <a:gridCol w="3810255">
                  <a:extLst>
                    <a:ext uri="{9D8B030D-6E8A-4147-A177-3AD203B41FA5}">
                      <a16:colId xmlns:a16="http://schemas.microsoft.com/office/drawing/2014/main" val="20002"/>
                    </a:ext>
                  </a:extLst>
                </a:gridCol>
              </a:tblGrid>
              <a:tr h="853520">
                <a:tc>
                  <a:txBody>
                    <a:bodyPr/>
                    <a:lstStyle/>
                    <a:p>
                      <a:r>
                        <a:rPr lang="en-US" sz="2400" b="0" dirty="0">
                          <a:solidFill>
                            <a:schemeClr val="bg2"/>
                          </a:solidFill>
                          <a:effectLst/>
                        </a:rPr>
                        <a:t>Variable A</a:t>
                      </a:r>
                      <a:endParaRPr lang="en-US" sz="2400" b="0" dirty="0">
                        <a:solidFill>
                          <a:schemeClr val="bg2"/>
                        </a:solidFill>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solidFill>
                      <a:schemeClr val="accent1">
                        <a:lumMod val="20000"/>
                        <a:lumOff val="80000"/>
                      </a:schemeClr>
                    </a:solidFill>
                  </a:tcPr>
                </a:tc>
                <a:tc>
                  <a:txBody>
                    <a:bodyPr/>
                    <a:lstStyle/>
                    <a:p>
                      <a:r>
                        <a:rPr lang="en-US" sz="2400" b="0" dirty="0">
                          <a:solidFill>
                            <a:schemeClr val="bg2"/>
                          </a:solidFill>
                          <a:effectLst/>
                        </a:rPr>
                        <a:t>Sputum smear</a:t>
                      </a:r>
                      <a:endParaRPr lang="en-US" sz="2400" b="0" dirty="0">
                        <a:solidFill>
                          <a:schemeClr val="bg2"/>
                        </a:solidFill>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2400" b="0" dirty="0">
                          <a:solidFill>
                            <a:schemeClr val="bg2"/>
                          </a:solidFill>
                          <a:effectLst/>
                        </a:rPr>
                        <a:t>Positive</a:t>
                      </a:r>
                    </a:p>
                    <a:p>
                      <a:r>
                        <a:rPr lang="en-US" sz="2400" b="0" dirty="0">
                          <a:solidFill>
                            <a:schemeClr val="bg2"/>
                          </a:solidFill>
                          <a:effectLst/>
                        </a:rPr>
                        <a:t>Negative</a:t>
                      </a:r>
                      <a:endParaRPr lang="en-US" sz="2400" b="0" dirty="0">
                        <a:solidFill>
                          <a:schemeClr val="bg2"/>
                        </a:solidFill>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853520">
                <a:tc>
                  <a:txBody>
                    <a:bodyPr/>
                    <a:lstStyle/>
                    <a:p>
                      <a:r>
                        <a:rPr lang="en-US" sz="2400" b="0" dirty="0">
                          <a:solidFill>
                            <a:schemeClr val="bg2"/>
                          </a:solidFill>
                          <a:effectLst/>
                        </a:rPr>
                        <a:t>Variable B</a:t>
                      </a:r>
                      <a:endParaRPr lang="en-US" sz="2400" b="0" dirty="0">
                        <a:solidFill>
                          <a:schemeClr val="bg2"/>
                        </a:solidFill>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40000"/>
                        <a:lumOff val="60000"/>
                      </a:schemeClr>
                    </a:solidFill>
                  </a:tcPr>
                </a:tc>
                <a:tc>
                  <a:txBody>
                    <a:bodyPr/>
                    <a:lstStyle/>
                    <a:p>
                      <a:r>
                        <a:rPr lang="en-US" sz="2400" b="0" dirty="0" err="1">
                          <a:solidFill>
                            <a:schemeClr val="bg2"/>
                          </a:solidFill>
                          <a:effectLst/>
                        </a:rPr>
                        <a:t>Cavitary</a:t>
                      </a:r>
                      <a:r>
                        <a:rPr lang="en-US" sz="2400" b="0" dirty="0">
                          <a:solidFill>
                            <a:schemeClr val="bg2"/>
                          </a:solidFill>
                          <a:effectLst/>
                        </a:rPr>
                        <a:t> disease</a:t>
                      </a:r>
                      <a:endParaRPr lang="en-US" sz="2400" b="0" dirty="0">
                        <a:solidFill>
                          <a:schemeClr val="bg2"/>
                        </a:solidFill>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r>
                        <a:rPr lang="en-US" sz="2400" b="0" dirty="0">
                          <a:solidFill>
                            <a:schemeClr val="bg2"/>
                          </a:solidFill>
                          <a:effectLst/>
                        </a:rPr>
                        <a:t>Yes</a:t>
                      </a:r>
                    </a:p>
                    <a:p>
                      <a:r>
                        <a:rPr lang="en-US" sz="2400" b="0" dirty="0">
                          <a:solidFill>
                            <a:schemeClr val="bg2"/>
                          </a:solidFill>
                          <a:effectLst/>
                        </a:rPr>
                        <a:t>No</a:t>
                      </a:r>
                      <a:endParaRPr lang="en-US" sz="2400" b="0" dirty="0">
                        <a:solidFill>
                          <a:schemeClr val="bg2"/>
                        </a:solidFill>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1559978">
                <a:tc>
                  <a:txBody>
                    <a:bodyPr/>
                    <a:lstStyle/>
                    <a:p>
                      <a:r>
                        <a:rPr lang="en-US" sz="2400" b="0" dirty="0">
                          <a:solidFill>
                            <a:schemeClr val="bg2"/>
                          </a:solidFill>
                          <a:effectLst/>
                        </a:rPr>
                        <a:t>New variable</a:t>
                      </a:r>
                      <a:endParaRPr lang="en-US" sz="2400" b="0" dirty="0">
                        <a:solidFill>
                          <a:schemeClr val="bg2"/>
                        </a:solidFill>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7C450A">
                        <a:alpha val="43000"/>
                      </a:srgbClr>
                    </a:solidFill>
                  </a:tcPr>
                </a:tc>
                <a:tc>
                  <a:txBody>
                    <a:bodyPr/>
                    <a:lstStyle/>
                    <a:p>
                      <a:r>
                        <a:rPr lang="en-US" sz="2400" b="0" dirty="0">
                          <a:solidFill>
                            <a:schemeClr val="bg2"/>
                          </a:solidFill>
                          <a:effectLst/>
                        </a:rPr>
                        <a:t>Sputum smear and </a:t>
                      </a:r>
                      <a:r>
                        <a:rPr lang="en-US" sz="2400" b="0" dirty="0" err="1">
                          <a:solidFill>
                            <a:schemeClr val="bg2"/>
                          </a:solidFill>
                          <a:effectLst/>
                        </a:rPr>
                        <a:t>cavitary</a:t>
                      </a:r>
                      <a:endParaRPr lang="en-US" sz="2400" b="0" dirty="0">
                        <a:solidFill>
                          <a:schemeClr val="bg2"/>
                        </a:solidFill>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lvl="0"/>
                      <a:r>
                        <a:rPr lang="en-US" sz="2400" b="0" dirty="0">
                          <a:solidFill>
                            <a:schemeClr val="bg2"/>
                          </a:solidFill>
                          <a:effectLst/>
                        </a:rPr>
                        <a:t>Smear+ &amp; </a:t>
                      </a:r>
                      <a:r>
                        <a:rPr lang="en-US" sz="2400" b="0" dirty="0" err="1">
                          <a:solidFill>
                            <a:schemeClr val="bg2"/>
                          </a:solidFill>
                          <a:effectLst/>
                        </a:rPr>
                        <a:t>cavitary</a:t>
                      </a:r>
                      <a:endParaRPr lang="en-US" sz="2400" b="0" dirty="0">
                        <a:solidFill>
                          <a:schemeClr val="bg2"/>
                        </a:solidFill>
                        <a:effectLst/>
                      </a:endParaRPr>
                    </a:p>
                    <a:p>
                      <a:pPr lvl="0"/>
                      <a:r>
                        <a:rPr lang="en-US" sz="2400" b="0" dirty="0">
                          <a:solidFill>
                            <a:schemeClr val="bg2"/>
                          </a:solidFill>
                          <a:effectLst/>
                        </a:rPr>
                        <a:t>Smear+</a:t>
                      </a:r>
                      <a:r>
                        <a:rPr lang="en-US" sz="2400" b="0" baseline="0" dirty="0">
                          <a:solidFill>
                            <a:schemeClr val="bg2"/>
                          </a:solidFill>
                          <a:effectLst/>
                        </a:rPr>
                        <a:t> &amp; </a:t>
                      </a:r>
                      <a:r>
                        <a:rPr lang="en-US" sz="2400" b="0" baseline="0" dirty="0" err="1">
                          <a:solidFill>
                            <a:schemeClr val="bg2"/>
                          </a:solidFill>
                          <a:effectLst/>
                        </a:rPr>
                        <a:t>noncavitary</a:t>
                      </a:r>
                      <a:endParaRPr lang="en-US" sz="2400" b="0" dirty="0">
                        <a:solidFill>
                          <a:schemeClr val="bg2"/>
                        </a:solidFill>
                        <a:effectLst/>
                      </a:endParaRPr>
                    </a:p>
                    <a:p>
                      <a:pPr lvl="0"/>
                      <a:r>
                        <a:rPr lang="en-US" sz="2400" b="0" dirty="0">
                          <a:solidFill>
                            <a:schemeClr val="bg2"/>
                          </a:solidFill>
                          <a:effectLst/>
                        </a:rPr>
                        <a:t>Smear- &amp; </a:t>
                      </a:r>
                      <a:r>
                        <a:rPr lang="en-US" sz="2400" b="0" dirty="0" err="1">
                          <a:solidFill>
                            <a:schemeClr val="bg2"/>
                          </a:solidFill>
                          <a:effectLst/>
                        </a:rPr>
                        <a:t>cavitary</a:t>
                      </a:r>
                      <a:endParaRPr lang="en-US" sz="2400" b="0" dirty="0">
                        <a:solidFill>
                          <a:schemeClr val="bg2"/>
                        </a:solidFill>
                        <a:effectLst/>
                      </a:endParaRPr>
                    </a:p>
                    <a:p>
                      <a:pPr lvl="0"/>
                      <a:r>
                        <a:rPr lang="en-US" sz="2400" b="0" dirty="0">
                          <a:solidFill>
                            <a:schemeClr val="bg2"/>
                          </a:solidFill>
                          <a:effectLst/>
                        </a:rPr>
                        <a:t>Smear-</a:t>
                      </a:r>
                      <a:r>
                        <a:rPr lang="en-US" sz="2400" b="0" baseline="0" dirty="0">
                          <a:solidFill>
                            <a:schemeClr val="bg2"/>
                          </a:solidFill>
                          <a:effectLst/>
                        </a:rPr>
                        <a:t> &amp; </a:t>
                      </a:r>
                      <a:r>
                        <a:rPr lang="en-US" sz="2400" b="0" baseline="0" dirty="0" err="1">
                          <a:solidFill>
                            <a:schemeClr val="bg2"/>
                          </a:solidFill>
                          <a:effectLst/>
                        </a:rPr>
                        <a:t>noncavitary</a:t>
                      </a:r>
                      <a:endParaRPr lang="en-US" sz="2400" b="0" dirty="0">
                        <a:solidFill>
                          <a:schemeClr val="bg2"/>
                        </a:solidFill>
                        <a:effectLst/>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2958821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Index</a:t>
            </a:r>
          </a:p>
        </p:txBody>
      </p:sp>
      <p:sp>
        <p:nvSpPr>
          <p:cNvPr id="3" name="Content Placeholder 2"/>
          <p:cNvSpPr>
            <a:spLocks noGrp="1"/>
          </p:cNvSpPr>
          <p:nvPr>
            <p:ph idx="1"/>
          </p:nvPr>
        </p:nvSpPr>
        <p:spPr>
          <a:xfrm>
            <a:off x="457200" y="1497317"/>
            <a:ext cx="8229600" cy="2227936"/>
          </a:xfrm>
        </p:spPr>
        <p:txBody>
          <a:bodyPr/>
          <a:lstStyle/>
          <a:p>
            <a:pPr>
              <a:lnSpc>
                <a:spcPct val="90000"/>
              </a:lnSpc>
            </a:pPr>
            <a:r>
              <a:rPr lang="en-US" sz="3000" dirty="0"/>
              <a:t>A composite score combined from multiple variables/questions</a:t>
            </a:r>
          </a:p>
          <a:p>
            <a:pPr>
              <a:lnSpc>
                <a:spcPct val="90000"/>
              </a:lnSpc>
            </a:pPr>
            <a:r>
              <a:rPr lang="en-US" sz="3000" dirty="0"/>
              <a:t>Each indicator is given equal weight</a:t>
            </a:r>
          </a:p>
          <a:p>
            <a:pPr>
              <a:lnSpc>
                <a:spcPct val="90000"/>
              </a:lnSpc>
            </a:pPr>
            <a:r>
              <a:rPr lang="en-US" sz="3000" dirty="0"/>
              <a:t>Example: HIV knowledge among TB patients</a:t>
            </a:r>
          </a:p>
        </p:txBody>
      </p:sp>
      <p:graphicFrame>
        <p:nvGraphicFramePr>
          <p:cNvPr id="4" name="Table 3"/>
          <p:cNvGraphicFramePr>
            <a:graphicFrameLocks noGrp="1"/>
          </p:cNvGraphicFramePr>
          <p:nvPr>
            <p:extLst>
              <p:ext uri="{D42A27DB-BD31-4B8C-83A1-F6EECF244321}">
                <p14:modId xmlns:p14="http://schemas.microsoft.com/office/powerpoint/2010/main" val="2869431873"/>
              </p:ext>
            </p:extLst>
          </p:nvPr>
        </p:nvGraphicFramePr>
        <p:xfrm>
          <a:off x="694034" y="3725253"/>
          <a:ext cx="7992766" cy="2864711"/>
        </p:xfrm>
        <a:graphic>
          <a:graphicData uri="http://schemas.openxmlformats.org/drawingml/2006/table">
            <a:tbl>
              <a:tblPr firstRow="1" bandRow="1">
                <a:tableStyleId>{5C22544A-7EE6-4342-B048-85BDC9FD1C3A}</a:tableStyleId>
              </a:tblPr>
              <a:tblGrid>
                <a:gridCol w="5120766">
                  <a:extLst>
                    <a:ext uri="{9D8B030D-6E8A-4147-A177-3AD203B41FA5}">
                      <a16:colId xmlns:a16="http://schemas.microsoft.com/office/drawing/2014/main" val="20000"/>
                    </a:ext>
                  </a:extLst>
                </a:gridCol>
                <a:gridCol w="2872000">
                  <a:extLst>
                    <a:ext uri="{9D8B030D-6E8A-4147-A177-3AD203B41FA5}">
                      <a16:colId xmlns:a16="http://schemas.microsoft.com/office/drawing/2014/main" val="20001"/>
                    </a:ext>
                  </a:extLst>
                </a:gridCol>
              </a:tblGrid>
              <a:tr h="617899">
                <a:tc>
                  <a:txBody>
                    <a:bodyPr/>
                    <a:lstStyle/>
                    <a:p>
                      <a:pPr>
                        <a:lnSpc>
                          <a:spcPct val="80000"/>
                        </a:lnSpc>
                      </a:pPr>
                      <a:r>
                        <a:rPr lang="en-US" sz="2800" b="0" dirty="0">
                          <a:solidFill>
                            <a:srgbClr val="000000"/>
                          </a:solidFill>
                          <a:effectLst/>
                          <a:latin typeface="Calibri"/>
                          <a:cs typeface="Calibri"/>
                        </a:rPr>
                        <a:t>1. HIV is an infectious</a:t>
                      </a:r>
                      <a:r>
                        <a:rPr lang="en-US" sz="2800" b="0" baseline="0" dirty="0">
                          <a:solidFill>
                            <a:srgbClr val="000000"/>
                          </a:solidFill>
                          <a:effectLst/>
                          <a:latin typeface="Calibri"/>
                          <a:cs typeface="Calibri"/>
                        </a:rPr>
                        <a:t> disease</a:t>
                      </a:r>
                      <a:endParaRPr lang="en-US" sz="2800" b="0" dirty="0">
                        <a:solidFill>
                          <a:srgbClr val="000000"/>
                        </a:solidFill>
                        <a:latin typeface="Calibri"/>
                        <a:cs typeface="Calibri"/>
                      </a:endParaRPr>
                    </a:p>
                  </a:txBody>
                  <a:tcPr marL="91434" marR="91434" marT="45721" marB="45721"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80000"/>
                        </a:lnSpc>
                      </a:pPr>
                      <a:r>
                        <a:rPr lang="en-US" sz="2800" b="0" dirty="0">
                          <a:solidFill>
                            <a:srgbClr val="000000"/>
                          </a:solidFill>
                          <a:effectLst/>
                          <a:latin typeface="Calibri"/>
                          <a:cs typeface="Calibri"/>
                        </a:rPr>
                        <a:t>No</a:t>
                      </a:r>
                      <a:r>
                        <a:rPr lang="en-US" sz="2800" b="0" baseline="0" dirty="0">
                          <a:solidFill>
                            <a:srgbClr val="000000"/>
                          </a:solidFill>
                          <a:effectLst/>
                          <a:latin typeface="Calibri"/>
                          <a:cs typeface="Calibri"/>
                        </a:rPr>
                        <a:t> = 0</a:t>
                      </a:r>
                    </a:p>
                    <a:p>
                      <a:pPr>
                        <a:lnSpc>
                          <a:spcPct val="80000"/>
                        </a:lnSpc>
                      </a:pPr>
                      <a:r>
                        <a:rPr lang="en-US" sz="2800" b="0" baseline="0" dirty="0">
                          <a:solidFill>
                            <a:srgbClr val="000000"/>
                          </a:solidFill>
                          <a:effectLst/>
                          <a:latin typeface="Calibri"/>
                          <a:cs typeface="Calibri"/>
                        </a:rPr>
                        <a:t>Yes = 1</a:t>
                      </a:r>
                    </a:p>
                  </a:txBody>
                  <a:tcPr marL="91434" marR="91434" marT="45721" marB="45721"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617899">
                <a:tc>
                  <a:txBody>
                    <a:bodyPr/>
                    <a:lstStyle/>
                    <a:p>
                      <a:pPr>
                        <a:lnSpc>
                          <a:spcPct val="80000"/>
                        </a:lnSpc>
                      </a:pPr>
                      <a:r>
                        <a:rPr lang="en-US" sz="2800" b="0" dirty="0">
                          <a:solidFill>
                            <a:srgbClr val="000000"/>
                          </a:solidFill>
                          <a:effectLst/>
                          <a:latin typeface="Calibri"/>
                          <a:cs typeface="Calibri"/>
                        </a:rPr>
                        <a:t>2. HIV</a:t>
                      </a:r>
                      <a:r>
                        <a:rPr lang="en-US" sz="2800" b="0" baseline="0" dirty="0">
                          <a:solidFill>
                            <a:srgbClr val="000000"/>
                          </a:solidFill>
                          <a:effectLst/>
                          <a:latin typeface="Calibri"/>
                          <a:cs typeface="Calibri"/>
                        </a:rPr>
                        <a:t> is transmitted via sex</a:t>
                      </a:r>
                      <a:endParaRPr lang="en-US" sz="2800" b="0" dirty="0">
                        <a:solidFill>
                          <a:srgbClr val="000000"/>
                        </a:solidFill>
                        <a:latin typeface="Calibri"/>
                        <a:cs typeface="Calibri"/>
                      </a:endParaRPr>
                    </a:p>
                  </a:txBody>
                  <a:tcPr marL="91434" marR="91434" marT="45721" marB="45721"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nSpc>
                          <a:spcPct val="80000"/>
                        </a:lnSpc>
                      </a:pPr>
                      <a:r>
                        <a:rPr lang="en-US" sz="2800" b="0" dirty="0">
                          <a:solidFill>
                            <a:srgbClr val="000000"/>
                          </a:solidFill>
                          <a:effectLst/>
                          <a:latin typeface="Calibri"/>
                          <a:cs typeface="Calibri"/>
                        </a:rPr>
                        <a:t>No</a:t>
                      </a:r>
                      <a:r>
                        <a:rPr lang="en-US" sz="2800" b="0" baseline="0" dirty="0">
                          <a:solidFill>
                            <a:srgbClr val="000000"/>
                          </a:solidFill>
                          <a:effectLst/>
                          <a:latin typeface="Calibri"/>
                          <a:cs typeface="Calibri"/>
                        </a:rPr>
                        <a:t> = 0</a:t>
                      </a:r>
                    </a:p>
                    <a:p>
                      <a:pPr>
                        <a:lnSpc>
                          <a:spcPct val="80000"/>
                        </a:lnSpc>
                      </a:pPr>
                      <a:r>
                        <a:rPr lang="en-US" sz="2800" b="0" baseline="0" dirty="0">
                          <a:solidFill>
                            <a:srgbClr val="000000"/>
                          </a:solidFill>
                          <a:effectLst/>
                          <a:latin typeface="Calibri"/>
                          <a:cs typeface="Calibri"/>
                        </a:rPr>
                        <a:t>Yes = 1</a:t>
                      </a:r>
                    </a:p>
                  </a:txBody>
                  <a:tcPr marL="91434" marR="91434" marT="45721" marB="45721"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617899">
                <a:tc>
                  <a:txBody>
                    <a:bodyPr/>
                    <a:lstStyle/>
                    <a:p>
                      <a:pPr>
                        <a:lnSpc>
                          <a:spcPct val="80000"/>
                        </a:lnSpc>
                      </a:pPr>
                      <a:r>
                        <a:rPr lang="en-US" sz="2800" b="0" dirty="0">
                          <a:solidFill>
                            <a:srgbClr val="000000"/>
                          </a:solidFill>
                          <a:effectLst/>
                          <a:latin typeface="Calibri"/>
                          <a:cs typeface="Calibri"/>
                        </a:rPr>
                        <a:t>3. There is treatment for HIV</a:t>
                      </a:r>
                      <a:endParaRPr lang="en-US" sz="2800" b="0" dirty="0">
                        <a:solidFill>
                          <a:srgbClr val="000000"/>
                        </a:solidFill>
                        <a:latin typeface="Calibri"/>
                        <a:cs typeface="Calibri"/>
                      </a:endParaRPr>
                    </a:p>
                  </a:txBody>
                  <a:tcPr marL="91434" marR="91434" marT="45721" marB="45721"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nSpc>
                          <a:spcPct val="80000"/>
                        </a:lnSpc>
                      </a:pPr>
                      <a:r>
                        <a:rPr lang="en-US" sz="2800" b="0" dirty="0">
                          <a:solidFill>
                            <a:srgbClr val="000000"/>
                          </a:solidFill>
                          <a:effectLst/>
                          <a:latin typeface="Calibri"/>
                          <a:cs typeface="Calibri"/>
                        </a:rPr>
                        <a:t>No</a:t>
                      </a:r>
                      <a:r>
                        <a:rPr lang="en-US" sz="2800" b="0" baseline="0" dirty="0">
                          <a:solidFill>
                            <a:srgbClr val="000000"/>
                          </a:solidFill>
                          <a:effectLst/>
                          <a:latin typeface="Calibri"/>
                          <a:cs typeface="Calibri"/>
                        </a:rPr>
                        <a:t> = 0</a:t>
                      </a:r>
                    </a:p>
                    <a:p>
                      <a:pPr>
                        <a:lnSpc>
                          <a:spcPct val="80000"/>
                        </a:lnSpc>
                      </a:pPr>
                      <a:r>
                        <a:rPr lang="en-US" sz="2800" b="0" baseline="0" dirty="0">
                          <a:solidFill>
                            <a:srgbClr val="000000"/>
                          </a:solidFill>
                          <a:effectLst/>
                          <a:latin typeface="Calibri"/>
                          <a:cs typeface="Calibri"/>
                        </a:rPr>
                        <a:t>Yes = 1</a:t>
                      </a:r>
                      <a:endParaRPr lang="en-US" sz="2800" b="0" dirty="0">
                        <a:solidFill>
                          <a:srgbClr val="000000"/>
                        </a:solidFill>
                        <a:latin typeface="Calibri"/>
                        <a:cs typeface="Calibri"/>
                      </a:endParaRPr>
                    </a:p>
                  </a:txBody>
                  <a:tcPr marL="91434" marR="91434" marT="45721" marB="45721"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r h="516602">
                <a:tc>
                  <a:txBody>
                    <a:bodyPr/>
                    <a:lstStyle/>
                    <a:p>
                      <a:pPr>
                        <a:lnSpc>
                          <a:spcPct val="80000"/>
                        </a:lnSpc>
                      </a:pPr>
                      <a:r>
                        <a:rPr lang="en-US" sz="2800" b="1" dirty="0">
                          <a:solidFill>
                            <a:srgbClr val="000000"/>
                          </a:solidFill>
                          <a:latin typeface="Calibri"/>
                          <a:cs typeface="Calibri"/>
                        </a:rPr>
                        <a:t>Score</a:t>
                      </a:r>
                    </a:p>
                  </a:txBody>
                  <a:tcPr marL="91434" marR="91434" marT="45721" marB="45721"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40000"/>
                        <a:lumOff val="60000"/>
                      </a:schemeClr>
                    </a:solidFill>
                  </a:tcPr>
                </a:tc>
                <a:tc>
                  <a:txBody>
                    <a:bodyPr/>
                    <a:lstStyle/>
                    <a:p>
                      <a:pPr>
                        <a:lnSpc>
                          <a:spcPct val="80000"/>
                        </a:lnSpc>
                      </a:pPr>
                      <a:r>
                        <a:rPr lang="en-US" sz="2800" b="1" dirty="0">
                          <a:solidFill>
                            <a:srgbClr val="000000"/>
                          </a:solidFill>
                          <a:latin typeface="Calibri"/>
                          <a:cs typeface="Calibri"/>
                        </a:rPr>
                        <a:t>TOTAL</a:t>
                      </a:r>
                    </a:p>
                  </a:txBody>
                  <a:tcPr marL="91434" marR="91434" marT="45721" marB="45721"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accent6">
                        <a:lumMod val="40000"/>
                        <a:lumOff val="60000"/>
                      </a:schemeClr>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145733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Scale</a:t>
            </a:r>
          </a:p>
        </p:txBody>
      </p:sp>
      <p:sp>
        <p:nvSpPr>
          <p:cNvPr id="3" name="Content Placeholder 2"/>
          <p:cNvSpPr>
            <a:spLocks noGrp="1"/>
          </p:cNvSpPr>
          <p:nvPr>
            <p:ph idx="1"/>
          </p:nvPr>
        </p:nvSpPr>
        <p:spPr>
          <a:xfrm>
            <a:off x="457200" y="1479429"/>
            <a:ext cx="8229600" cy="1548173"/>
          </a:xfrm>
        </p:spPr>
        <p:txBody>
          <a:bodyPr/>
          <a:lstStyle/>
          <a:p>
            <a:pPr>
              <a:lnSpc>
                <a:spcPct val="90000"/>
              </a:lnSpc>
              <a:spcAft>
                <a:spcPts val="600"/>
              </a:spcAft>
            </a:pPr>
            <a:r>
              <a:rPr lang="en-US" sz="3000" dirty="0"/>
              <a:t>Summary of ordinal variable scores</a:t>
            </a:r>
          </a:p>
          <a:p>
            <a:pPr>
              <a:lnSpc>
                <a:spcPct val="90000"/>
              </a:lnSpc>
              <a:spcAft>
                <a:spcPts val="600"/>
              </a:spcAft>
            </a:pPr>
            <a:r>
              <a:rPr lang="en-US" sz="3000" dirty="0"/>
              <a:t>Assigns scores to patterns of responses</a:t>
            </a:r>
          </a:p>
          <a:p>
            <a:pPr>
              <a:lnSpc>
                <a:spcPct val="90000"/>
              </a:lnSpc>
              <a:spcAft>
                <a:spcPts val="600"/>
              </a:spcAft>
            </a:pPr>
            <a:r>
              <a:rPr lang="en-US" sz="3000" dirty="0"/>
              <a:t>Example: Level of job satisfaction of TB staff</a:t>
            </a:r>
          </a:p>
        </p:txBody>
      </p:sp>
      <p:graphicFrame>
        <p:nvGraphicFramePr>
          <p:cNvPr id="4" name="Table 3"/>
          <p:cNvGraphicFramePr>
            <a:graphicFrameLocks noGrp="1"/>
          </p:cNvGraphicFramePr>
          <p:nvPr>
            <p:extLst>
              <p:ext uri="{D42A27DB-BD31-4B8C-83A1-F6EECF244321}">
                <p14:modId xmlns:p14="http://schemas.microsoft.com/office/powerpoint/2010/main" val="2239878726"/>
              </p:ext>
            </p:extLst>
          </p:nvPr>
        </p:nvGraphicFramePr>
        <p:xfrm>
          <a:off x="457200" y="3148374"/>
          <a:ext cx="8458200" cy="3590042"/>
        </p:xfrm>
        <a:graphic>
          <a:graphicData uri="http://schemas.openxmlformats.org/drawingml/2006/table">
            <a:tbl>
              <a:tblPr firstRow="1" bandRow="1">
                <a:tableStyleId>{5C22544A-7EE6-4342-B048-85BDC9FD1C3A}</a:tableStyleId>
              </a:tblPr>
              <a:tblGrid>
                <a:gridCol w="4586532">
                  <a:extLst>
                    <a:ext uri="{9D8B030D-6E8A-4147-A177-3AD203B41FA5}">
                      <a16:colId xmlns:a16="http://schemas.microsoft.com/office/drawing/2014/main" val="20000"/>
                    </a:ext>
                  </a:extLst>
                </a:gridCol>
                <a:gridCol w="3871668">
                  <a:extLst>
                    <a:ext uri="{9D8B030D-6E8A-4147-A177-3AD203B41FA5}">
                      <a16:colId xmlns:a16="http://schemas.microsoft.com/office/drawing/2014/main" val="20001"/>
                    </a:ext>
                  </a:extLst>
                </a:gridCol>
              </a:tblGrid>
              <a:tr h="977583">
                <a:tc>
                  <a:txBody>
                    <a:bodyPr/>
                    <a:lstStyle/>
                    <a:p>
                      <a:pPr>
                        <a:lnSpc>
                          <a:spcPct val="90000"/>
                        </a:lnSpc>
                      </a:pPr>
                      <a:r>
                        <a:rPr lang="en-US" sz="2400" b="0" dirty="0">
                          <a:solidFill>
                            <a:srgbClr val="000000"/>
                          </a:solidFill>
                          <a:effectLst/>
                          <a:latin typeface="Calibri"/>
                          <a:cs typeface="Calibri"/>
                        </a:rPr>
                        <a:t>1.  I like my job</a:t>
                      </a:r>
                      <a:endParaRPr lang="en-US" sz="2400" b="0" dirty="0">
                        <a:solidFill>
                          <a:srgbClr val="000000"/>
                        </a:solidFill>
                        <a:latin typeface="Calibri"/>
                        <a:cs typeface="Calibri"/>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nSpc>
                          <a:spcPct val="90000"/>
                        </a:lnSpc>
                      </a:pPr>
                      <a:r>
                        <a:rPr lang="en-US" sz="1800" b="0" dirty="0">
                          <a:solidFill>
                            <a:srgbClr val="000000"/>
                          </a:solidFill>
                          <a:effectLst/>
                          <a:latin typeface="Calibri"/>
                          <a:cs typeface="Calibri"/>
                        </a:rPr>
                        <a:t>Strongly agree =1</a:t>
                      </a:r>
                    </a:p>
                    <a:p>
                      <a:pPr>
                        <a:lnSpc>
                          <a:spcPct val="90000"/>
                        </a:lnSpc>
                      </a:pPr>
                      <a:r>
                        <a:rPr lang="en-US" sz="1800" b="0" dirty="0">
                          <a:solidFill>
                            <a:srgbClr val="000000"/>
                          </a:solidFill>
                          <a:effectLst/>
                          <a:latin typeface="Calibri"/>
                          <a:cs typeface="Calibri"/>
                        </a:rPr>
                        <a:t>Somewhat agree=2</a:t>
                      </a:r>
                    </a:p>
                    <a:p>
                      <a:pPr>
                        <a:lnSpc>
                          <a:spcPct val="90000"/>
                        </a:lnSpc>
                      </a:pPr>
                      <a:r>
                        <a:rPr lang="en-US" sz="1800" b="0" dirty="0">
                          <a:solidFill>
                            <a:srgbClr val="000000"/>
                          </a:solidFill>
                          <a:effectLst/>
                          <a:latin typeface="Calibri"/>
                          <a:cs typeface="Calibri"/>
                        </a:rPr>
                        <a:t>Somewhat disagree=3</a:t>
                      </a:r>
                    </a:p>
                    <a:p>
                      <a:pPr>
                        <a:lnSpc>
                          <a:spcPct val="90000"/>
                        </a:lnSpc>
                      </a:pPr>
                      <a:r>
                        <a:rPr lang="en-US" sz="1800" b="0" dirty="0">
                          <a:solidFill>
                            <a:srgbClr val="000000"/>
                          </a:solidFill>
                          <a:effectLst/>
                          <a:latin typeface="Calibri"/>
                          <a:cs typeface="Calibri"/>
                        </a:rPr>
                        <a:t>Strongly</a:t>
                      </a:r>
                      <a:r>
                        <a:rPr lang="en-US" sz="1800" b="0" baseline="0" dirty="0">
                          <a:solidFill>
                            <a:srgbClr val="000000"/>
                          </a:solidFill>
                          <a:effectLst/>
                          <a:latin typeface="Calibri"/>
                          <a:cs typeface="Calibri"/>
                        </a:rPr>
                        <a:t> disagree=4</a:t>
                      </a:r>
                      <a:endParaRPr lang="en-US" sz="1800" b="0" dirty="0">
                        <a:solidFill>
                          <a:srgbClr val="000000"/>
                        </a:solidFill>
                        <a:latin typeface="Calibri"/>
                        <a:cs typeface="Calibri"/>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977583">
                <a:tc>
                  <a:txBody>
                    <a:bodyPr/>
                    <a:lstStyle/>
                    <a:p>
                      <a:pPr>
                        <a:lnSpc>
                          <a:spcPct val="90000"/>
                        </a:lnSpc>
                      </a:pPr>
                      <a:r>
                        <a:rPr lang="en-US" sz="2400" b="0" dirty="0">
                          <a:solidFill>
                            <a:srgbClr val="000000"/>
                          </a:solidFill>
                          <a:effectLst/>
                          <a:latin typeface="Calibri"/>
                          <a:cs typeface="Calibri"/>
                        </a:rPr>
                        <a:t>2.  I get along with my colleague</a:t>
                      </a:r>
                      <a:endParaRPr lang="en-US" sz="2400" b="0" dirty="0">
                        <a:solidFill>
                          <a:srgbClr val="000000"/>
                        </a:solidFill>
                        <a:latin typeface="Calibri"/>
                        <a:cs typeface="Calibri"/>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nSpc>
                          <a:spcPct val="90000"/>
                        </a:lnSpc>
                      </a:pPr>
                      <a:r>
                        <a:rPr lang="en-US" sz="1800" b="0" dirty="0">
                          <a:solidFill>
                            <a:srgbClr val="000000"/>
                          </a:solidFill>
                          <a:effectLst/>
                          <a:latin typeface="Calibri"/>
                          <a:cs typeface="Calibri"/>
                        </a:rPr>
                        <a:t>Strongly agree =1</a:t>
                      </a:r>
                    </a:p>
                    <a:p>
                      <a:pPr>
                        <a:lnSpc>
                          <a:spcPct val="90000"/>
                        </a:lnSpc>
                      </a:pPr>
                      <a:r>
                        <a:rPr lang="en-US" sz="1800" b="0" dirty="0">
                          <a:solidFill>
                            <a:srgbClr val="000000"/>
                          </a:solidFill>
                          <a:effectLst/>
                          <a:latin typeface="Calibri"/>
                          <a:cs typeface="Calibri"/>
                        </a:rPr>
                        <a:t>Somewhat agree=2</a:t>
                      </a:r>
                    </a:p>
                    <a:p>
                      <a:pPr>
                        <a:lnSpc>
                          <a:spcPct val="90000"/>
                        </a:lnSpc>
                      </a:pPr>
                      <a:r>
                        <a:rPr lang="en-US" sz="1800" b="0" dirty="0">
                          <a:solidFill>
                            <a:srgbClr val="000000"/>
                          </a:solidFill>
                          <a:effectLst/>
                          <a:latin typeface="Calibri"/>
                          <a:cs typeface="Calibri"/>
                        </a:rPr>
                        <a:t>Somewhat disagree=3</a:t>
                      </a:r>
                    </a:p>
                    <a:p>
                      <a:pPr>
                        <a:lnSpc>
                          <a:spcPct val="90000"/>
                        </a:lnSpc>
                      </a:pPr>
                      <a:r>
                        <a:rPr lang="en-US" sz="1800" b="0" dirty="0">
                          <a:solidFill>
                            <a:srgbClr val="000000"/>
                          </a:solidFill>
                          <a:effectLst/>
                          <a:latin typeface="Calibri"/>
                          <a:cs typeface="Calibri"/>
                        </a:rPr>
                        <a:t>Strongly</a:t>
                      </a:r>
                      <a:r>
                        <a:rPr lang="en-US" sz="1800" b="0" baseline="0" dirty="0">
                          <a:solidFill>
                            <a:srgbClr val="000000"/>
                          </a:solidFill>
                          <a:effectLst/>
                          <a:latin typeface="Calibri"/>
                          <a:cs typeface="Calibri"/>
                        </a:rPr>
                        <a:t> disagree=4</a:t>
                      </a:r>
                      <a:endParaRPr lang="en-US" sz="1800" b="0" dirty="0">
                        <a:solidFill>
                          <a:srgbClr val="000000"/>
                        </a:solidFill>
                        <a:latin typeface="Calibri"/>
                        <a:cs typeface="Calibri"/>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977583">
                <a:tc>
                  <a:txBody>
                    <a:bodyPr/>
                    <a:lstStyle/>
                    <a:p>
                      <a:pPr marL="339725" indent="-339725">
                        <a:lnSpc>
                          <a:spcPct val="90000"/>
                        </a:lnSpc>
                      </a:pPr>
                      <a:r>
                        <a:rPr lang="en-US" sz="2400" b="0" dirty="0">
                          <a:solidFill>
                            <a:srgbClr val="000000"/>
                          </a:solidFill>
                          <a:effectLst/>
                          <a:latin typeface="Calibri"/>
                          <a:cs typeface="Calibri"/>
                        </a:rPr>
                        <a:t>3.  I can</a:t>
                      </a:r>
                      <a:r>
                        <a:rPr lang="en-US" sz="2400" b="0" baseline="0" dirty="0">
                          <a:solidFill>
                            <a:srgbClr val="000000"/>
                          </a:solidFill>
                          <a:effectLst/>
                          <a:latin typeface="Calibri"/>
                          <a:cs typeface="Calibri"/>
                        </a:rPr>
                        <a:t> cope with difficulties at work</a:t>
                      </a:r>
                      <a:endParaRPr lang="en-US" sz="2400" b="0" dirty="0">
                        <a:solidFill>
                          <a:srgbClr val="000000"/>
                        </a:solidFill>
                        <a:latin typeface="Calibri"/>
                        <a:cs typeface="Calibri"/>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a:lnSpc>
                          <a:spcPct val="90000"/>
                        </a:lnSpc>
                      </a:pPr>
                      <a:r>
                        <a:rPr lang="en-US" sz="1800" b="0" dirty="0">
                          <a:solidFill>
                            <a:srgbClr val="000000"/>
                          </a:solidFill>
                          <a:effectLst/>
                          <a:latin typeface="Calibri"/>
                          <a:cs typeface="Calibri"/>
                        </a:rPr>
                        <a:t>Strongly agree =1</a:t>
                      </a:r>
                    </a:p>
                    <a:p>
                      <a:pPr>
                        <a:lnSpc>
                          <a:spcPct val="90000"/>
                        </a:lnSpc>
                      </a:pPr>
                      <a:r>
                        <a:rPr lang="en-US" sz="1800" b="0" dirty="0">
                          <a:solidFill>
                            <a:srgbClr val="000000"/>
                          </a:solidFill>
                          <a:effectLst/>
                          <a:latin typeface="Calibri"/>
                          <a:cs typeface="Calibri"/>
                        </a:rPr>
                        <a:t>Somewhat agree=2</a:t>
                      </a:r>
                    </a:p>
                    <a:p>
                      <a:pPr>
                        <a:lnSpc>
                          <a:spcPct val="90000"/>
                        </a:lnSpc>
                      </a:pPr>
                      <a:r>
                        <a:rPr lang="en-US" sz="1800" b="0" dirty="0">
                          <a:solidFill>
                            <a:srgbClr val="000000"/>
                          </a:solidFill>
                          <a:effectLst/>
                          <a:latin typeface="Calibri"/>
                          <a:cs typeface="Calibri"/>
                        </a:rPr>
                        <a:t>Somewhat disagree=3</a:t>
                      </a:r>
                    </a:p>
                    <a:p>
                      <a:pPr>
                        <a:lnSpc>
                          <a:spcPct val="90000"/>
                        </a:lnSpc>
                      </a:pPr>
                      <a:r>
                        <a:rPr lang="en-US" sz="1800" b="0" dirty="0">
                          <a:solidFill>
                            <a:srgbClr val="000000"/>
                          </a:solidFill>
                          <a:effectLst/>
                          <a:latin typeface="Calibri"/>
                          <a:cs typeface="Calibri"/>
                        </a:rPr>
                        <a:t>Strongly</a:t>
                      </a:r>
                      <a:r>
                        <a:rPr lang="en-US" sz="1800" b="0" baseline="0" dirty="0">
                          <a:solidFill>
                            <a:srgbClr val="000000"/>
                          </a:solidFill>
                          <a:effectLst/>
                          <a:latin typeface="Calibri"/>
                          <a:cs typeface="Calibri"/>
                        </a:rPr>
                        <a:t> disagree=4</a:t>
                      </a:r>
                      <a:endParaRPr lang="en-US" sz="1800" b="0" dirty="0">
                        <a:solidFill>
                          <a:srgbClr val="000000"/>
                        </a:solidFill>
                        <a:latin typeface="Calibri"/>
                        <a:cs typeface="Calibri"/>
                      </a:endParaRP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r h="353042">
                <a:tc>
                  <a:txBody>
                    <a:bodyPr/>
                    <a:lstStyle/>
                    <a:p>
                      <a:pPr>
                        <a:lnSpc>
                          <a:spcPct val="90000"/>
                        </a:lnSpc>
                      </a:pPr>
                      <a:r>
                        <a:rPr lang="en-US" sz="1800" b="1" dirty="0">
                          <a:solidFill>
                            <a:srgbClr val="000000"/>
                          </a:solidFill>
                          <a:latin typeface="Calibri"/>
                          <a:cs typeface="Calibri"/>
                        </a:rPr>
                        <a:t>Score</a:t>
                      </a: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DBE7B6"/>
                    </a:solidFill>
                  </a:tcPr>
                </a:tc>
                <a:tc>
                  <a:txBody>
                    <a:bodyPr/>
                    <a:lstStyle/>
                    <a:p>
                      <a:pPr>
                        <a:lnSpc>
                          <a:spcPct val="90000"/>
                        </a:lnSpc>
                      </a:pPr>
                      <a:r>
                        <a:rPr lang="en-US" sz="1800" b="1" dirty="0">
                          <a:solidFill>
                            <a:srgbClr val="000000"/>
                          </a:solidFill>
                          <a:latin typeface="Calibri"/>
                          <a:cs typeface="Calibri"/>
                        </a:rPr>
                        <a:t>TOTAL</a:t>
                      </a:r>
                    </a:p>
                  </a:txBody>
                  <a:tcPr marT="45724" marB="45724">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DBE7B6"/>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733972047"/>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17964</TotalTime>
  <Words>2561</Words>
  <Application>Microsoft Office PowerPoint</Application>
  <PresentationFormat>On-screen Show (4:3)</PresentationFormat>
  <Paragraphs>300</Paragraphs>
  <Slides>28</Slides>
  <Notes>28</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28</vt:i4>
      </vt:variant>
    </vt:vector>
  </HeadingPairs>
  <TitlesOfParts>
    <vt:vector size="41" baseType="lpstr">
      <vt:lpstr>MS PGothic</vt:lpstr>
      <vt:lpstr>Arial</vt:lpstr>
      <vt:lpstr>Avenir Book</vt:lpstr>
      <vt:lpstr>Calibri</vt:lpstr>
      <vt:lpstr>Cambria Math</vt:lpstr>
      <vt:lpstr>Courier New</vt:lpstr>
      <vt:lpstr>Garamond</vt:lpstr>
      <vt:lpstr>Lucida Grande</vt:lpstr>
      <vt:lpstr>Mangal</vt:lpstr>
      <vt:lpstr>Times New Roman</vt:lpstr>
      <vt:lpstr>Verdana</vt:lpstr>
      <vt:lpstr>Wingdings</vt:lpstr>
      <vt:lpstr>CDC OR Style options 1 and 2</vt:lpstr>
      <vt:lpstr>From “Concept to Measurement”  and Sources of Bias</vt:lpstr>
      <vt:lpstr>From concept to measurement</vt:lpstr>
      <vt:lpstr>Operational definition</vt:lpstr>
      <vt:lpstr>How do we define and measure…?</vt:lpstr>
      <vt:lpstr>Example</vt:lpstr>
      <vt:lpstr>Summary variables</vt:lpstr>
      <vt:lpstr>Typology</vt:lpstr>
      <vt:lpstr>Index</vt:lpstr>
      <vt:lpstr>Scale</vt:lpstr>
      <vt:lpstr>Measurement properties</vt:lpstr>
      <vt:lpstr>Precision and accuracy</vt:lpstr>
      <vt:lpstr>Types of precision</vt:lpstr>
      <vt:lpstr>Types of precision (cont.)</vt:lpstr>
      <vt:lpstr>Types of precision (cont.)</vt:lpstr>
      <vt:lpstr>Accuracy - What is bias?</vt:lpstr>
      <vt:lpstr>Where bias can arise</vt:lpstr>
      <vt:lpstr>Selection</vt:lpstr>
      <vt:lpstr>Selection bias by study design</vt:lpstr>
      <vt:lpstr>Measurement </vt:lpstr>
      <vt:lpstr>Misclassification bias</vt:lpstr>
      <vt:lpstr>Other types of measurement bias</vt:lpstr>
      <vt:lpstr>Bias in analysis</vt:lpstr>
      <vt:lpstr>Confounding</vt:lpstr>
      <vt:lpstr>Example – confounding in TB</vt:lpstr>
      <vt:lpstr>Interpretation of results</vt:lpstr>
      <vt:lpstr>Validity</vt:lpstr>
      <vt:lpstr>Types of validity for studies</vt:lpstr>
      <vt:lpstr>In conclusion…</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251</cp:revision>
  <dcterms:created xsi:type="dcterms:W3CDTF">2016-12-10T01:14:11Z</dcterms:created>
  <dcterms:modified xsi:type="dcterms:W3CDTF">2019-01-09T19:55:01Z</dcterms:modified>
</cp:coreProperties>
</file>