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  <p:sldMasterId id="2147483675" r:id="rId2"/>
  </p:sldMasterIdLst>
  <p:notesMasterIdLst>
    <p:notesMasterId r:id="rId13"/>
  </p:notesMasterIdLst>
  <p:sldIdLst>
    <p:sldId id="256" r:id="rId3"/>
    <p:sldId id="262" r:id="rId4"/>
    <p:sldId id="278" r:id="rId5"/>
    <p:sldId id="279" r:id="rId6"/>
    <p:sldId id="277" r:id="rId7"/>
    <p:sldId id="276" r:id="rId8"/>
    <p:sldId id="280" r:id="rId9"/>
    <p:sldId id="283" r:id="rId10"/>
    <p:sldId id="281" r:id="rId11"/>
    <p:sldId id="285" r:id="rId1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1198">
          <p15:clr>
            <a:srgbClr val="A4A3A4"/>
          </p15:clr>
        </p15:guide>
        <p15:guide id="4" pos="3798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64A44"/>
    <a:srgbClr val="A23D07"/>
    <a:srgbClr val="2FBFA6"/>
    <a:srgbClr val="FF8B16"/>
    <a:srgbClr val="A3CD08"/>
    <a:srgbClr val="AECD0B"/>
    <a:srgbClr val="F1CD29"/>
    <a:srgbClr val="CDC3B4"/>
    <a:srgbClr val="CDB51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600" autoAdjust="0"/>
    <p:restoredTop sz="69212" autoAdjust="0"/>
  </p:normalViewPr>
  <p:slideViewPr>
    <p:cSldViewPr snapToGrid="0" snapToObjects="1">
      <p:cViewPr varScale="1">
        <p:scale>
          <a:sx n="50" d="100"/>
          <a:sy n="50" d="100"/>
        </p:scale>
        <p:origin x="42" y="438"/>
      </p:cViewPr>
      <p:guideLst>
        <p:guide orient="horz" pos="2160"/>
        <p:guide pos="2880"/>
        <p:guide orient="horz" pos="1198"/>
        <p:guide pos="3798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10" d="100"/>
        <a:sy n="21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viewProps" Target="view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10EDAEF-72DB-C744-B5A5-593299A77FD0}" type="datetimeFigureOut">
              <a:rPr lang="en-US" smtClean="0"/>
              <a:t>1/18/2019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AD3D35E-2143-4448-BE2B-2320F89EEC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207572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Title: W1L23 Planning the Way Forward: Course Requirements </a:t>
            </a:r>
            <a:r>
              <a:rPr lang="en-US" b="1"/>
              <a:t>for Week </a:t>
            </a:r>
            <a:r>
              <a:rPr lang="en-US" b="1" dirty="0"/>
              <a:t>2</a:t>
            </a:r>
          </a:p>
          <a:p>
            <a:r>
              <a:rPr lang="en-US" b="1" dirty="0"/>
              <a:t>Time: 30 minutes (15 min slides + 15 min discussion); (10 slides)</a:t>
            </a:r>
            <a:endParaRPr lang="en-US" b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D3D35E-2143-4448-BE2B-2320F89EEC49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819501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i="1" dirty="0"/>
              <a:t>[TO DO: add information for acknowledgments based on</a:t>
            </a:r>
            <a:r>
              <a:rPr lang="en-US" i="1" baseline="0" dirty="0"/>
              <a:t> course organization</a:t>
            </a:r>
            <a:r>
              <a:rPr lang="en-US" i="1" dirty="0"/>
              <a:t>]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i="1" dirty="0"/>
              <a:t>[END]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D3D35E-2143-4448-BE2B-2320F89EEC49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9194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3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728284" indent="-279301">
              <a:defRPr sz="3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20206" indent="-223741">
              <a:defRPr sz="3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569189" indent="-223741">
              <a:defRPr sz="3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18172" indent="-223741">
              <a:defRPr sz="3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450638" indent="-223741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883103" indent="-223741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315569" indent="-223741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748034" indent="-223741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C936FBBE-34F1-E947-A9B0-077B726C1400}" type="slidenum">
              <a:rPr lang="en-US" sz="1100"/>
              <a:pPr/>
              <a:t>2</a:t>
            </a:fld>
            <a:endParaRPr lang="en-US" sz="1100"/>
          </a:p>
        </p:txBody>
      </p:sp>
      <p:sp>
        <p:nvSpPr>
          <p:cNvPr id="378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789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171450" marR="0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1200" b="0" i="1" dirty="0">
                <a:latin typeface="+mn-lt"/>
              </a:rPr>
              <a:t>[Review slide content]</a:t>
            </a:r>
            <a:endParaRPr lang="en-US" sz="1200" b="1" dirty="0">
              <a:latin typeface="+mn-lt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/>
              <a:buChar char="•"/>
            </a:pPr>
            <a:r>
              <a:rPr lang="en-US" dirty="0"/>
              <a:t>Let’s review </a:t>
            </a:r>
            <a:r>
              <a:rPr lang="en-US" baseline="0" dirty="0"/>
              <a:t>how much you have done already…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is-IS" i="1" baseline="0" dirty="0"/>
              <a:t>[Review slide content</a:t>
            </a:r>
            <a:r>
              <a:rPr lang="is-IS" i="1" dirty="0"/>
              <a:t>]</a:t>
            </a:r>
            <a:endParaRPr lang="is-IS" i="1" baseline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D3D35E-2143-4448-BE2B-2320F89EEC49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175668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/>
              <a:buChar char="•"/>
            </a:pPr>
            <a:r>
              <a:rPr lang="en-US" baseline="0" dirty="0"/>
              <a:t>Looking ahead to Week 2 – the focus of the week is working with data.</a:t>
            </a:r>
          </a:p>
          <a:p>
            <a:pPr marL="171450" indent="-171450">
              <a:buFont typeface="Arial"/>
              <a:buChar char="•"/>
            </a:pPr>
            <a:r>
              <a:rPr lang="en-US" baseline="0" dirty="0"/>
              <a:t>Before we start analyzing our data, we have to make sure it is complete and without errors that might affect our analysis.  No matter how well a study has been conducted, the data must always be cleaned and prepped – no dataset is ever perfect!</a:t>
            </a:r>
          </a:p>
          <a:p>
            <a:pPr marL="171450" indent="-171450">
              <a:buFont typeface="Arial"/>
              <a:buChar char="•"/>
            </a:pPr>
            <a:r>
              <a:rPr lang="en-US" baseline="0" dirty="0"/>
              <a:t>Beyond just fixing errors, some prepping of data involves changing the format of variables in order to make them more compatible with your analysis plan.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D3D35E-2143-4448-BE2B-2320F89EEC49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12471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/>
              <a:buChar char="•"/>
            </a:pPr>
            <a:r>
              <a:rPr lang="en-US" dirty="0">
                <a:latin typeface="Calibri (Body)"/>
              </a:rPr>
              <a:t>The goals of</a:t>
            </a:r>
            <a:r>
              <a:rPr lang="en-US" baseline="0" dirty="0">
                <a:latin typeface="Calibri (Body)"/>
              </a:rPr>
              <a:t> Week 2 will be to continue your training in research skills and to help you apply them to your own data in order to complete an analysis to answer your research question.</a:t>
            </a:r>
          </a:p>
          <a:p>
            <a:pPr marL="171450" marR="0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i="1" dirty="0">
                <a:latin typeface="Calibri (Body)"/>
              </a:rPr>
              <a:t>[Review slide content]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D3D35E-2143-4448-BE2B-2320F89EEC49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26521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Between Weeks 1 and 2, you are asked to accomplish several tasks.</a:t>
            </a:r>
          </a:p>
          <a:p>
            <a:pPr marL="171450" marR="0" lvl="0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i="1" dirty="0"/>
              <a:t>[Review slide content]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D3D35E-2143-4448-BE2B-2320F89EEC49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139085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marR="0" lvl="0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i="1" dirty="0"/>
              <a:t>[Review slide content]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D3D35E-2143-4448-BE2B-2320F89EEC49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006235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Questions?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D3D35E-2143-4448-BE2B-2320F89EEC49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409791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i="1" dirty="0"/>
              <a:t>[Review slide content]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D3D35E-2143-4448-BE2B-2320F89EEC49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5956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7"/>
          <p:cNvGrpSpPr>
            <a:grpSpLocks/>
          </p:cNvGrpSpPr>
          <p:nvPr/>
        </p:nvGrpSpPr>
        <p:grpSpPr bwMode="auto">
          <a:xfrm>
            <a:off x="228600" y="2889250"/>
            <a:ext cx="8610600" cy="201613"/>
            <a:chOff x="144" y="1680"/>
            <a:chExt cx="5424" cy="144"/>
          </a:xfrm>
        </p:grpSpPr>
        <p:sp>
          <p:nvSpPr>
            <p:cNvPr id="5" name="Rectangle 8"/>
            <p:cNvSpPr>
              <a:spLocks noChangeArrowheads="1"/>
            </p:cNvSpPr>
            <p:nvPr userDrawn="1"/>
          </p:nvSpPr>
          <p:spPr bwMode="auto">
            <a:xfrm>
              <a:off x="144" y="1680"/>
              <a:ext cx="1808" cy="144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  <a:extLst/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Verdana" pitchFamily="34" charset="0"/>
                  <a:ea typeface="MS PGothic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Verdana" pitchFamily="34" charset="0"/>
                  <a:ea typeface="MS PGothic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Verdana" pitchFamily="34" charset="0"/>
                  <a:ea typeface="MS PGothic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Verdana" pitchFamily="34" charset="0"/>
                  <a:ea typeface="MS PGothic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Verdana" pitchFamily="34" charset="0"/>
                  <a:ea typeface="MS PGothic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  <a:ea typeface="MS PGothic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  <a:ea typeface="MS PGothic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  <a:ea typeface="MS PGothic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  <a:ea typeface="MS PGothic" pitchFamily="34" charset="-128"/>
                </a:defRPr>
              </a:lvl9pPr>
            </a:lstStyle>
            <a:p>
              <a:pPr>
                <a:defRPr/>
              </a:pPr>
              <a:endParaRPr lang="en-US" altLang="en-US">
                <a:cs typeface="+mn-cs"/>
              </a:endParaRPr>
            </a:p>
          </p:txBody>
        </p:sp>
        <p:sp>
          <p:nvSpPr>
            <p:cNvPr id="6" name="Rectangle 9"/>
            <p:cNvSpPr>
              <a:spLocks noChangeArrowheads="1"/>
            </p:cNvSpPr>
            <p:nvPr userDrawn="1"/>
          </p:nvSpPr>
          <p:spPr bwMode="auto">
            <a:xfrm>
              <a:off x="1952" y="1680"/>
              <a:ext cx="1808" cy="144"/>
            </a:xfrm>
            <a:prstGeom prst="rect">
              <a:avLst/>
            </a:prstGeom>
            <a:solidFill>
              <a:srgbClr val="009DD9"/>
            </a:solidFill>
            <a:ln>
              <a:noFill/>
            </a:ln>
            <a:extLst/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Verdana" pitchFamily="34" charset="0"/>
                  <a:ea typeface="MS PGothic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Verdana" pitchFamily="34" charset="0"/>
                  <a:ea typeface="MS PGothic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Verdana" pitchFamily="34" charset="0"/>
                  <a:ea typeface="MS PGothic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Verdana" pitchFamily="34" charset="0"/>
                  <a:ea typeface="MS PGothic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Verdana" pitchFamily="34" charset="0"/>
                  <a:ea typeface="MS PGothic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  <a:ea typeface="MS PGothic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  <a:ea typeface="MS PGothic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  <a:ea typeface="MS PGothic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  <a:ea typeface="MS PGothic" pitchFamily="34" charset="-128"/>
                </a:defRPr>
              </a:lvl9pPr>
            </a:lstStyle>
            <a:p>
              <a:pPr>
                <a:defRPr/>
              </a:pPr>
              <a:endParaRPr lang="en-US" altLang="en-US">
                <a:cs typeface="+mn-cs"/>
              </a:endParaRPr>
            </a:p>
          </p:txBody>
        </p:sp>
        <p:sp>
          <p:nvSpPr>
            <p:cNvPr id="7" name="Rectangle 10"/>
            <p:cNvSpPr>
              <a:spLocks noChangeArrowheads="1"/>
            </p:cNvSpPr>
            <p:nvPr userDrawn="1"/>
          </p:nvSpPr>
          <p:spPr bwMode="auto">
            <a:xfrm>
              <a:off x="3760" y="1680"/>
              <a:ext cx="1808" cy="144"/>
            </a:xfrm>
            <a:prstGeom prst="rect">
              <a:avLst/>
            </a:prstGeom>
            <a:solidFill>
              <a:srgbClr val="0000FF"/>
            </a:solidFill>
            <a:ln>
              <a:noFill/>
            </a:ln>
            <a:extLst/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Verdana" pitchFamily="34" charset="0"/>
                  <a:ea typeface="MS PGothic" pitchFamily="34" charset="-128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Verdana" pitchFamily="34" charset="0"/>
                  <a:ea typeface="MS PGothic" pitchFamily="34" charset="-128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Verdana" pitchFamily="34" charset="0"/>
                  <a:ea typeface="MS PGothic" pitchFamily="34" charset="-128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Verdana" pitchFamily="34" charset="0"/>
                  <a:ea typeface="MS PGothic" pitchFamily="34" charset="-128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Verdana" pitchFamily="34" charset="0"/>
                  <a:ea typeface="MS PGothic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  <a:ea typeface="MS PGothic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  <a:ea typeface="MS PGothic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  <a:ea typeface="MS PGothic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Verdana" pitchFamily="34" charset="0"/>
                  <a:ea typeface="MS PGothic" pitchFamily="34" charset="-128"/>
                </a:defRPr>
              </a:lvl9pPr>
            </a:lstStyle>
            <a:p>
              <a:pPr>
                <a:defRPr/>
              </a:pPr>
              <a:endParaRPr lang="en-US" altLang="en-US">
                <a:cs typeface="+mn-cs"/>
              </a:endParaRPr>
            </a:p>
          </p:txBody>
        </p:sp>
      </p:grpSp>
      <p:sp>
        <p:nvSpPr>
          <p:cNvPr id="2324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685800"/>
            <a:ext cx="7772400" cy="2127250"/>
          </a:xfrm>
        </p:spPr>
        <p:txBody>
          <a:bodyPr/>
          <a:lstStyle>
            <a:lvl1pPr algn="ctr">
              <a:defRPr sz="5800">
                <a:solidFill>
                  <a:schemeClr val="accent1">
                    <a:lumMod val="75000"/>
                  </a:schemeClr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2324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270250"/>
            <a:ext cx="6400800" cy="22098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 sz="3000"/>
            </a:lvl1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8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7775EEB-55FE-2246-A534-988E126E9557}" type="datetimeFigureOut">
              <a:rPr lang="en-US" smtClean="0"/>
              <a:t>1/18/2019</a:t>
            </a:fld>
            <a:endParaRPr lang="en-US"/>
          </a:p>
        </p:txBody>
      </p:sp>
      <p:sp>
        <p:nvSpPr>
          <p:cNvPr id="9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10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CDE4999-8175-CB4A-B813-24FF5168A6B1}" type="slidenum">
              <a:rPr lang="en-US" smtClean="0"/>
              <a:t>‹#›</a:t>
            </a:fld>
            <a:endParaRPr lang="en-US"/>
          </a:p>
        </p:txBody>
      </p:sp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602295" y="5753300"/>
            <a:ext cx="1236905" cy="99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52858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7775EEB-55FE-2246-A534-988E126E9557}" type="datetimeFigureOut">
              <a:rPr lang="en-US" smtClean="0"/>
              <a:t>1/18/2019</a:t>
            </a:fld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CDE4999-8175-CB4A-B813-24FF5168A6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0340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Drag picture to placeholder or click icon to add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7775EEB-55FE-2246-A534-988E126E9557}" type="datetimeFigureOut">
              <a:rPr lang="en-US" smtClean="0"/>
              <a:t>1/18/2019</a:t>
            </a:fld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CDE4999-8175-CB4A-B813-24FF5168A6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221987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7775EEB-55FE-2246-A534-988E126E9557}" type="datetimeFigureOut">
              <a:rPr lang="en-US" smtClean="0"/>
              <a:t>1/18/2019</a:t>
            </a:fld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CDE4999-8175-CB4A-B813-24FF5168A6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16677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53112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53112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7775EEB-55FE-2246-A534-988E126E9557}" type="datetimeFigureOut">
              <a:rPr lang="en-US" smtClean="0"/>
              <a:t>1/18/2019</a:t>
            </a:fld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CDE4999-8175-CB4A-B813-24FF5168A6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230132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BD76F7-B0DE-8C48-9AB5-4FAEE43C43CB}" type="datetimeFigureOut">
              <a:rPr lang="en-US"/>
              <a:pPr>
                <a:defRPr/>
              </a:pPr>
              <a:t>1/18/2019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7FB53B-BF9D-174B-B310-31F1ADA7A19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76563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172813-939F-004E-9BDD-034604A11110}" type="datetimeFigureOut">
              <a:rPr lang="en-US"/>
              <a:pPr>
                <a:defRPr/>
              </a:pPr>
              <a:t>1/18/2019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C6E7D3-0185-1645-A396-4B7D82F668E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523226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2550BA-C8E3-4B40-AF76-075C86712E99}" type="datetimeFigureOut">
              <a:rPr lang="en-US"/>
              <a:pPr>
                <a:defRPr/>
              </a:pPr>
              <a:t>1/18/2019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117A1F-C497-E04B-A08A-462DDD99ADF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591895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A7B449-4CCB-5847-8183-34A38CF095DC}" type="datetimeFigureOut">
              <a:rPr lang="en-US"/>
              <a:pPr>
                <a:defRPr/>
              </a:pPr>
              <a:t>1/18/2019</a:t>
            </a:fld>
            <a:endParaRPr 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FFA504-80AA-9F40-BAE5-FCA96A6D70D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298208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DD3D93-0872-4B49-B149-C10A337C1B8A}" type="datetimeFigureOut">
              <a:rPr lang="en-US"/>
              <a:pPr>
                <a:defRPr/>
              </a:pPr>
              <a:t>1/18/2019</a:t>
            </a:fld>
            <a:endParaRPr lang="en-US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DA60D9-0C4A-AB4A-BFC6-8EA771F4A3C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581936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C16DF7-06BE-A94C-832E-1DF11E380545}" type="datetimeFigureOut">
              <a:rPr lang="en-US"/>
              <a:pPr>
                <a:defRPr/>
              </a:pPr>
              <a:t>1/18/2019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9FF234-1D05-4247-B552-DC1EFDB4141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15944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7775EEB-55FE-2246-A534-988E126E9557}" type="datetimeFigureOut">
              <a:rPr lang="en-US" smtClean="0"/>
              <a:t>1/18/2019</a:t>
            </a:fld>
            <a:endParaRPr lang="en-US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CDE4999-8175-CB4A-B813-24FF5168A6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37627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243F69-0D54-034B-B052-690CEA2FA318}" type="datetimeFigureOut">
              <a:rPr lang="en-US"/>
              <a:pPr>
                <a:defRPr/>
              </a:pPr>
              <a:t>1/18/2019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47EA12-8778-4542-B5EE-975C3CD69A2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390627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0C05B1-9509-8F47-9163-3776BD0CE122}" type="datetimeFigureOut">
              <a:rPr lang="en-US"/>
              <a:pPr>
                <a:defRPr/>
              </a:pPr>
              <a:t>1/18/2019</a:t>
            </a:fld>
            <a:endParaRPr 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0CA7E8-E584-8445-9A1B-3CFEC352857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222652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Drag picture to placeholder or click icon to add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56AE72-3E91-DA4F-9E24-78F4B7928589}" type="datetimeFigureOut">
              <a:rPr lang="en-US"/>
              <a:pPr>
                <a:defRPr/>
              </a:pPr>
              <a:t>1/18/2019</a:t>
            </a:fld>
            <a:endParaRPr 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2C34F6-5283-354F-B60D-7910E5EF4FD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246855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1EBD12-AD3D-FF46-A8B7-910E6153C6B8}" type="datetimeFigureOut">
              <a:rPr lang="en-US"/>
              <a:pPr>
                <a:defRPr/>
              </a:pPr>
              <a:t>1/18/2019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C5A1D6-5677-424D-91F5-2341B2A0F8C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980330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A942FB-F36C-BF4E-BDB6-2724EA38A16B}" type="datetimeFigureOut">
              <a:rPr lang="en-US"/>
              <a:pPr>
                <a:defRPr/>
              </a:pPr>
              <a:t>1/18/2019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EEEEBF-D8CA-A24F-A338-55402DCCB03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0984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1036638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7775EEB-55FE-2246-A534-988E126E9557}" type="datetimeFigureOut">
              <a:rPr lang="en-US" smtClean="0"/>
              <a:t>1/18/2019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CDE4999-8175-CB4A-B813-24FF5168A6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08382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7775EEB-55FE-2246-A534-988E126E9557}" type="datetimeFigureOut">
              <a:rPr lang="en-US" smtClean="0"/>
              <a:t>1/18/2019</a:t>
            </a:fld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CDE4999-8175-CB4A-B813-24FF5168A6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54191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0" cap="all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7775EEB-55FE-2246-A534-988E126E9557}" type="datetimeFigureOut">
              <a:rPr lang="en-US" smtClean="0"/>
              <a:t>1/18/2019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CDE4999-8175-CB4A-B813-24FF5168A6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53935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7775EEB-55FE-2246-A534-988E126E9557}" type="datetimeFigureOut">
              <a:rPr lang="en-US" smtClean="0"/>
              <a:t>1/18/2019</a:t>
            </a:fld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CDE4999-8175-CB4A-B813-24FF5168A6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60662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7775EEB-55FE-2246-A534-988E126E9557}" type="datetimeFigureOut">
              <a:rPr lang="en-US" smtClean="0"/>
              <a:t>1/18/2019</a:t>
            </a:fld>
            <a:endParaRPr lang="en-US"/>
          </a:p>
        </p:txBody>
      </p:sp>
      <p:sp>
        <p:nvSpPr>
          <p:cNvPr id="9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10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CDE4999-8175-CB4A-B813-24FF5168A6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47149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7775EEB-55FE-2246-A534-988E126E9557}" type="datetimeFigureOut">
              <a:rPr lang="en-US" smtClean="0"/>
              <a:t>1/18/2019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CDE4999-8175-CB4A-B813-24FF5168A6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04950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7775EEB-55FE-2246-A534-988E126E9557}" type="datetimeFigureOut">
              <a:rPr lang="en-US" smtClean="0"/>
              <a:t>1/18/2019</a:t>
            </a:fld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CDE4999-8175-CB4A-B813-24FF5168A6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18860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39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3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2314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000">
                <a:latin typeface="Verdana" pitchFamily="34" charset="0"/>
                <a:ea typeface="+mn-ea"/>
                <a:cs typeface="+mn-cs"/>
              </a:defRPr>
            </a:lvl1pPr>
          </a:lstStyle>
          <a:p>
            <a:fld id="{E7775EEB-55FE-2246-A534-988E126E9557}" type="datetimeFigureOut">
              <a:rPr lang="en-US" smtClean="0"/>
              <a:t>1/18/2019</a:t>
            </a:fld>
            <a:endParaRPr lang="en-US"/>
          </a:p>
        </p:txBody>
      </p:sp>
      <p:sp>
        <p:nvSpPr>
          <p:cNvPr id="2314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000">
                <a:latin typeface="Verdana" pitchFamily="34" charset="0"/>
                <a:ea typeface="+mn-ea"/>
                <a:cs typeface="+mn-cs"/>
              </a:defRPr>
            </a:lvl1pPr>
          </a:lstStyle>
          <a:p>
            <a:endParaRPr lang="en-US"/>
          </a:p>
        </p:txBody>
      </p:sp>
      <p:sp>
        <p:nvSpPr>
          <p:cNvPr id="2314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000"/>
            </a:lvl1pPr>
          </a:lstStyle>
          <a:p>
            <a:fld id="{5CDE4999-8175-CB4A-B813-24FF5168A6B1}" type="slidenum">
              <a:rPr lang="en-US" smtClean="0"/>
              <a:t>‹#›</a:t>
            </a:fld>
            <a:endParaRPr lang="en-US"/>
          </a:p>
        </p:txBody>
      </p:sp>
      <p:sp>
        <p:nvSpPr>
          <p:cNvPr id="1031" name="Rectangle 7"/>
          <p:cNvSpPr>
            <a:spLocks noChangeArrowheads="1"/>
          </p:cNvSpPr>
          <p:nvPr/>
        </p:nvSpPr>
        <p:spPr bwMode="auto">
          <a:xfrm>
            <a:off x="0" y="0"/>
            <a:ext cx="228600" cy="2286000"/>
          </a:xfrm>
          <a:prstGeom prst="rect">
            <a:avLst/>
          </a:prstGeom>
          <a:solidFill>
            <a:srgbClr val="B01D11"/>
          </a:solidFill>
          <a:ln>
            <a:noFill/>
          </a:ln>
          <a:extLst/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9pPr>
          </a:lstStyle>
          <a:p>
            <a:pPr algn="ctr" eaLnBrk="1" hangingPunct="1">
              <a:defRPr/>
            </a:pPr>
            <a:endParaRPr lang="en-US" altLang="en-US" sz="2400">
              <a:latin typeface="Times New Roman" pitchFamily="18" charset="0"/>
              <a:cs typeface="+mn-cs"/>
            </a:endParaRPr>
          </a:p>
        </p:txBody>
      </p:sp>
      <p:sp>
        <p:nvSpPr>
          <p:cNvPr id="1033" name="Rectangle 9"/>
          <p:cNvSpPr>
            <a:spLocks noChangeArrowheads="1"/>
          </p:cNvSpPr>
          <p:nvPr/>
        </p:nvSpPr>
        <p:spPr bwMode="auto">
          <a:xfrm>
            <a:off x="0" y="2286000"/>
            <a:ext cx="228600" cy="2286000"/>
          </a:xfrm>
          <a:prstGeom prst="rect">
            <a:avLst/>
          </a:prstGeom>
          <a:solidFill>
            <a:schemeClr val="accent2"/>
          </a:solidFill>
          <a:ln>
            <a:noFill/>
          </a:ln>
          <a:extLst/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9pPr>
          </a:lstStyle>
          <a:p>
            <a:pPr algn="ctr" eaLnBrk="1" hangingPunct="1">
              <a:defRPr/>
            </a:pPr>
            <a:endParaRPr lang="en-US" altLang="en-US" sz="2400">
              <a:latin typeface="Times New Roman" pitchFamily="18" charset="0"/>
              <a:cs typeface="+mn-cs"/>
            </a:endParaRPr>
          </a:p>
        </p:txBody>
      </p:sp>
      <p:sp>
        <p:nvSpPr>
          <p:cNvPr id="1034" name="Rectangle 10"/>
          <p:cNvSpPr>
            <a:spLocks noChangeArrowheads="1"/>
          </p:cNvSpPr>
          <p:nvPr/>
        </p:nvSpPr>
        <p:spPr bwMode="auto">
          <a:xfrm>
            <a:off x="0" y="4572000"/>
            <a:ext cx="228600" cy="2286000"/>
          </a:xfrm>
          <a:prstGeom prst="rect">
            <a:avLst/>
          </a:prstGeom>
          <a:solidFill>
            <a:srgbClr val="0000FF"/>
          </a:solidFill>
          <a:ln>
            <a:noFill/>
          </a:ln>
          <a:extLst/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Verdana" pitchFamily="34" charset="0"/>
                <a:ea typeface="MS PGothic" pitchFamily="34" charset="-128"/>
              </a:defRPr>
            </a:lvl9pPr>
          </a:lstStyle>
          <a:p>
            <a:pPr algn="ctr" eaLnBrk="1" hangingPunct="1">
              <a:defRPr/>
            </a:pPr>
            <a:endParaRPr lang="en-US" altLang="en-US" sz="2400">
              <a:solidFill>
                <a:srgbClr val="0000FF"/>
              </a:solidFill>
              <a:latin typeface="Times New Roman" pitchFamily="18" charset="0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  <p:sldLayoutId id="2147483674" r:id="rId13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accent1">
              <a:lumMod val="75000"/>
            </a:schemeClr>
          </a:solidFill>
          <a:latin typeface="Avenir Book"/>
          <a:ea typeface="MS PGothic" pitchFamily="34" charset="-128"/>
          <a:cs typeface="Avenir Book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bg2"/>
          </a:solidFill>
          <a:latin typeface="Garamond" pitchFamily="18" charset="0"/>
          <a:ea typeface="MS PGothic" pitchFamily="34" charset="-128"/>
          <a:cs typeface="MS PGothic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bg2"/>
          </a:solidFill>
          <a:latin typeface="Garamond" pitchFamily="18" charset="0"/>
          <a:ea typeface="MS PGothic" pitchFamily="34" charset="-128"/>
          <a:cs typeface="MS PGothic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bg2"/>
          </a:solidFill>
          <a:latin typeface="Garamond" pitchFamily="18" charset="0"/>
          <a:ea typeface="MS PGothic" pitchFamily="34" charset="-128"/>
          <a:cs typeface="MS PGothic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bg2"/>
          </a:solidFill>
          <a:latin typeface="Garamond" pitchFamily="18" charset="0"/>
          <a:ea typeface="MS PGothic" pitchFamily="34" charset="-128"/>
          <a:cs typeface="MS PGothic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Garamond" pitchFamily="18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Garamond" pitchFamily="18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Garamond" pitchFamily="18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tx1">
            <a:lumMod val="65000"/>
            <a:lumOff val="35000"/>
          </a:schemeClr>
        </a:buClr>
        <a:buSzPct val="100000"/>
        <a:buFont typeface="Wingdings" charset="2"/>
        <a:buChar char="§"/>
        <a:defRPr sz="3200">
          <a:solidFill>
            <a:srgbClr val="585C56"/>
          </a:solidFill>
          <a:latin typeface="Calibri"/>
          <a:ea typeface="MS PGothic" pitchFamily="34" charset="-128"/>
          <a:cs typeface="Calibri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accent2">
            <a:lumMod val="75000"/>
          </a:schemeClr>
        </a:buClr>
        <a:buSzPct val="120000"/>
        <a:buFont typeface="Arial" charset="0"/>
        <a:buChar char="•"/>
        <a:defRPr sz="2800">
          <a:solidFill>
            <a:srgbClr val="585C56"/>
          </a:solidFill>
          <a:latin typeface="Calibri"/>
          <a:ea typeface="MS PGothic" pitchFamily="34" charset="-128"/>
          <a:cs typeface="Calibri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Tx/>
        <a:buSzPct val="120000"/>
        <a:buFont typeface="Courier New" charset="0"/>
        <a:buChar char="­"/>
        <a:defRPr sz="2400">
          <a:solidFill>
            <a:srgbClr val="585C56"/>
          </a:solidFill>
          <a:latin typeface="Calibri"/>
          <a:ea typeface="MS PGothic" pitchFamily="34" charset="-128"/>
          <a:cs typeface="Calibri"/>
        </a:defRPr>
      </a:lvl3pPr>
      <a:lvl4pPr marL="1657350" indent="-285750" algn="l" rtl="0" eaLnBrk="1" fontAlgn="base" hangingPunct="1">
        <a:spcBef>
          <a:spcPct val="20000"/>
        </a:spcBef>
        <a:spcAft>
          <a:spcPct val="0"/>
        </a:spcAft>
        <a:buClrTx/>
        <a:buFont typeface="Arial"/>
        <a:buChar char="•"/>
        <a:defRPr>
          <a:solidFill>
            <a:srgbClr val="585C56"/>
          </a:solidFill>
          <a:latin typeface="Calibri"/>
          <a:ea typeface="MS PGothic" pitchFamily="34" charset="-128"/>
          <a:cs typeface="Calibri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rgbClr val="FF0000"/>
        </a:buClr>
        <a:buSzPct val="80000"/>
        <a:buFont typeface="Arial" charset="0"/>
        <a:buChar char="•"/>
        <a:defRPr>
          <a:solidFill>
            <a:srgbClr val="585C56"/>
          </a:solidFill>
          <a:latin typeface="Calibri"/>
          <a:ea typeface="MS PGothic" pitchFamily="34" charset="-128"/>
          <a:cs typeface="Calibri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SzPct val="80000"/>
        <a:buFont typeface="Wingdings" pitchFamily="2" charset="2"/>
        <a:buChar char="§"/>
        <a:defRPr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SzPct val="80000"/>
        <a:buFont typeface="Wingdings" pitchFamily="2" charset="2"/>
        <a:buChar char="§"/>
        <a:defRPr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SzPct val="80000"/>
        <a:buFont typeface="Wingdings" pitchFamily="2" charset="2"/>
        <a:buChar char="§"/>
        <a:defRPr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SzPct val="80000"/>
        <a:buFont typeface="Wingdings" pitchFamily="2" charset="2"/>
        <a:buChar char="§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638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E9FE9ED3-31C6-1247-88DB-78C128AFB6D2}" type="datetimeFigureOut">
              <a:rPr lang="en-US"/>
              <a:pPr>
                <a:defRPr/>
              </a:pPr>
              <a:t>1/18/2019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Verdana" pitchFamily="34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E7DFC60D-88C1-7F4E-9E49-97E9C7C7DBC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7" r:id="rId2"/>
    <p:sldLayoutId id="2147483678" r:id="rId3"/>
    <p:sldLayoutId id="2147483679" r:id="rId4"/>
    <p:sldLayoutId id="2147483680" r:id="rId5"/>
    <p:sldLayoutId id="2147483681" r:id="rId6"/>
    <p:sldLayoutId id="2147483682" r:id="rId7"/>
    <p:sldLayoutId id="2147483683" r:id="rId8"/>
    <p:sldLayoutId id="2147483684" r:id="rId9"/>
    <p:sldLayoutId id="2147483685" r:id="rId10"/>
    <p:sldLayoutId id="2147483686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MS PGothic" pitchFamily="34" charset="-128"/>
          <a:cs typeface="MS PGothic" charset="0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  <a:cs typeface="MS PGothic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  <a:cs typeface="MS PGothic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  <a:cs typeface="MS PGothic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MS PGothic" pitchFamily="34" charset="-128"/>
          <a:cs typeface="MS PGothic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MS PGothic" pitchFamily="34" charset="-128"/>
          <a:cs typeface="MS PGothic" charset="0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MS PGothic" pitchFamily="34" charset="-128"/>
          <a:cs typeface="MS PGothic" charset="0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MS PGothic" pitchFamily="34" charset="-128"/>
          <a:cs typeface="MS PGothic" charset="0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MS PGothic" pitchFamily="34" charset="-128"/>
          <a:cs typeface="MS PGothic" charset="0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MS PGothic" pitchFamily="34" charset="-128"/>
          <a:cs typeface="MS PGothic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685798"/>
            <a:ext cx="7772400" cy="2130552"/>
          </a:xfrm>
        </p:spPr>
        <p:txBody>
          <a:bodyPr>
            <a:normAutofit fontScale="90000"/>
          </a:bodyPr>
          <a:lstStyle/>
          <a:p>
            <a:r>
              <a:rPr lang="en-US" sz="6200" dirty="0"/>
              <a:t>Planning the Way Forward:</a:t>
            </a:r>
            <a:br>
              <a:rPr lang="en-US" dirty="0">
                <a:solidFill>
                  <a:schemeClr val="tx1"/>
                </a:solidFill>
                <a:latin typeface="MS PGothic"/>
              </a:rPr>
            </a:br>
            <a:r>
              <a:rPr lang="en-US" sz="4400" dirty="0"/>
              <a:t>Course Requirements for Week 2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653692"/>
            <a:ext cx="6400800" cy="1826357"/>
          </a:xfrm>
        </p:spPr>
        <p:txBody>
          <a:bodyPr>
            <a:normAutofit/>
          </a:bodyPr>
          <a:lstStyle/>
          <a:p>
            <a:r>
              <a:rPr lang="en-US" dirty="0"/>
              <a:t>CDC Operations Research Course</a:t>
            </a:r>
          </a:p>
          <a:p>
            <a:r>
              <a:rPr lang="en-US" dirty="0"/>
              <a:t>Add place and date</a:t>
            </a:r>
          </a:p>
          <a:p>
            <a:r>
              <a:rPr lang="en-US" dirty="0"/>
              <a:t>Add presenter name &amp; affiliation</a:t>
            </a:r>
          </a:p>
        </p:txBody>
      </p:sp>
    </p:spTree>
    <p:extLst>
      <p:ext uri="{BB962C8B-B14F-4D97-AF65-F5344CB8AC3E}">
        <p14:creationId xmlns:p14="http://schemas.microsoft.com/office/powerpoint/2010/main" val="174682813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D33A29-CB6F-4CA4-82C1-BE53F4CCA0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Acknowledgments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58B75BE-1AAD-4C58-AC91-405BB667CB9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[Optional slide for acknowledgments]</a:t>
            </a:r>
          </a:p>
        </p:txBody>
      </p:sp>
    </p:spTree>
    <p:extLst>
      <p:ext uri="{BB962C8B-B14F-4D97-AF65-F5344CB8AC3E}">
        <p14:creationId xmlns:p14="http://schemas.microsoft.com/office/powerpoint/2010/main" val="413783065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" y="2711939"/>
            <a:ext cx="8601930" cy="3389923"/>
          </a:xfrm>
          <a:prstGeom prst="rect">
            <a:avLst/>
          </a:prstGeom>
        </p:spPr>
      </p:pic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Course organization</a:t>
            </a:r>
          </a:p>
        </p:txBody>
      </p:sp>
      <p:sp>
        <p:nvSpPr>
          <p:cNvPr id="19459" name="Rectangle 3"/>
          <p:cNvSpPr>
            <a:spLocks noGrp="1" noChangeArrowheads="1"/>
          </p:cNvSpPr>
          <p:nvPr>
            <p:ph idx="1"/>
          </p:nvPr>
        </p:nvSpPr>
        <p:spPr>
          <a:xfrm>
            <a:off x="548640" y="1828800"/>
            <a:ext cx="8229600" cy="3200400"/>
          </a:xfrm>
        </p:spPr>
        <p:txBody>
          <a:bodyPr/>
          <a:lstStyle/>
          <a:p>
            <a:pPr marL="0" indent="0">
              <a:lnSpc>
                <a:spcPct val="90000"/>
              </a:lnSpc>
              <a:spcBef>
                <a:spcPts val="0"/>
              </a:spcBef>
              <a:spcAft>
                <a:spcPts val="1800"/>
              </a:spcAft>
              <a:buNone/>
            </a:pPr>
            <a:r>
              <a:rPr lang="en-US" dirty="0">
                <a:latin typeface="Arial" charset="0"/>
              </a:rPr>
              <a:t>You have completed level 1 of 3 levels: </a:t>
            </a:r>
          </a:p>
          <a:p>
            <a:pPr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  <a:buSzPct val="120000"/>
              <a:buFont typeface="Wingdings" panose="05000000000000000000" pitchFamily="2" charset="2"/>
              <a:buChar char="ü"/>
              <a:tabLst>
                <a:tab pos="1719263" algn="l"/>
              </a:tabLst>
            </a:pPr>
            <a:r>
              <a:rPr lang="en-US" sz="2800" dirty="0">
                <a:solidFill>
                  <a:srgbClr val="FF6600"/>
                </a:solidFill>
                <a:latin typeface="Arial" charset="0"/>
              </a:rPr>
              <a:t> Week 1: </a:t>
            </a:r>
            <a:r>
              <a:rPr lang="en-US" sz="2800" dirty="0">
                <a:latin typeface="Arial" charset="0"/>
              </a:rPr>
              <a:t>Fundamentals, data collection and 	  management</a:t>
            </a:r>
          </a:p>
          <a:p>
            <a:pPr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</a:pPr>
            <a:r>
              <a:rPr lang="en-US" sz="2800" dirty="0">
                <a:solidFill>
                  <a:srgbClr val="FF6600"/>
                </a:solidFill>
                <a:latin typeface="Arial" charset="0"/>
              </a:rPr>
              <a:t> Week 2: </a:t>
            </a:r>
            <a:r>
              <a:rPr lang="en-US" sz="2800" dirty="0">
                <a:latin typeface="Arial" charset="0"/>
              </a:rPr>
              <a:t>Data analysis</a:t>
            </a:r>
          </a:p>
          <a:p>
            <a:pPr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</a:pPr>
            <a:r>
              <a:rPr lang="en-US" sz="2800" dirty="0">
                <a:solidFill>
                  <a:srgbClr val="FF6600"/>
                </a:solidFill>
                <a:latin typeface="Arial" charset="0"/>
              </a:rPr>
              <a:t> Week 3: </a:t>
            </a:r>
            <a:endParaRPr lang="en-US" sz="2800" dirty="0">
              <a:latin typeface="Arial" charset="0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43597791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you did in Week 1…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8639" y="1828800"/>
            <a:ext cx="8138160" cy="411480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dirty="0"/>
              <a:t>Identified a research question</a:t>
            </a:r>
          </a:p>
          <a:p>
            <a:pPr>
              <a:lnSpc>
                <a:spcPct val="90000"/>
              </a:lnSpc>
            </a:pPr>
            <a:r>
              <a:rPr lang="en-US" dirty="0"/>
              <a:t>Selected a strategy to answer the question</a:t>
            </a:r>
          </a:p>
          <a:p>
            <a:pPr>
              <a:lnSpc>
                <a:spcPct val="90000"/>
              </a:lnSpc>
            </a:pPr>
            <a:r>
              <a:rPr lang="en-US" dirty="0"/>
              <a:t>Designed the study </a:t>
            </a:r>
          </a:p>
          <a:p>
            <a:pPr>
              <a:lnSpc>
                <a:spcPct val="90000"/>
              </a:lnSpc>
            </a:pPr>
            <a:r>
              <a:rPr lang="en-US" dirty="0"/>
              <a:t>Developed data collection instrument(s)</a:t>
            </a:r>
          </a:p>
          <a:p>
            <a:pPr>
              <a:lnSpc>
                <a:spcPct val="90000"/>
              </a:lnSpc>
            </a:pPr>
            <a:r>
              <a:rPr lang="en-US" dirty="0"/>
              <a:t>Developed management plan and tools</a:t>
            </a:r>
          </a:p>
          <a:p>
            <a:pPr>
              <a:lnSpc>
                <a:spcPct val="90000"/>
              </a:lnSpc>
            </a:pPr>
            <a:r>
              <a:rPr lang="en-US" dirty="0"/>
              <a:t>Developed operation plan to implement study</a:t>
            </a:r>
          </a:p>
          <a:p>
            <a:pPr marL="0" indent="0">
              <a:buNone/>
            </a:pPr>
            <a:endParaRPr lang="en-US" dirty="0"/>
          </a:p>
          <a:p>
            <a:pPr marL="457200" lvl="1" indent="0">
              <a:lnSpc>
                <a:spcPct val="90000"/>
              </a:lnSpc>
              <a:buNone/>
            </a:pPr>
            <a:endParaRPr lang="en-US" dirty="0">
              <a:solidFill>
                <a:srgbClr val="8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971749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you will be doing next…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90550" y="1828800"/>
            <a:ext cx="5677083" cy="4530725"/>
          </a:xfrm>
        </p:spPr>
        <p:txBody>
          <a:bodyPr/>
          <a:lstStyle/>
          <a:p>
            <a:pPr lvl="1">
              <a:spcAft>
                <a:spcPts val="600"/>
              </a:spcAft>
            </a:pPr>
            <a:r>
              <a:rPr lang="en-US" sz="3000" b="1" dirty="0">
                <a:solidFill>
                  <a:srgbClr val="660066"/>
                </a:solidFill>
              </a:rPr>
              <a:t>Collecting data</a:t>
            </a:r>
          </a:p>
          <a:p>
            <a:pPr lvl="1">
              <a:spcAft>
                <a:spcPts val="600"/>
              </a:spcAft>
            </a:pPr>
            <a:r>
              <a:rPr lang="en-US" sz="3000" b="1" dirty="0">
                <a:solidFill>
                  <a:srgbClr val="660066"/>
                </a:solidFill>
              </a:rPr>
              <a:t>Cleaning data</a:t>
            </a:r>
          </a:p>
          <a:p>
            <a:pPr lvl="1">
              <a:spcAft>
                <a:spcPts val="600"/>
              </a:spcAft>
            </a:pPr>
            <a:r>
              <a:rPr lang="en-US" sz="3000" b="1" dirty="0">
                <a:solidFill>
                  <a:srgbClr val="660066"/>
                </a:solidFill>
              </a:rPr>
              <a:t>Analyzing data</a:t>
            </a:r>
          </a:p>
          <a:p>
            <a:pPr lvl="1">
              <a:spcAft>
                <a:spcPts val="600"/>
              </a:spcAft>
            </a:pPr>
            <a:r>
              <a:rPr lang="en-US" sz="3000" dirty="0">
                <a:solidFill>
                  <a:srgbClr val="3366FF"/>
                </a:solidFill>
              </a:rPr>
              <a:t>Reporting results</a:t>
            </a:r>
          </a:p>
          <a:p>
            <a:pPr lvl="1">
              <a:spcAft>
                <a:spcPts val="600"/>
              </a:spcAft>
            </a:pPr>
            <a:r>
              <a:rPr lang="en-US" sz="3000" dirty="0">
                <a:solidFill>
                  <a:srgbClr val="3366FF"/>
                </a:solidFill>
              </a:rPr>
              <a:t>Disseminating findings</a:t>
            </a:r>
          </a:p>
          <a:p>
            <a:pPr lvl="1">
              <a:spcAft>
                <a:spcPts val="600"/>
              </a:spcAft>
            </a:pPr>
            <a:r>
              <a:rPr lang="en-US" sz="3000" dirty="0">
                <a:solidFill>
                  <a:srgbClr val="3366FF"/>
                </a:solidFill>
              </a:rPr>
              <a:t>Using results to improve program operations</a:t>
            </a:r>
          </a:p>
        </p:txBody>
      </p:sp>
      <p:sp>
        <p:nvSpPr>
          <p:cNvPr id="4" name="Right Brace 1"/>
          <p:cNvSpPr>
            <a:spLocks/>
          </p:cNvSpPr>
          <p:nvPr/>
        </p:nvSpPr>
        <p:spPr bwMode="auto">
          <a:xfrm>
            <a:off x="6124915" y="1935328"/>
            <a:ext cx="442718" cy="1630163"/>
          </a:xfrm>
          <a:prstGeom prst="rightBrace">
            <a:avLst>
              <a:gd name="adj1" fmla="val 8333"/>
              <a:gd name="adj2" fmla="val 50000"/>
            </a:avLst>
          </a:prstGeom>
          <a:noFill/>
          <a:ln w="190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algn="ctr"/>
            <a:endParaRPr lang="en-US"/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6567633" y="2583809"/>
            <a:ext cx="128669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t">
            <a:spAutoFit/>
          </a:bodyPr>
          <a:lstStyle>
            <a:lvl1pPr>
              <a:defRPr i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742950" indent="-285750">
              <a:defRPr i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i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i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i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 sz="2800" b="1" dirty="0">
                <a:solidFill>
                  <a:srgbClr val="800000"/>
                </a:solidFill>
                <a:latin typeface="Calibri"/>
                <a:cs typeface="Calibri"/>
              </a:rPr>
              <a:t>Week 2</a:t>
            </a:r>
          </a:p>
        </p:txBody>
      </p:sp>
      <p:sp>
        <p:nvSpPr>
          <p:cNvPr id="6" name="Right Brace 5"/>
          <p:cNvSpPr>
            <a:spLocks/>
          </p:cNvSpPr>
          <p:nvPr/>
        </p:nvSpPr>
        <p:spPr bwMode="auto">
          <a:xfrm>
            <a:off x="6125497" y="3799628"/>
            <a:ext cx="381000" cy="2128855"/>
          </a:xfrm>
          <a:prstGeom prst="rightBrace">
            <a:avLst>
              <a:gd name="adj1" fmla="val 8333"/>
              <a:gd name="adj2" fmla="val 50000"/>
            </a:avLst>
          </a:prstGeom>
          <a:noFill/>
          <a:ln w="190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algn="ctr"/>
            <a:endParaRPr lang="en-US" b="1" dirty="0"/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6567633" y="4602446"/>
            <a:ext cx="128669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t">
            <a:spAutoFit/>
          </a:bodyPr>
          <a:lstStyle>
            <a:lvl1pPr>
              <a:defRPr i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742950" indent="-285750">
              <a:defRPr i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i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i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i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r>
              <a:rPr lang="en-US" sz="2800" b="1" dirty="0">
                <a:solidFill>
                  <a:srgbClr val="3366FF"/>
                </a:solidFill>
                <a:latin typeface="Calibri"/>
                <a:cs typeface="Calibri"/>
              </a:rPr>
              <a:t>Week 3</a:t>
            </a:r>
          </a:p>
        </p:txBody>
      </p:sp>
    </p:spTree>
    <p:extLst>
      <p:ext uri="{BB962C8B-B14F-4D97-AF65-F5344CB8AC3E}">
        <p14:creationId xmlns:p14="http://schemas.microsoft.com/office/powerpoint/2010/main" val="345321136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51695" y="3872030"/>
            <a:ext cx="1741859" cy="2845733"/>
          </a:xfrm>
          <a:prstGeom prst="rect">
            <a:avLst/>
          </a:prstGeom>
        </p:spPr>
      </p:pic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199" y="274320"/>
            <a:ext cx="8229600" cy="1143000"/>
          </a:xfrm>
        </p:spPr>
        <p:txBody>
          <a:bodyPr/>
          <a:lstStyle/>
          <a:p>
            <a:r>
              <a:rPr lang="en-US" dirty="0"/>
              <a:t>Goals of Week 2</a:t>
            </a:r>
          </a:p>
        </p:txBody>
      </p:sp>
      <p:sp>
        <p:nvSpPr>
          <p:cNvPr id="26627" name="Rectangle 3"/>
          <p:cNvSpPr>
            <a:spLocks noGrp="1" noChangeArrowheads="1"/>
          </p:cNvSpPr>
          <p:nvPr>
            <p:ph idx="1"/>
          </p:nvPr>
        </p:nvSpPr>
        <p:spPr>
          <a:xfrm>
            <a:off x="548639" y="1828800"/>
            <a:ext cx="7498080" cy="3657600"/>
          </a:xfrm>
        </p:spPr>
        <p:txBody>
          <a:bodyPr/>
          <a:lstStyle/>
          <a:p>
            <a:pPr>
              <a:lnSpc>
                <a:spcPct val="90000"/>
              </a:lnSpc>
              <a:spcBef>
                <a:spcPct val="40000"/>
              </a:spcBef>
            </a:pPr>
            <a:r>
              <a:rPr lang="en-US" dirty="0"/>
              <a:t>Further training in principles and methods of epidemiological research</a:t>
            </a:r>
          </a:p>
          <a:p>
            <a:pPr>
              <a:lnSpc>
                <a:spcPct val="90000"/>
              </a:lnSpc>
              <a:spcBef>
                <a:spcPct val="40000"/>
              </a:spcBef>
            </a:pPr>
            <a:r>
              <a:rPr lang="en-US" dirty="0"/>
              <a:t>Learn tools for cleaning and managing  data</a:t>
            </a:r>
          </a:p>
          <a:p>
            <a:pPr>
              <a:lnSpc>
                <a:spcPct val="90000"/>
              </a:lnSpc>
              <a:spcBef>
                <a:spcPct val="40000"/>
              </a:spcBef>
            </a:pPr>
            <a:r>
              <a:rPr lang="en-US" dirty="0"/>
              <a:t>Develop skills in data analysis, analyze results</a:t>
            </a:r>
          </a:p>
          <a:p>
            <a:pPr marL="0" indent="0">
              <a:lnSpc>
                <a:spcPct val="90000"/>
              </a:lnSpc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9617299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Expectations </a:t>
            </a:r>
            <a:r>
              <a:rPr lang="en-US" u="sng" dirty="0"/>
              <a:t>before</a:t>
            </a:r>
            <a:r>
              <a:rPr lang="en-US" dirty="0"/>
              <a:t> Week 2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40080" y="1828800"/>
            <a:ext cx="8229600" cy="3657600"/>
          </a:xfrm>
        </p:spPr>
        <p:txBody>
          <a:bodyPr/>
          <a:lstStyle/>
          <a:p>
            <a:pPr marL="514350" indent="-514350">
              <a:buAutoNum type="arabicPeriod"/>
            </a:pPr>
            <a:r>
              <a:rPr lang="en-US" dirty="0"/>
              <a:t>Correspond regularly with your mentor</a:t>
            </a:r>
          </a:p>
          <a:p>
            <a:pPr marL="514350" indent="-514350">
              <a:buAutoNum type="arabicPeriod"/>
            </a:pPr>
            <a:r>
              <a:rPr lang="en-US" dirty="0"/>
              <a:t>Review published literature </a:t>
            </a:r>
          </a:p>
          <a:p>
            <a:pPr marL="514350" indent="-514350">
              <a:buAutoNum type="arabicPeriod"/>
            </a:pPr>
            <a:r>
              <a:rPr lang="en-US" dirty="0"/>
              <a:t>Finalize protocol with input from mentor</a:t>
            </a:r>
          </a:p>
          <a:p>
            <a:pPr marL="514350" indent="-514350">
              <a:buAutoNum type="arabicPeriod"/>
            </a:pPr>
            <a:r>
              <a:rPr lang="en-US" dirty="0"/>
              <a:t>Establish study team, contacts</a:t>
            </a:r>
          </a:p>
          <a:p>
            <a:pPr marL="514350" indent="-514350">
              <a:buAutoNum type="arabicPeriod"/>
            </a:pPr>
            <a:r>
              <a:rPr lang="en-US" dirty="0"/>
              <a:t>Get all required clearances to begin collecting data</a:t>
            </a:r>
          </a:p>
        </p:txBody>
      </p:sp>
    </p:spTree>
    <p:extLst>
      <p:ext uri="{BB962C8B-B14F-4D97-AF65-F5344CB8AC3E}">
        <p14:creationId xmlns:p14="http://schemas.microsoft.com/office/powerpoint/2010/main" val="176534490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Expectations </a:t>
            </a:r>
            <a:r>
              <a:rPr lang="en-US" u="sng" dirty="0"/>
              <a:t>before</a:t>
            </a:r>
            <a:r>
              <a:rPr lang="en-US" dirty="0"/>
              <a:t> Week 2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40080" y="1828800"/>
            <a:ext cx="8046720" cy="4530725"/>
          </a:xfrm>
        </p:spPr>
        <p:txBody>
          <a:bodyPr/>
          <a:lstStyle/>
          <a:p>
            <a:pPr marL="514350" indent="-514350">
              <a:buFont typeface="+mj-lt"/>
              <a:buAutoNum type="arabicPeriod" startAt="6"/>
            </a:pPr>
            <a:r>
              <a:rPr lang="en-US" dirty="0"/>
              <a:t>Finish your CRF and database</a:t>
            </a:r>
          </a:p>
          <a:p>
            <a:pPr marL="514350" indent="-514350">
              <a:buFont typeface="+mj-lt"/>
              <a:buAutoNum type="arabicPeriod" startAt="6"/>
            </a:pPr>
            <a:r>
              <a:rPr lang="en-US" dirty="0"/>
              <a:t>Collect your data</a:t>
            </a:r>
          </a:p>
          <a:p>
            <a:pPr marL="514350" indent="-514350">
              <a:buFont typeface="+mj-lt"/>
              <a:buAutoNum type="arabicPeriod" startAt="6"/>
            </a:pPr>
            <a:r>
              <a:rPr lang="en-US" dirty="0"/>
              <a:t>Enter your data</a:t>
            </a:r>
          </a:p>
          <a:p>
            <a:pPr marL="514350" indent="-514350">
              <a:buFont typeface="+mj-lt"/>
              <a:buAutoNum type="arabicPeriod" startAt="6"/>
            </a:pPr>
            <a:r>
              <a:rPr lang="en-US" dirty="0"/>
              <a:t>Bring your data to Week 2</a:t>
            </a:r>
          </a:p>
          <a:p>
            <a:pPr marL="514350" indent="-514350">
              <a:buFont typeface="+mj-lt"/>
              <a:buAutoNum type="arabicPeriod" startAt="6"/>
            </a:pPr>
            <a:r>
              <a:rPr lang="en-US" dirty="0"/>
              <a:t> One month before Week 2, you will receive  reading and homework assignments</a:t>
            </a:r>
          </a:p>
          <a:p>
            <a:pPr marL="0" indent="0">
              <a:buNone/>
            </a:pP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0587755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8758722C-5C9B-4DC2-B648-AC40B40B8084}"/>
              </a:ext>
            </a:extLst>
          </p:cNvPr>
          <p:cNvSpPr txBox="1">
            <a:spLocks/>
          </p:cNvSpPr>
          <p:nvPr/>
        </p:nvSpPr>
        <p:spPr bwMode="auto">
          <a:xfrm>
            <a:off x="690113" y="1690778"/>
            <a:ext cx="7996687" cy="2987614"/>
          </a:xfrm>
          <a:prstGeom prst="rect">
            <a:avLst/>
          </a:prstGeom>
          <a:solidFill>
            <a:srgbClr val="2FBFA6">
              <a:alpha val="38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accent1">
                    <a:lumMod val="75000"/>
                  </a:schemeClr>
                </a:solidFill>
                <a:latin typeface="Avenir Book"/>
                <a:ea typeface="MS PGothic" pitchFamily="34" charset="-128"/>
                <a:cs typeface="Avenir Book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bg2"/>
                </a:solidFill>
                <a:latin typeface="Garamond" pitchFamily="18" charset="0"/>
                <a:ea typeface="MS PGothic" pitchFamily="34" charset="-128"/>
                <a:cs typeface="MS PGothic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bg2"/>
                </a:solidFill>
                <a:latin typeface="Garamond" pitchFamily="18" charset="0"/>
                <a:ea typeface="MS PGothic" pitchFamily="34" charset="-128"/>
                <a:cs typeface="MS PGothic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bg2"/>
                </a:solidFill>
                <a:latin typeface="Garamond" pitchFamily="18" charset="0"/>
                <a:ea typeface="MS PGothic" pitchFamily="34" charset="-128"/>
                <a:cs typeface="MS PGothic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bg2"/>
                </a:solidFill>
                <a:latin typeface="Garamond" pitchFamily="18" charset="0"/>
                <a:ea typeface="MS PGothic" pitchFamily="34" charset="-128"/>
                <a:cs typeface="MS PGothic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Garamond" pitchFamily="18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Garamond" pitchFamily="18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Garamond" pitchFamily="18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Garamond" pitchFamily="18" charset="0"/>
              </a:defRPr>
            </a:lvl9pPr>
          </a:lstStyle>
          <a:p>
            <a:pPr defTabSz="914400">
              <a:lnSpc>
                <a:spcPct val="90000"/>
              </a:lnSpc>
            </a:pPr>
            <a:r>
              <a:rPr lang="en-US" sz="7200" kern="0" dirty="0">
                <a:solidFill>
                  <a:srgbClr val="660066"/>
                </a:solidFill>
              </a:rPr>
              <a:t>Any final questions?</a:t>
            </a:r>
            <a:endParaRPr lang="en-US" sz="7200" kern="0" dirty="0">
              <a:solidFill>
                <a:srgbClr val="FF8B1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49699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5B39EA-F29E-44AE-B4B8-07E14374D7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7814"/>
            <a:ext cx="8229600" cy="841124"/>
          </a:xfrm>
        </p:spPr>
        <p:txBody>
          <a:bodyPr/>
          <a:lstStyle/>
          <a:p>
            <a:r>
              <a:rPr lang="en-US" dirty="0"/>
              <a:t>Thank you and good luck!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216D9D5-586A-485C-BFD9-A49E62AD819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65485" y="1263316"/>
            <a:ext cx="8229600" cy="2434009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dirty="0"/>
              <a:t>Thank you for your participation in Week 1 </a:t>
            </a:r>
          </a:p>
          <a:p>
            <a:pPr>
              <a:lnSpc>
                <a:spcPct val="90000"/>
              </a:lnSpc>
            </a:pPr>
            <a:r>
              <a:rPr lang="en-US" dirty="0"/>
              <a:t>We look forward to working with you</a:t>
            </a:r>
          </a:p>
          <a:p>
            <a:pPr>
              <a:lnSpc>
                <a:spcPct val="90000"/>
              </a:lnSpc>
            </a:pPr>
            <a:r>
              <a:rPr lang="en-US" dirty="0"/>
              <a:t>We look forward to seeing you in Week 2</a:t>
            </a:r>
          </a:p>
          <a:p>
            <a:pPr>
              <a:lnSpc>
                <a:spcPct val="90000"/>
              </a:lnSpc>
            </a:pPr>
            <a:r>
              <a:rPr lang="en-US" dirty="0"/>
              <a:t>Please complete your course evaluation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49FD9EB-9375-44F0-BDDA-5213F92B23A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8305"/>
          <a:stretch/>
        </p:blipFill>
        <p:spPr>
          <a:xfrm>
            <a:off x="1544127" y="3697325"/>
            <a:ext cx="6055745" cy="27828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3970673"/>
      </p:ext>
    </p:extLst>
  </p:cSld>
  <p:clrMapOvr>
    <a:masterClrMapping/>
  </p:clrMapOvr>
</p:sld>
</file>

<file path=ppt/theme/theme1.xml><?xml version="1.0" encoding="utf-8"?>
<a:theme xmlns:a="http://schemas.openxmlformats.org/drawingml/2006/main" name="CDC OR Style options 1 and 2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1_Level">
      <a:majorFont>
        <a:latin typeface="Garamond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</a:defRPr>
        </a:defPPr>
      </a:lstStyle>
    </a:lnDef>
  </a:objectDefaults>
  <a:extraClrSchemeLst>
    <a:extraClrScheme>
      <a:clrScheme name="1_Level 1">
        <a:dk1>
          <a:srgbClr val="006699"/>
        </a:dk1>
        <a:lt1>
          <a:srgbClr val="FFFFFF"/>
        </a:lt1>
        <a:dk2>
          <a:srgbClr val="000000"/>
        </a:dk2>
        <a:lt2>
          <a:srgbClr val="99FF99"/>
        </a:lt2>
        <a:accent1>
          <a:srgbClr val="00CC99"/>
        </a:accent1>
        <a:accent2>
          <a:srgbClr val="009999"/>
        </a:accent2>
        <a:accent3>
          <a:srgbClr val="AAAAAA"/>
        </a:accent3>
        <a:accent4>
          <a:srgbClr val="DADADA"/>
        </a:accent4>
        <a:accent5>
          <a:srgbClr val="AAE2CA"/>
        </a:accent5>
        <a:accent6>
          <a:srgbClr val="008A8A"/>
        </a:accent6>
        <a:hlink>
          <a:srgbClr val="0066FF"/>
        </a:hlink>
        <a:folHlink>
          <a:srgbClr val="989CBA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Level 2">
        <a:dk1>
          <a:srgbClr val="808000"/>
        </a:dk1>
        <a:lt1>
          <a:srgbClr val="FFFFFF"/>
        </a:lt1>
        <a:dk2>
          <a:srgbClr val="5C271E"/>
        </a:dk2>
        <a:lt2>
          <a:srgbClr val="FFDD89"/>
        </a:lt2>
        <a:accent1>
          <a:srgbClr val="CC6600"/>
        </a:accent1>
        <a:accent2>
          <a:srgbClr val="CC9900"/>
        </a:accent2>
        <a:accent3>
          <a:srgbClr val="B5ACAB"/>
        </a:accent3>
        <a:accent4>
          <a:srgbClr val="DADADA"/>
        </a:accent4>
        <a:accent5>
          <a:srgbClr val="E2B8AA"/>
        </a:accent5>
        <a:accent6>
          <a:srgbClr val="B98A00"/>
        </a:accent6>
        <a:hlink>
          <a:srgbClr val="669900"/>
        </a:hlink>
        <a:folHlink>
          <a:srgbClr val="A3A27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Level 3">
        <a:dk1>
          <a:srgbClr val="763B00"/>
        </a:dk1>
        <a:lt1>
          <a:srgbClr val="FFFFFF"/>
        </a:lt1>
        <a:dk2>
          <a:srgbClr val="330000"/>
        </a:dk2>
        <a:lt2>
          <a:srgbClr val="CC9900"/>
        </a:lt2>
        <a:accent1>
          <a:srgbClr val="FFCC00"/>
        </a:accent1>
        <a:accent2>
          <a:srgbClr val="CC3300"/>
        </a:accent2>
        <a:accent3>
          <a:srgbClr val="ADAAAA"/>
        </a:accent3>
        <a:accent4>
          <a:srgbClr val="DADADA"/>
        </a:accent4>
        <a:accent5>
          <a:srgbClr val="FFE2AA"/>
        </a:accent5>
        <a:accent6>
          <a:srgbClr val="B92D00"/>
        </a:accent6>
        <a:hlink>
          <a:srgbClr val="666699"/>
        </a:hlink>
        <a:folHlink>
          <a:srgbClr val="99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Level 4">
        <a:dk1>
          <a:srgbClr val="6D3696"/>
        </a:dk1>
        <a:lt1>
          <a:srgbClr val="FFFFFF"/>
        </a:lt1>
        <a:dk2>
          <a:srgbClr val="51255D"/>
        </a:dk2>
        <a:lt2>
          <a:srgbClr val="FFFFCC"/>
        </a:lt2>
        <a:accent1>
          <a:srgbClr val="666699"/>
        </a:accent1>
        <a:accent2>
          <a:srgbClr val="800080"/>
        </a:accent2>
        <a:accent3>
          <a:srgbClr val="B3ACB6"/>
        </a:accent3>
        <a:accent4>
          <a:srgbClr val="DADADA"/>
        </a:accent4>
        <a:accent5>
          <a:srgbClr val="B8B8CA"/>
        </a:accent5>
        <a:accent6>
          <a:srgbClr val="730073"/>
        </a:accent6>
        <a:hlink>
          <a:srgbClr val="CCCC00"/>
        </a:hlink>
        <a:folHlink>
          <a:srgbClr val="A3A27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Level 5">
        <a:dk1>
          <a:srgbClr val="CC6600"/>
        </a:dk1>
        <a:lt1>
          <a:srgbClr val="FFFFFF"/>
        </a:lt1>
        <a:dk2>
          <a:srgbClr val="4A553B"/>
        </a:dk2>
        <a:lt2>
          <a:srgbClr val="FFBF1F"/>
        </a:lt2>
        <a:accent1>
          <a:srgbClr val="FFCC00"/>
        </a:accent1>
        <a:accent2>
          <a:srgbClr val="CC9900"/>
        </a:accent2>
        <a:accent3>
          <a:srgbClr val="B1B4AF"/>
        </a:accent3>
        <a:accent4>
          <a:srgbClr val="DADADA"/>
        </a:accent4>
        <a:accent5>
          <a:srgbClr val="FFE2AA"/>
        </a:accent5>
        <a:accent6>
          <a:srgbClr val="B98A00"/>
        </a:accent6>
        <a:hlink>
          <a:srgbClr val="669900"/>
        </a:hlink>
        <a:folHlink>
          <a:srgbClr val="A3A27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Level 6">
        <a:dk1>
          <a:srgbClr val="000000"/>
        </a:dk1>
        <a:lt1>
          <a:srgbClr val="FFFFFF"/>
        </a:lt1>
        <a:dk2>
          <a:srgbClr val="666699"/>
        </a:dk2>
        <a:lt2>
          <a:srgbClr val="FFCC00"/>
        </a:lt2>
        <a:accent1>
          <a:srgbClr val="FF9900"/>
        </a:accent1>
        <a:accent2>
          <a:srgbClr val="FF0000"/>
        </a:accent2>
        <a:accent3>
          <a:srgbClr val="FFFFFF"/>
        </a:accent3>
        <a:accent4>
          <a:srgbClr val="000000"/>
        </a:accent4>
        <a:accent5>
          <a:srgbClr val="FFCAAA"/>
        </a:accent5>
        <a:accent6>
          <a:srgbClr val="E70000"/>
        </a:accent6>
        <a:hlink>
          <a:srgbClr val="666699"/>
        </a:hlink>
        <a:folHlink>
          <a:srgbClr val="9999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Level 7">
        <a:dk1>
          <a:srgbClr val="000000"/>
        </a:dk1>
        <a:lt1>
          <a:srgbClr val="FFFFFF"/>
        </a:lt1>
        <a:dk2>
          <a:srgbClr val="CC3300"/>
        </a:dk2>
        <a:lt2>
          <a:srgbClr val="663300"/>
        </a:lt2>
        <a:accent1>
          <a:srgbClr val="FFCC00"/>
        </a:accent1>
        <a:accent2>
          <a:srgbClr val="CC6600"/>
        </a:accent2>
        <a:accent3>
          <a:srgbClr val="FFFFFF"/>
        </a:accent3>
        <a:accent4>
          <a:srgbClr val="000000"/>
        </a:accent4>
        <a:accent5>
          <a:srgbClr val="FFE2AA"/>
        </a:accent5>
        <a:accent6>
          <a:srgbClr val="B95C00"/>
        </a:accent6>
        <a:hlink>
          <a:srgbClr val="CC9900"/>
        </a:hlink>
        <a:folHlink>
          <a:srgbClr val="9966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Level 8">
        <a:dk1>
          <a:srgbClr val="000000"/>
        </a:dk1>
        <a:lt1>
          <a:srgbClr val="FFFFFF"/>
        </a:lt1>
        <a:dk2>
          <a:srgbClr val="999900"/>
        </a:dk2>
        <a:lt2>
          <a:srgbClr val="666600"/>
        </a:lt2>
        <a:accent1>
          <a:srgbClr val="99CC00"/>
        </a:accent1>
        <a:accent2>
          <a:srgbClr val="CCCC66"/>
        </a:accent2>
        <a:accent3>
          <a:srgbClr val="FFFFFF"/>
        </a:accent3>
        <a:accent4>
          <a:srgbClr val="000000"/>
        </a:accent4>
        <a:accent5>
          <a:srgbClr val="CAE2AA"/>
        </a:accent5>
        <a:accent6>
          <a:srgbClr val="B9B95C"/>
        </a:accent6>
        <a:hlink>
          <a:srgbClr val="FFCC00"/>
        </a:hlink>
        <a:folHlink>
          <a:srgbClr val="CC99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CDC OR Style options 1 and 2.thmx</Template>
  <TotalTime>10836</TotalTime>
  <Words>455</Words>
  <Application>Microsoft Office PowerPoint</Application>
  <PresentationFormat>On-screen Show (4:3)</PresentationFormat>
  <Paragraphs>76</Paragraphs>
  <Slides>10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11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10</vt:i4>
      </vt:variant>
    </vt:vector>
  </HeadingPairs>
  <TitlesOfParts>
    <vt:vector size="23" baseType="lpstr">
      <vt:lpstr>ＭＳ Ｐゴシック</vt:lpstr>
      <vt:lpstr>ＭＳ Ｐゴシック</vt:lpstr>
      <vt:lpstr>Arial</vt:lpstr>
      <vt:lpstr>Avenir Book</vt:lpstr>
      <vt:lpstr>Calibri</vt:lpstr>
      <vt:lpstr>Calibri (Body)</vt:lpstr>
      <vt:lpstr>Courier New</vt:lpstr>
      <vt:lpstr>Garamond</vt:lpstr>
      <vt:lpstr>Times New Roman</vt:lpstr>
      <vt:lpstr>Verdana</vt:lpstr>
      <vt:lpstr>Wingdings</vt:lpstr>
      <vt:lpstr>CDC OR Style options 1 and 2</vt:lpstr>
      <vt:lpstr>Custom Design</vt:lpstr>
      <vt:lpstr>Planning the Way Forward: Course Requirements for Week 2</vt:lpstr>
      <vt:lpstr>Course organization</vt:lpstr>
      <vt:lpstr>What you did in Week 1…</vt:lpstr>
      <vt:lpstr>What you will be doing next…</vt:lpstr>
      <vt:lpstr>Goals of Week 2</vt:lpstr>
      <vt:lpstr>Expectations before Week 2</vt:lpstr>
      <vt:lpstr>Expectations before Week 2</vt:lpstr>
      <vt:lpstr>PowerPoint Presentation</vt:lpstr>
      <vt:lpstr>Thank you and good luck!</vt:lpstr>
      <vt:lpstr>Acknowledgments</vt:lpstr>
    </vt:vector>
  </TitlesOfParts>
  <Company>UCSF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Lisa Chen</dc:creator>
  <cp:lastModifiedBy>Amelia Alonis</cp:lastModifiedBy>
  <cp:revision>116</cp:revision>
  <dcterms:created xsi:type="dcterms:W3CDTF">2016-12-10T01:14:11Z</dcterms:created>
  <dcterms:modified xsi:type="dcterms:W3CDTF">2019-01-18T17:42:08Z</dcterms:modified>
</cp:coreProperties>
</file>