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0"/>
  </p:notes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8" r:id="rId34"/>
    <p:sldId id="299" r:id="rId35"/>
    <p:sldId id="300" r:id="rId36"/>
    <p:sldId id="302" r:id="rId37"/>
    <p:sldId id="297" r:id="rId38"/>
    <p:sldId id="303" r:id="rId39"/>
    <p:sldId id="296" r:id="rId40"/>
    <p:sldId id="304" r:id="rId41"/>
    <p:sldId id="305" r:id="rId42"/>
    <p:sldId id="306" r:id="rId43"/>
    <p:sldId id="307" r:id="rId44"/>
    <p:sldId id="308" r:id="rId45"/>
    <p:sldId id="309" r:id="rId46"/>
    <p:sldId id="316" r:id="rId47"/>
    <p:sldId id="317" r:id="rId48"/>
    <p:sldId id="318" r:id="rId4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ecily Miller" initials="" lastIdx="7" clrIdx="0"/>
  <p:cmAuthor id="1" name="Cegielski, Peter (CDC/CGH/DGHT)" initials="CP(" lastIdx="7" clrIdx="1">
    <p:extLst/>
  </p:cmAuthor>
  <p:cmAuthor id="2" name="Lisa Chen" initials="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85C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59" autoAdjust="0"/>
    <p:restoredTop sz="36623" autoAdjust="0"/>
  </p:normalViewPr>
  <p:slideViewPr>
    <p:cSldViewPr snapToGrid="0" snapToObjects="1">
      <p:cViewPr varScale="1">
        <p:scale>
          <a:sx n="34" d="100"/>
          <a:sy n="34" d="100"/>
        </p:scale>
        <p:origin x="4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5" d="100"/>
        <a:sy n="145" d="100"/>
      </p:scale>
      <p:origin x="0" y="18960"/>
    </p:cViewPr>
  </p:sorterViewPr>
  <p:notesViewPr>
    <p:cSldViewPr snapToGrid="0" snapToObjects="1">
      <p:cViewPr varScale="1">
        <p:scale>
          <a:sx n="73" d="100"/>
          <a:sy n="73" d="100"/>
        </p:scale>
        <p:origin x="-303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microsoft.com/office/2016/11/relationships/changesInfo" Target="changesInfos/changesInfo1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A80FA962-3B9F-41DE-8272-814BE4D5036F}"/>
    <pc:docChg chg="modSld">
      <pc:chgData name="" userId="" providerId="" clId="Web-{A80FA962-3B9F-41DE-8272-814BE4D5036F}" dt="2018-12-13T21:26:18.817" v="54" actId="20577"/>
      <pc:docMkLst>
        <pc:docMk/>
      </pc:docMkLst>
      <pc:sldChg chg="modSp">
        <pc:chgData name="" userId="" providerId="" clId="Web-{A80FA962-3B9F-41DE-8272-814BE4D5036F}" dt="2018-12-13T21:19:02.547" v="4" actId="20577"/>
        <pc:sldMkLst>
          <pc:docMk/>
          <pc:sldMk cId="3624049178" sldId="267"/>
        </pc:sldMkLst>
        <pc:spChg chg="mod">
          <ac:chgData name="" userId="" providerId="" clId="Web-{A80FA962-3B9F-41DE-8272-814BE4D5036F}" dt="2018-12-13T21:19:02.547" v="4" actId="20577"/>
          <ac:spMkLst>
            <pc:docMk/>
            <pc:sldMk cId="3624049178" sldId="267"/>
            <ac:spMk id="56322" creationId="{00000000-0000-0000-0000-000000000000}"/>
          </ac:spMkLst>
        </pc:spChg>
      </pc:sldChg>
      <pc:sldChg chg="modSp">
        <pc:chgData name="" userId="" providerId="" clId="Web-{A80FA962-3B9F-41DE-8272-814BE4D5036F}" dt="2018-12-13T21:19:19.781" v="5" actId="20577"/>
        <pc:sldMkLst>
          <pc:docMk/>
          <pc:sldMk cId="3147597102" sldId="272"/>
        </pc:sldMkLst>
        <pc:spChg chg="mod">
          <ac:chgData name="" userId="" providerId="" clId="Web-{A80FA962-3B9F-41DE-8272-814BE4D5036F}" dt="2018-12-13T21:19:19.781" v="5" actId="20577"/>
          <ac:spMkLst>
            <pc:docMk/>
            <pc:sldMk cId="3147597102" sldId="272"/>
            <ac:spMk id="61442" creationId="{00000000-0000-0000-0000-000000000000}"/>
          </ac:spMkLst>
        </pc:spChg>
      </pc:sldChg>
      <pc:sldChg chg="modSp">
        <pc:chgData name="" userId="" providerId="" clId="Web-{A80FA962-3B9F-41DE-8272-814BE4D5036F}" dt="2018-12-13T21:21:14.626" v="11" actId="20577"/>
        <pc:sldMkLst>
          <pc:docMk/>
          <pc:sldMk cId="1169059755" sldId="273"/>
        </pc:sldMkLst>
        <pc:spChg chg="mod">
          <ac:chgData name="" userId="" providerId="" clId="Web-{A80FA962-3B9F-41DE-8272-814BE4D5036F}" dt="2018-12-13T21:20:56.704" v="6" actId="20577"/>
          <ac:spMkLst>
            <pc:docMk/>
            <pc:sldMk cId="1169059755" sldId="273"/>
            <ac:spMk id="62466" creationId="{00000000-0000-0000-0000-000000000000}"/>
          </ac:spMkLst>
        </pc:spChg>
        <pc:spChg chg="mod">
          <ac:chgData name="" userId="" providerId="" clId="Web-{A80FA962-3B9F-41DE-8272-814BE4D5036F}" dt="2018-12-13T21:21:14.626" v="11" actId="20577"/>
          <ac:spMkLst>
            <pc:docMk/>
            <pc:sldMk cId="1169059755" sldId="273"/>
            <ac:spMk id="62467" creationId="{00000000-0000-0000-0000-000000000000}"/>
          </ac:spMkLst>
        </pc:spChg>
      </pc:sldChg>
      <pc:sldChg chg="modSp">
        <pc:chgData name="" userId="" providerId="" clId="Web-{A80FA962-3B9F-41DE-8272-814BE4D5036F}" dt="2018-12-13T21:21:30.391" v="13" actId="20577"/>
        <pc:sldMkLst>
          <pc:docMk/>
          <pc:sldMk cId="123050152" sldId="274"/>
        </pc:sldMkLst>
        <pc:spChg chg="mod">
          <ac:chgData name="" userId="" providerId="" clId="Web-{A80FA962-3B9F-41DE-8272-814BE4D5036F}" dt="2018-12-13T21:21:30.391" v="13" actId="20577"/>
          <ac:spMkLst>
            <pc:docMk/>
            <pc:sldMk cId="123050152" sldId="274"/>
            <ac:spMk id="63490" creationId="{00000000-0000-0000-0000-000000000000}"/>
          </ac:spMkLst>
        </pc:spChg>
      </pc:sldChg>
      <pc:sldChg chg="modSp">
        <pc:chgData name="" userId="" providerId="" clId="Web-{A80FA962-3B9F-41DE-8272-814BE4D5036F}" dt="2018-12-13T21:21:34.751" v="14" actId="20577"/>
        <pc:sldMkLst>
          <pc:docMk/>
          <pc:sldMk cId="3105908916" sldId="275"/>
        </pc:sldMkLst>
        <pc:spChg chg="mod">
          <ac:chgData name="" userId="" providerId="" clId="Web-{A80FA962-3B9F-41DE-8272-814BE4D5036F}" dt="2018-12-13T21:21:34.751" v="14" actId="20577"/>
          <ac:spMkLst>
            <pc:docMk/>
            <pc:sldMk cId="3105908916" sldId="275"/>
            <ac:spMk id="64514" creationId="{00000000-0000-0000-0000-000000000000}"/>
          </ac:spMkLst>
        </pc:spChg>
      </pc:sldChg>
      <pc:sldChg chg="modSp">
        <pc:chgData name="" userId="" providerId="" clId="Web-{A80FA962-3B9F-41DE-8272-814BE4D5036F}" dt="2018-12-13T21:21:38.329" v="16" actId="20577"/>
        <pc:sldMkLst>
          <pc:docMk/>
          <pc:sldMk cId="1478812137" sldId="276"/>
        </pc:sldMkLst>
        <pc:spChg chg="mod">
          <ac:chgData name="" userId="" providerId="" clId="Web-{A80FA962-3B9F-41DE-8272-814BE4D5036F}" dt="2018-12-13T21:21:38.329" v="16" actId="20577"/>
          <ac:spMkLst>
            <pc:docMk/>
            <pc:sldMk cId="1478812137" sldId="276"/>
            <ac:spMk id="65538" creationId="{00000000-0000-0000-0000-000000000000}"/>
          </ac:spMkLst>
        </pc:spChg>
      </pc:sldChg>
      <pc:sldChg chg="modSp">
        <pc:chgData name="" userId="" providerId="" clId="Web-{A80FA962-3B9F-41DE-8272-814BE4D5036F}" dt="2018-12-13T21:21:47.298" v="17" actId="20577"/>
        <pc:sldMkLst>
          <pc:docMk/>
          <pc:sldMk cId="3799287507" sldId="279"/>
        </pc:sldMkLst>
        <pc:spChg chg="mod">
          <ac:chgData name="" userId="" providerId="" clId="Web-{A80FA962-3B9F-41DE-8272-814BE4D5036F}" dt="2018-12-13T21:21:47.298" v="17" actId="20577"/>
          <ac:spMkLst>
            <pc:docMk/>
            <pc:sldMk cId="3799287507" sldId="279"/>
            <ac:spMk id="68610" creationId="{00000000-0000-0000-0000-000000000000}"/>
          </ac:spMkLst>
        </pc:spChg>
      </pc:sldChg>
      <pc:sldChg chg="modSp">
        <pc:chgData name="" userId="" providerId="" clId="Web-{A80FA962-3B9F-41DE-8272-814BE4D5036F}" dt="2018-12-13T21:21:51.751" v="18" actId="20577"/>
        <pc:sldMkLst>
          <pc:docMk/>
          <pc:sldMk cId="1162460438" sldId="280"/>
        </pc:sldMkLst>
        <pc:spChg chg="mod">
          <ac:chgData name="" userId="" providerId="" clId="Web-{A80FA962-3B9F-41DE-8272-814BE4D5036F}" dt="2018-12-13T21:21:51.751" v="18" actId="20577"/>
          <ac:spMkLst>
            <pc:docMk/>
            <pc:sldMk cId="1162460438" sldId="280"/>
            <ac:spMk id="69635" creationId="{00000000-0000-0000-0000-000000000000}"/>
          </ac:spMkLst>
        </pc:spChg>
      </pc:sldChg>
      <pc:sldChg chg="modSp">
        <pc:chgData name="" userId="" providerId="" clId="Web-{A80FA962-3B9F-41DE-8272-814BE4D5036F}" dt="2018-12-13T21:22:07.204" v="20" actId="20577"/>
        <pc:sldMkLst>
          <pc:docMk/>
          <pc:sldMk cId="3245030114" sldId="283"/>
        </pc:sldMkLst>
        <pc:spChg chg="mod">
          <ac:chgData name="" userId="" providerId="" clId="Web-{A80FA962-3B9F-41DE-8272-814BE4D5036F}" dt="2018-12-13T21:22:07.204" v="20" actId="20577"/>
          <ac:spMkLst>
            <pc:docMk/>
            <pc:sldMk cId="3245030114" sldId="283"/>
            <ac:spMk id="72706" creationId="{00000000-0000-0000-0000-000000000000}"/>
          </ac:spMkLst>
        </pc:spChg>
      </pc:sldChg>
      <pc:sldChg chg="modSp">
        <pc:chgData name="" userId="" providerId="" clId="Web-{A80FA962-3B9F-41DE-8272-814BE4D5036F}" dt="2018-12-13T21:22:21.642" v="22" actId="20577"/>
        <pc:sldMkLst>
          <pc:docMk/>
          <pc:sldMk cId="3349833314" sldId="284"/>
        </pc:sldMkLst>
        <pc:spChg chg="mod">
          <ac:chgData name="" userId="" providerId="" clId="Web-{A80FA962-3B9F-41DE-8272-814BE4D5036F}" dt="2018-12-13T21:22:21.642" v="22" actId="20577"/>
          <ac:spMkLst>
            <pc:docMk/>
            <pc:sldMk cId="3349833314" sldId="284"/>
            <ac:spMk id="178178" creationId="{00000000-0000-0000-0000-000000000000}"/>
          </ac:spMkLst>
        </pc:spChg>
      </pc:sldChg>
      <pc:sldChg chg="modSp">
        <pc:chgData name="" userId="" providerId="" clId="Web-{A80FA962-3B9F-41DE-8272-814BE4D5036F}" dt="2018-12-13T21:22:36.345" v="25" actId="20577"/>
        <pc:sldMkLst>
          <pc:docMk/>
          <pc:sldMk cId="3408828114" sldId="285"/>
        </pc:sldMkLst>
        <pc:spChg chg="mod">
          <ac:chgData name="" userId="" providerId="" clId="Web-{A80FA962-3B9F-41DE-8272-814BE4D5036F}" dt="2018-12-13T21:22:36.345" v="25" actId="20577"/>
          <ac:spMkLst>
            <pc:docMk/>
            <pc:sldMk cId="3408828114" sldId="285"/>
            <ac:spMk id="74755" creationId="{00000000-0000-0000-0000-000000000000}"/>
          </ac:spMkLst>
        </pc:spChg>
      </pc:sldChg>
      <pc:sldChg chg="modSp">
        <pc:chgData name="" userId="" providerId="" clId="Web-{A80FA962-3B9F-41DE-8272-814BE4D5036F}" dt="2018-12-13T21:23:46.595" v="27" actId="20577"/>
        <pc:sldMkLst>
          <pc:docMk/>
          <pc:sldMk cId="3320289588" sldId="286"/>
        </pc:sldMkLst>
        <pc:spChg chg="mod">
          <ac:chgData name="" userId="" providerId="" clId="Web-{A80FA962-3B9F-41DE-8272-814BE4D5036F}" dt="2018-12-13T21:23:46.595" v="27" actId="20577"/>
          <ac:spMkLst>
            <pc:docMk/>
            <pc:sldMk cId="3320289588" sldId="286"/>
            <ac:spMk id="75779" creationId="{00000000-0000-0000-0000-000000000000}"/>
          </ac:spMkLst>
        </pc:spChg>
      </pc:sldChg>
      <pc:sldChg chg="modSp">
        <pc:chgData name="" userId="" providerId="" clId="Web-{A80FA962-3B9F-41DE-8272-814BE4D5036F}" dt="2018-12-13T21:23:49.454" v="28" actId="20577"/>
        <pc:sldMkLst>
          <pc:docMk/>
          <pc:sldMk cId="2266418857" sldId="287"/>
        </pc:sldMkLst>
        <pc:spChg chg="mod">
          <ac:chgData name="" userId="" providerId="" clId="Web-{A80FA962-3B9F-41DE-8272-814BE4D5036F}" dt="2018-12-13T21:23:49.454" v="28" actId="20577"/>
          <ac:spMkLst>
            <pc:docMk/>
            <pc:sldMk cId="2266418857" sldId="287"/>
            <ac:spMk id="76803" creationId="{00000000-0000-0000-0000-000000000000}"/>
          </ac:spMkLst>
        </pc:spChg>
      </pc:sldChg>
      <pc:sldChg chg="modSp">
        <pc:chgData name="" userId="" providerId="" clId="Web-{A80FA962-3B9F-41DE-8272-814BE4D5036F}" dt="2018-12-13T21:24:02.689" v="30" actId="20577"/>
        <pc:sldMkLst>
          <pc:docMk/>
          <pc:sldMk cId="1631998019" sldId="288"/>
        </pc:sldMkLst>
        <pc:spChg chg="mod">
          <ac:chgData name="" userId="" providerId="" clId="Web-{A80FA962-3B9F-41DE-8272-814BE4D5036F}" dt="2018-12-13T21:24:02.689" v="30" actId="20577"/>
          <ac:spMkLst>
            <pc:docMk/>
            <pc:sldMk cId="1631998019" sldId="288"/>
            <ac:spMk id="77826" creationId="{00000000-0000-0000-0000-000000000000}"/>
          </ac:spMkLst>
        </pc:spChg>
      </pc:sldChg>
      <pc:sldChg chg="modSp">
        <pc:chgData name="" userId="" providerId="" clId="Web-{A80FA962-3B9F-41DE-8272-814BE4D5036F}" dt="2018-12-13T21:24:03.001" v="31" actId="20577"/>
        <pc:sldMkLst>
          <pc:docMk/>
          <pc:sldMk cId="3220052240" sldId="290"/>
        </pc:sldMkLst>
        <pc:spChg chg="mod">
          <ac:chgData name="" userId="" providerId="" clId="Web-{A80FA962-3B9F-41DE-8272-814BE4D5036F}" dt="2018-12-13T21:24:03.001" v="31" actId="20577"/>
          <ac:spMkLst>
            <pc:docMk/>
            <pc:sldMk cId="3220052240" sldId="290"/>
            <ac:spMk id="79875" creationId="{00000000-0000-0000-0000-000000000000}"/>
          </ac:spMkLst>
        </pc:spChg>
      </pc:sldChg>
      <pc:sldChg chg="modSp">
        <pc:chgData name="" userId="" providerId="" clId="Web-{A80FA962-3B9F-41DE-8272-814BE4D5036F}" dt="2018-12-13T21:24:08.564" v="33" actId="20577"/>
        <pc:sldMkLst>
          <pc:docMk/>
          <pc:sldMk cId="3777524170" sldId="291"/>
        </pc:sldMkLst>
        <pc:spChg chg="mod">
          <ac:chgData name="" userId="" providerId="" clId="Web-{A80FA962-3B9F-41DE-8272-814BE4D5036F}" dt="2018-12-13T21:24:08.564" v="33" actId="20577"/>
          <ac:spMkLst>
            <pc:docMk/>
            <pc:sldMk cId="3777524170" sldId="291"/>
            <ac:spMk id="80898" creationId="{00000000-0000-0000-0000-000000000000}"/>
          </ac:spMkLst>
        </pc:spChg>
      </pc:sldChg>
      <pc:sldChg chg="modSp">
        <pc:chgData name="" userId="" providerId="" clId="Web-{A80FA962-3B9F-41DE-8272-814BE4D5036F}" dt="2018-12-13T21:24:19.236" v="36" actId="20577"/>
        <pc:sldMkLst>
          <pc:docMk/>
          <pc:sldMk cId="1570727017" sldId="293"/>
        </pc:sldMkLst>
        <pc:spChg chg="mod">
          <ac:chgData name="" userId="" providerId="" clId="Web-{A80FA962-3B9F-41DE-8272-814BE4D5036F}" dt="2018-12-13T21:24:19.236" v="36" actId="20577"/>
          <ac:spMkLst>
            <pc:docMk/>
            <pc:sldMk cId="1570727017" sldId="293"/>
            <ac:spMk id="82946" creationId="{00000000-0000-0000-0000-000000000000}"/>
          </ac:spMkLst>
        </pc:spChg>
      </pc:sldChg>
      <pc:sldChg chg="modSp">
        <pc:chgData name="" userId="" providerId="" clId="Web-{A80FA962-3B9F-41DE-8272-814BE4D5036F}" dt="2018-12-13T21:24:22.439" v="37" actId="20577"/>
        <pc:sldMkLst>
          <pc:docMk/>
          <pc:sldMk cId="2603216164" sldId="294"/>
        </pc:sldMkLst>
        <pc:spChg chg="mod">
          <ac:chgData name="" userId="" providerId="" clId="Web-{A80FA962-3B9F-41DE-8272-814BE4D5036F}" dt="2018-12-13T21:24:22.439" v="37" actId="20577"/>
          <ac:spMkLst>
            <pc:docMk/>
            <pc:sldMk cId="2603216164" sldId="294"/>
            <ac:spMk id="83970" creationId="{00000000-0000-0000-0000-000000000000}"/>
          </ac:spMkLst>
        </pc:spChg>
      </pc:sldChg>
      <pc:sldChg chg="modSp">
        <pc:chgData name="" userId="" providerId="" clId="Web-{A80FA962-3B9F-41DE-8272-814BE4D5036F}" dt="2018-12-13T21:24:43.286" v="43" actId="20577"/>
        <pc:sldMkLst>
          <pc:docMk/>
          <pc:sldMk cId="44279396" sldId="295"/>
        </pc:sldMkLst>
        <pc:spChg chg="mod">
          <ac:chgData name="" userId="" providerId="" clId="Web-{A80FA962-3B9F-41DE-8272-814BE4D5036F}" dt="2018-12-13T21:24:43.286" v="43" actId="20577"/>
          <ac:spMkLst>
            <pc:docMk/>
            <pc:sldMk cId="44279396" sldId="295"/>
            <ac:spMk id="84994" creationId="{00000000-0000-0000-0000-000000000000}"/>
          </ac:spMkLst>
        </pc:spChg>
      </pc:sldChg>
      <pc:sldChg chg="modSp">
        <pc:chgData name="" userId="" providerId="" clId="Web-{A80FA962-3B9F-41DE-8272-814BE4D5036F}" dt="2018-12-13T21:25:58.176" v="49" actId="1076"/>
        <pc:sldMkLst>
          <pc:docMk/>
          <pc:sldMk cId="2176069920" sldId="304"/>
        </pc:sldMkLst>
        <pc:spChg chg="mod">
          <ac:chgData name="" userId="" providerId="" clId="Web-{A80FA962-3B9F-41DE-8272-814BE4D5036F}" dt="2018-12-13T21:25:48.223" v="46" actId="20577"/>
          <ac:spMkLst>
            <pc:docMk/>
            <pc:sldMk cId="2176069920" sldId="304"/>
            <ac:spMk id="2" creationId="{00000000-0000-0000-0000-000000000000}"/>
          </ac:spMkLst>
        </pc:spChg>
        <pc:spChg chg="mod">
          <ac:chgData name="" userId="" providerId="" clId="Web-{A80FA962-3B9F-41DE-8272-814BE4D5036F}" dt="2018-12-13T21:25:58.176" v="49" actId="1076"/>
          <ac:spMkLst>
            <pc:docMk/>
            <pc:sldMk cId="2176069920" sldId="304"/>
            <ac:spMk id="3" creationId="{00000000-0000-0000-0000-000000000000}"/>
          </ac:spMkLst>
        </pc:spChg>
      </pc:sldChg>
      <pc:sldChg chg="modSp">
        <pc:chgData name="" userId="" providerId="" clId="Web-{A80FA962-3B9F-41DE-8272-814BE4D5036F}" dt="2018-12-13T21:26:18.817" v="54" actId="20577"/>
        <pc:sldMkLst>
          <pc:docMk/>
          <pc:sldMk cId="734184658" sldId="305"/>
        </pc:sldMkLst>
        <pc:spChg chg="mod">
          <ac:chgData name="" userId="" providerId="" clId="Web-{A80FA962-3B9F-41DE-8272-814BE4D5036F}" dt="2018-12-13T21:26:18.817" v="54" actId="20577"/>
          <ac:spMkLst>
            <pc:docMk/>
            <pc:sldMk cId="734184658" sldId="305"/>
            <ac:spMk id="4" creationId="{00000000-0000-0000-0000-000000000000}"/>
          </ac:spMkLst>
        </pc:spChg>
      </pc:sldChg>
    </pc:docChg>
  </pc:docChgLst>
  <pc:docChgLst>
    <pc:chgData clId="Web-{9B62A916-3073-4A24-B5BF-81F17A8969AC}"/>
    <pc:docChg chg="modSld">
      <pc:chgData name="" userId="" providerId="" clId="Web-{9B62A916-3073-4A24-B5BF-81F17A8969AC}" dt="2018-12-18T18:21:44.108" v="291" actId="20577"/>
      <pc:docMkLst>
        <pc:docMk/>
      </pc:docMkLst>
      <pc:sldChg chg="modSp modNotes">
        <pc:chgData name="" userId="" providerId="" clId="Web-{9B62A916-3073-4A24-B5BF-81F17A8969AC}" dt="2018-12-18T17:47:55.689" v="40" actId="20577"/>
        <pc:sldMkLst>
          <pc:docMk/>
          <pc:sldMk cId="4271861797" sldId="266"/>
        </pc:sldMkLst>
        <pc:spChg chg="mod">
          <ac:chgData name="" userId="" providerId="" clId="Web-{9B62A916-3073-4A24-B5BF-81F17A8969AC}" dt="2018-12-18T17:41:53.968" v="14" actId="20577"/>
          <ac:spMkLst>
            <pc:docMk/>
            <pc:sldMk cId="4271861797" sldId="266"/>
            <ac:spMk id="55299" creationId="{00000000-0000-0000-0000-000000000000}"/>
          </ac:spMkLst>
        </pc:spChg>
      </pc:sldChg>
      <pc:sldChg chg="modNotes">
        <pc:chgData name="" userId="" providerId="" clId="Web-{9B62A916-3073-4A24-B5BF-81F17A8969AC}" dt="2018-12-18T17:48:28.736" v="43" actId="20577"/>
        <pc:sldMkLst>
          <pc:docMk/>
          <pc:sldMk cId="3624049178" sldId="267"/>
        </pc:sldMkLst>
      </pc:sldChg>
      <pc:sldChg chg="modSp">
        <pc:chgData name="" userId="" providerId="" clId="Web-{9B62A916-3073-4A24-B5BF-81F17A8969AC}" dt="2018-12-18T17:42:49.640" v="17" actId="20577"/>
        <pc:sldMkLst>
          <pc:docMk/>
          <pc:sldMk cId="1224692061" sldId="268"/>
        </pc:sldMkLst>
        <pc:spChg chg="mod">
          <ac:chgData name="" userId="" providerId="" clId="Web-{9B62A916-3073-4A24-B5BF-81F17A8969AC}" dt="2018-12-18T17:42:49.640" v="17" actId="20577"/>
          <ac:spMkLst>
            <pc:docMk/>
            <pc:sldMk cId="1224692061" sldId="268"/>
            <ac:spMk id="57346" creationId="{00000000-0000-0000-0000-000000000000}"/>
          </ac:spMkLst>
        </pc:spChg>
      </pc:sldChg>
      <pc:sldChg chg="modSp modNotes">
        <pc:chgData name="" userId="" providerId="" clId="Web-{9B62A916-3073-4A24-B5BF-81F17A8969AC}" dt="2018-12-18T17:49:39.767" v="45" actId="20577"/>
        <pc:sldMkLst>
          <pc:docMk/>
          <pc:sldMk cId="41908369" sldId="269"/>
        </pc:sldMkLst>
        <pc:spChg chg="mod">
          <ac:chgData name="" userId="" providerId="" clId="Web-{9B62A916-3073-4A24-B5BF-81F17A8969AC}" dt="2018-12-18T17:43:19.922" v="20" actId="20577"/>
          <ac:spMkLst>
            <pc:docMk/>
            <pc:sldMk cId="41908369" sldId="269"/>
            <ac:spMk id="58371" creationId="{00000000-0000-0000-0000-000000000000}"/>
          </ac:spMkLst>
        </pc:spChg>
      </pc:sldChg>
      <pc:sldChg chg="modSp modNotes">
        <pc:chgData name="" userId="" providerId="" clId="Web-{9B62A916-3073-4A24-B5BF-81F17A8969AC}" dt="2018-12-18T17:50:33.174" v="51" actId="20577"/>
        <pc:sldMkLst>
          <pc:docMk/>
          <pc:sldMk cId="771841613" sldId="270"/>
        </pc:sldMkLst>
        <pc:spChg chg="mod">
          <ac:chgData name="" userId="" providerId="" clId="Web-{9B62A916-3073-4A24-B5BF-81F17A8969AC}" dt="2018-12-18T17:43:58.562" v="23" actId="20577"/>
          <ac:spMkLst>
            <pc:docMk/>
            <pc:sldMk cId="771841613" sldId="270"/>
            <ac:spMk id="59394" creationId="{00000000-0000-0000-0000-000000000000}"/>
          </ac:spMkLst>
        </pc:spChg>
        <pc:spChg chg="mod">
          <ac:chgData name="" userId="" providerId="" clId="Web-{9B62A916-3073-4A24-B5BF-81F17A8969AC}" dt="2018-12-18T17:44:12.328" v="27" actId="20577"/>
          <ac:spMkLst>
            <pc:docMk/>
            <pc:sldMk cId="771841613" sldId="270"/>
            <ac:spMk id="59395" creationId="{00000000-0000-0000-0000-000000000000}"/>
          </ac:spMkLst>
        </pc:spChg>
      </pc:sldChg>
      <pc:sldChg chg="modNotes">
        <pc:chgData name="" userId="" providerId="" clId="Web-{9B62A916-3073-4A24-B5BF-81F17A8969AC}" dt="2018-12-18T17:51:47.018" v="58" actId="20577"/>
        <pc:sldMkLst>
          <pc:docMk/>
          <pc:sldMk cId="368066955" sldId="271"/>
        </pc:sldMkLst>
      </pc:sldChg>
      <pc:sldChg chg="modNotes">
        <pc:chgData name="" userId="" providerId="" clId="Web-{9B62A916-3073-4A24-B5BF-81F17A8969AC}" dt="2018-12-18T17:52:14.784" v="61" actId="20577"/>
        <pc:sldMkLst>
          <pc:docMk/>
          <pc:sldMk cId="3147597102" sldId="272"/>
        </pc:sldMkLst>
      </pc:sldChg>
      <pc:sldChg chg="modNotes">
        <pc:chgData name="" userId="" providerId="" clId="Web-{9B62A916-3073-4A24-B5BF-81F17A8969AC}" dt="2018-12-18T17:53:08.221" v="66" actId="20577"/>
        <pc:sldMkLst>
          <pc:docMk/>
          <pc:sldMk cId="1169059755" sldId="273"/>
        </pc:sldMkLst>
      </pc:sldChg>
      <pc:sldChg chg="modSp modNotes">
        <pc:chgData name="" userId="" providerId="" clId="Web-{9B62A916-3073-4A24-B5BF-81F17A8969AC}" dt="2018-12-18T17:54:00.518" v="77" actId="20577"/>
        <pc:sldMkLst>
          <pc:docMk/>
          <pc:sldMk cId="123050152" sldId="274"/>
        </pc:sldMkLst>
        <pc:spChg chg="mod">
          <ac:chgData name="" userId="" providerId="" clId="Web-{9B62A916-3073-4A24-B5BF-81F17A8969AC}" dt="2018-12-18T17:54:00.518" v="77" actId="20577"/>
          <ac:spMkLst>
            <pc:docMk/>
            <pc:sldMk cId="123050152" sldId="274"/>
            <ac:spMk id="63491" creationId="{00000000-0000-0000-0000-000000000000}"/>
          </ac:spMkLst>
        </pc:spChg>
      </pc:sldChg>
      <pc:sldChg chg="modSp modNotes">
        <pc:chgData name="" userId="" providerId="" clId="Web-{9B62A916-3073-4A24-B5BF-81F17A8969AC}" dt="2018-12-18T17:54:46.065" v="90" actId="20577"/>
        <pc:sldMkLst>
          <pc:docMk/>
          <pc:sldMk cId="3105908916" sldId="275"/>
        </pc:sldMkLst>
        <pc:spChg chg="mod">
          <ac:chgData name="" userId="" providerId="" clId="Web-{9B62A916-3073-4A24-B5BF-81F17A8969AC}" dt="2018-12-18T17:54:24.847" v="84" actId="20577"/>
          <ac:spMkLst>
            <pc:docMk/>
            <pc:sldMk cId="3105908916" sldId="275"/>
            <ac:spMk id="64515" creationId="{00000000-0000-0000-0000-000000000000}"/>
          </ac:spMkLst>
        </pc:spChg>
      </pc:sldChg>
      <pc:sldChg chg="modSp modNotes">
        <pc:chgData name="" userId="" providerId="" clId="Web-{9B62A916-3073-4A24-B5BF-81F17A8969AC}" dt="2018-12-18T17:55:29.711" v="102" actId="20577"/>
        <pc:sldMkLst>
          <pc:docMk/>
          <pc:sldMk cId="1478812137" sldId="276"/>
        </pc:sldMkLst>
        <pc:spChg chg="mod">
          <ac:chgData name="" userId="" providerId="" clId="Web-{9B62A916-3073-4A24-B5BF-81F17A8969AC}" dt="2018-12-18T17:55:29.711" v="102" actId="20577"/>
          <ac:spMkLst>
            <pc:docMk/>
            <pc:sldMk cId="1478812137" sldId="276"/>
            <ac:spMk id="65539" creationId="{00000000-0000-0000-0000-000000000000}"/>
          </ac:spMkLst>
        </pc:spChg>
      </pc:sldChg>
      <pc:sldChg chg="modSp">
        <pc:chgData name="" userId="" providerId="" clId="Web-{9B62A916-3073-4A24-B5BF-81F17A8969AC}" dt="2018-12-18T17:57:21.243" v="104" actId="20577"/>
        <pc:sldMkLst>
          <pc:docMk/>
          <pc:sldMk cId="1336556611" sldId="281"/>
        </pc:sldMkLst>
        <pc:spChg chg="mod">
          <ac:chgData name="" userId="" providerId="" clId="Web-{9B62A916-3073-4A24-B5BF-81F17A8969AC}" dt="2018-12-18T17:57:21.243" v="104" actId="20577"/>
          <ac:spMkLst>
            <pc:docMk/>
            <pc:sldMk cId="1336556611" sldId="281"/>
            <ac:spMk id="149506" creationId="{00000000-0000-0000-0000-000000000000}"/>
          </ac:spMkLst>
        </pc:spChg>
      </pc:sldChg>
      <pc:sldChg chg="modSp">
        <pc:chgData name="" userId="" providerId="" clId="Web-{9B62A916-3073-4A24-B5BF-81F17A8969AC}" dt="2018-12-18T17:58:38.462" v="108" actId="20577"/>
        <pc:sldMkLst>
          <pc:docMk/>
          <pc:sldMk cId="3245030114" sldId="283"/>
        </pc:sldMkLst>
        <pc:spChg chg="mod">
          <ac:chgData name="" userId="" providerId="" clId="Web-{9B62A916-3073-4A24-B5BF-81F17A8969AC}" dt="2018-12-18T17:58:38.462" v="108" actId="20577"/>
          <ac:spMkLst>
            <pc:docMk/>
            <pc:sldMk cId="3245030114" sldId="283"/>
            <ac:spMk id="72706" creationId="{00000000-0000-0000-0000-000000000000}"/>
          </ac:spMkLst>
        </pc:spChg>
      </pc:sldChg>
      <pc:sldChg chg="modNotes">
        <pc:chgData name="" userId="" providerId="" clId="Web-{9B62A916-3073-4A24-B5BF-81F17A8969AC}" dt="2018-12-18T17:58:56.618" v="109" actId="20577"/>
        <pc:sldMkLst>
          <pc:docMk/>
          <pc:sldMk cId="3349833314" sldId="284"/>
        </pc:sldMkLst>
      </pc:sldChg>
      <pc:sldChg chg="modSp modNotes">
        <pc:chgData name="" userId="" providerId="" clId="Web-{9B62A916-3073-4A24-B5BF-81F17A8969AC}" dt="2018-12-18T18:00:24.306" v="120" actId="20577"/>
        <pc:sldMkLst>
          <pc:docMk/>
          <pc:sldMk cId="3408828114" sldId="285"/>
        </pc:sldMkLst>
        <pc:spChg chg="mod">
          <ac:chgData name="" userId="" providerId="" clId="Web-{9B62A916-3073-4A24-B5BF-81F17A8969AC}" dt="2018-12-18T18:00:24.306" v="120" actId="20577"/>
          <ac:spMkLst>
            <pc:docMk/>
            <pc:sldMk cId="3408828114" sldId="285"/>
            <ac:spMk id="74754" creationId="{00000000-0000-0000-0000-000000000000}"/>
          </ac:spMkLst>
        </pc:spChg>
      </pc:sldChg>
      <pc:sldChg chg="modNotes">
        <pc:chgData name="" userId="" providerId="" clId="Web-{9B62A916-3073-4A24-B5BF-81F17A8969AC}" dt="2018-12-18T18:00:50.056" v="121" actId="20577"/>
        <pc:sldMkLst>
          <pc:docMk/>
          <pc:sldMk cId="3320289588" sldId="286"/>
        </pc:sldMkLst>
      </pc:sldChg>
      <pc:sldChg chg="modSp">
        <pc:chgData name="" userId="" providerId="" clId="Web-{9B62A916-3073-4A24-B5BF-81F17A8969AC}" dt="2018-12-18T18:01:23.587" v="125" actId="20577"/>
        <pc:sldMkLst>
          <pc:docMk/>
          <pc:sldMk cId="2266418857" sldId="287"/>
        </pc:sldMkLst>
        <pc:spChg chg="mod">
          <ac:chgData name="" userId="" providerId="" clId="Web-{9B62A916-3073-4A24-B5BF-81F17A8969AC}" dt="2018-12-18T18:01:23.587" v="125" actId="20577"/>
          <ac:spMkLst>
            <pc:docMk/>
            <pc:sldMk cId="2266418857" sldId="287"/>
            <ac:spMk id="76803" creationId="{00000000-0000-0000-0000-000000000000}"/>
          </ac:spMkLst>
        </pc:spChg>
      </pc:sldChg>
      <pc:sldChg chg="modNotes">
        <pc:chgData name="" userId="" providerId="" clId="Web-{9B62A916-3073-4A24-B5BF-81F17A8969AC}" dt="2018-12-18T18:02:37.806" v="128" actId="20577"/>
        <pc:sldMkLst>
          <pc:docMk/>
          <pc:sldMk cId="3220052240" sldId="290"/>
        </pc:sldMkLst>
      </pc:sldChg>
      <pc:sldChg chg="modNotes">
        <pc:chgData name="" userId="" providerId="" clId="Web-{9B62A916-3073-4A24-B5BF-81F17A8969AC}" dt="2018-12-18T18:15:01.715" v="233" actId="20577"/>
        <pc:sldMkLst>
          <pc:docMk/>
          <pc:sldMk cId="4041269458" sldId="296"/>
        </pc:sldMkLst>
      </pc:sldChg>
      <pc:sldChg chg="modSp">
        <pc:chgData name="" userId="" providerId="" clId="Web-{9B62A916-3073-4A24-B5BF-81F17A8969AC}" dt="2018-12-18T18:12:53.168" v="220" actId="14100"/>
        <pc:sldMkLst>
          <pc:docMk/>
          <pc:sldMk cId="1743046765" sldId="297"/>
        </pc:sldMkLst>
        <pc:spChg chg="mod">
          <ac:chgData name="" userId="" providerId="" clId="Web-{9B62A916-3073-4A24-B5BF-81F17A8969AC}" dt="2018-12-18T18:12:53.168" v="220" actId="14100"/>
          <ac:spMkLst>
            <pc:docMk/>
            <pc:sldMk cId="1743046765" sldId="297"/>
            <ac:spMk id="3" creationId="{00000000-0000-0000-0000-000000000000}"/>
          </ac:spMkLst>
        </pc:spChg>
      </pc:sldChg>
      <pc:sldChg chg="modSp modNotes">
        <pc:chgData name="" userId="" providerId="" clId="Web-{9B62A916-3073-4A24-B5BF-81F17A8969AC}" dt="2018-12-18T18:08:37.042" v="171" actId="1076"/>
        <pc:sldMkLst>
          <pc:docMk/>
          <pc:sldMk cId="175378126" sldId="299"/>
        </pc:sldMkLst>
        <pc:spChg chg="mod">
          <ac:chgData name="" userId="" providerId="" clId="Web-{9B62A916-3073-4A24-B5BF-81F17A8969AC}" dt="2018-12-18T18:08:37.042" v="171" actId="1076"/>
          <ac:spMkLst>
            <pc:docMk/>
            <pc:sldMk cId="175378126" sldId="299"/>
            <ac:spMk id="49155" creationId="{00000000-0000-0000-0000-000000000000}"/>
          </ac:spMkLst>
        </pc:spChg>
      </pc:sldChg>
      <pc:sldChg chg="modNotes">
        <pc:chgData name="" userId="" providerId="" clId="Web-{9B62A916-3073-4A24-B5BF-81F17A8969AC}" dt="2018-12-18T18:09:08.386" v="174" actId="20577"/>
        <pc:sldMkLst>
          <pc:docMk/>
          <pc:sldMk cId="962928578" sldId="300"/>
        </pc:sldMkLst>
      </pc:sldChg>
      <pc:sldChg chg="modSp modNotes">
        <pc:chgData name="" userId="" providerId="" clId="Web-{9B62A916-3073-4A24-B5BF-81F17A8969AC}" dt="2018-12-18T18:12:08.402" v="189" actId="20577"/>
        <pc:sldMkLst>
          <pc:docMk/>
          <pc:sldMk cId="1230639593" sldId="302"/>
        </pc:sldMkLst>
        <pc:spChg chg="mod">
          <ac:chgData name="" userId="" providerId="" clId="Web-{9B62A916-3073-4A24-B5BF-81F17A8969AC}" dt="2018-12-18T18:12:08.402" v="189" actId="20577"/>
          <ac:spMkLst>
            <pc:docMk/>
            <pc:sldMk cId="1230639593" sldId="302"/>
            <ac:spMk id="52227" creationId="{00000000-0000-0000-0000-000000000000}"/>
          </ac:spMkLst>
        </pc:spChg>
      </pc:sldChg>
      <pc:sldChg chg="modNotes">
        <pc:chgData name="" userId="" providerId="" clId="Web-{9B62A916-3073-4A24-B5BF-81F17A8969AC}" dt="2018-12-18T18:13:33.496" v="223" actId="20577"/>
        <pc:sldMkLst>
          <pc:docMk/>
          <pc:sldMk cId="2010152392" sldId="303"/>
        </pc:sldMkLst>
      </pc:sldChg>
      <pc:sldChg chg="modSp">
        <pc:chgData name="" userId="" providerId="" clId="Web-{9B62A916-3073-4A24-B5BF-81F17A8969AC}" dt="2018-12-18T18:17:12.841" v="252" actId="20577"/>
        <pc:sldMkLst>
          <pc:docMk/>
          <pc:sldMk cId="2176069920" sldId="304"/>
        </pc:sldMkLst>
        <pc:spChg chg="mod">
          <ac:chgData name="" userId="" providerId="" clId="Web-{9B62A916-3073-4A24-B5BF-81F17A8969AC}" dt="2018-12-18T18:16:04.434" v="248" actId="14100"/>
          <ac:spMkLst>
            <pc:docMk/>
            <pc:sldMk cId="2176069920" sldId="304"/>
            <ac:spMk id="2" creationId="{00000000-0000-0000-0000-000000000000}"/>
          </ac:spMkLst>
        </pc:spChg>
        <pc:spChg chg="mod">
          <ac:chgData name="" userId="" providerId="" clId="Web-{9B62A916-3073-4A24-B5BF-81F17A8969AC}" dt="2018-12-18T18:17:12.841" v="252" actId="20577"/>
          <ac:spMkLst>
            <pc:docMk/>
            <pc:sldMk cId="2176069920" sldId="304"/>
            <ac:spMk id="3" creationId="{00000000-0000-0000-0000-000000000000}"/>
          </ac:spMkLst>
        </pc:spChg>
      </pc:sldChg>
      <pc:sldChg chg="modSp">
        <pc:chgData name="" userId="" providerId="" clId="Web-{9B62A916-3073-4A24-B5BF-81F17A8969AC}" dt="2018-12-18T18:18:12.794" v="259" actId="20577"/>
        <pc:sldMkLst>
          <pc:docMk/>
          <pc:sldMk cId="250837513" sldId="308"/>
        </pc:sldMkLst>
        <pc:spChg chg="mod">
          <ac:chgData name="" userId="" providerId="" clId="Web-{9B62A916-3073-4A24-B5BF-81F17A8969AC}" dt="2018-12-18T18:18:12.794" v="259" actId="20577"/>
          <ac:spMkLst>
            <pc:docMk/>
            <pc:sldMk cId="250837513" sldId="308"/>
            <ac:spMk id="4" creationId="{00000000-0000-0000-0000-000000000000}"/>
          </ac:spMkLst>
        </pc:spChg>
      </pc:sldChg>
      <pc:sldChg chg="modSp">
        <pc:chgData name="" userId="" providerId="" clId="Web-{9B62A916-3073-4A24-B5BF-81F17A8969AC}" dt="2018-12-18T18:18:25.638" v="262" actId="20577"/>
        <pc:sldMkLst>
          <pc:docMk/>
          <pc:sldMk cId="2870552595" sldId="309"/>
        </pc:sldMkLst>
        <pc:spChg chg="mod">
          <ac:chgData name="" userId="" providerId="" clId="Web-{9B62A916-3073-4A24-B5BF-81F17A8969AC}" dt="2018-12-18T18:18:25.638" v="262" actId="20577"/>
          <ac:spMkLst>
            <pc:docMk/>
            <pc:sldMk cId="2870552595" sldId="309"/>
            <ac:spMk id="4" creationId="{00000000-0000-0000-0000-000000000000}"/>
          </ac:spMkLst>
        </pc:spChg>
      </pc:sldChg>
      <pc:sldChg chg="modSp">
        <pc:chgData name="" userId="" providerId="" clId="Web-{9B62A916-3073-4A24-B5BF-81F17A8969AC}" dt="2018-12-18T18:18:56.232" v="272" actId="20577"/>
        <pc:sldMkLst>
          <pc:docMk/>
          <pc:sldMk cId="3433545471" sldId="316"/>
        </pc:sldMkLst>
        <pc:spChg chg="mod">
          <ac:chgData name="" userId="" providerId="" clId="Web-{9B62A916-3073-4A24-B5BF-81F17A8969AC}" dt="2018-12-18T18:18:34.935" v="265" actId="20577"/>
          <ac:spMkLst>
            <pc:docMk/>
            <pc:sldMk cId="3433545471" sldId="316"/>
            <ac:spMk id="19458" creationId="{00000000-0000-0000-0000-000000000000}"/>
          </ac:spMkLst>
        </pc:spChg>
        <pc:spChg chg="mod">
          <ac:chgData name="" userId="" providerId="" clId="Web-{9B62A916-3073-4A24-B5BF-81F17A8969AC}" dt="2018-12-18T18:18:56.232" v="272" actId="20577"/>
          <ac:spMkLst>
            <pc:docMk/>
            <pc:sldMk cId="3433545471" sldId="316"/>
            <ac:spMk id="19459" creationId="{00000000-0000-0000-0000-000000000000}"/>
          </ac:spMkLst>
        </pc:spChg>
      </pc:sldChg>
      <pc:sldChg chg="modSp">
        <pc:chgData name="" userId="" providerId="" clId="Web-{9B62A916-3073-4A24-B5BF-81F17A8969AC}" dt="2018-12-18T18:19:42.966" v="285" actId="20577"/>
        <pc:sldMkLst>
          <pc:docMk/>
          <pc:sldMk cId="3558130614" sldId="317"/>
        </pc:sldMkLst>
        <pc:spChg chg="mod">
          <ac:chgData name="" userId="" providerId="" clId="Web-{9B62A916-3073-4A24-B5BF-81F17A8969AC}" dt="2018-12-18T18:19:14.263" v="279" actId="20577"/>
          <ac:spMkLst>
            <pc:docMk/>
            <pc:sldMk cId="3558130614" sldId="317"/>
            <ac:spMk id="19458" creationId="{00000000-0000-0000-0000-000000000000}"/>
          </ac:spMkLst>
        </pc:spChg>
        <pc:spChg chg="mod">
          <ac:chgData name="" userId="" providerId="" clId="Web-{9B62A916-3073-4A24-B5BF-81F17A8969AC}" dt="2018-12-18T18:19:42.966" v="285" actId="20577"/>
          <ac:spMkLst>
            <pc:docMk/>
            <pc:sldMk cId="3558130614" sldId="317"/>
            <ac:spMk id="19459" creationId="{00000000-0000-0000-0000-000000000000}"/>
          </ac:spMkLst>
        </pc:spChg>
      </pc:sldChg>
      <pc:sldChg chg="modSp">
        <pc:chgData name="" userId="" providerId="" clId="Web-{9B62A916-3073-4A24-B5BF-81F17A8969AC}" dt="2018-12-18T18:21:44.108" v="290" actId="20577"/>
        <pc:sldMkLst>
          <pc:docMk/>
          <pc:sldMk cId="2151242323" sldId="318"/>
        </pc:sldMkLst>
        <pc:spChg chg="mod">
          <ac:chgData name="" userId="" providerId="" clId="Web-{9B62A916-3073-4A24-B5BF-81F17A8969AC}" dt="2018-12-18T18:21:44.108" v="290" actId="20577"/>
          <ac:spMkLst>
            <pc:docMk/>
            <pc:sldMk cId="2151242323" sldId="318"/>
            <ac:spMk id="19458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6D3F2-2AF4-3A4B-9AC9-4FB05A8EA7F2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5C380-B638-F340-ABB0-9AD85CDBBE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57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Title: W1L4 Finding and Reviewing Scientific Literature</a:t>
            </a:r>
          </a:p>
          <a:p>
            <a:r>
              <a:rPr lang="en-US" b="1" dirty="0"/>
              <a:t>Time:</a:t>
            </a:r>
            <a:r>
              <a:rPr lang="en-US" b="1" baseline="0" dirty="0"/>
              <a:t> 60 minutes </a:t>
            </a:r>
            <a:r>
              <a:rPr lang="en-US" b="0" baseline="0" dirty="0"/>
              <a:t>(includes activity); </a:t>
            </a:r>
            <a:r>
              <a:rPr lang="en-US" b="1" baseline="0" dirty="0"/>
              <a:t>(48 slides)</a:t>
            </a:r>
            <a:endParaRPr lang="en-US" b="0" baseline="0" dirty="0"/>
          </a:p>
          <a:p>
            <a:r>
              <a:rPr lang="en-US" b="1" baseline="0" dirty="0"/>
              <a:t>Reading: None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8514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81D6FB0-2433-D047-BAA3-B10874B0078F}" type="slidenum">
              <a:rPr lang="en-US">
                <a:latin typeface="Arial" charset="0"/>
              </a:rPr>
              <a:pPr/>
              <a:t>10</a:t>
            </a:fld>
            <a:endParaRPr lang="en-US">
              <a:latin typeface="Arial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next few slides we’ll go over a few terms that will help us to limit, broaden or better define our search.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Several search engines allow users to do what’s called a Boolean search using Boolean operators to connect and define the relationship between your search terms.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The three Boolean operators are </a:t>
            </a:r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AND, OR 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and</a:t>
            </a:r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 NOT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They are used to customize your search and produce more relevant results.</a:t>
            </a:r>
            <a:r>
              <a:rPr lang="en-US" dirty="0"/>
              <a:t> </a:t>
            </a:r>
            <a:endParaRPr lang="en-US" sz="1200" kern="1200" dirty="0">
              <a:latin typeface="+mn-lt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Relevancy </a:t>
            </a:r>
            <a:r>
              <a:rPr lang="en-US" b="1" dirty="0"/>
              <a:t>ranking 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refers to a sorting process in which the most relevant documents are listed first.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Many search engines offer relevancy rankings in their search results.</a:t>
            </a:r>
            <a:endParaRPr lang="en-US" sz="1200" kern="1200" dirty="0">
              <a:latin typeface="+mn-lt"/>
              <a:cs typeface="Calibri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[Note: George Boole, a 19</a:t>
            </a:r>
            <a:r>
              <a:rPr lang="en-US" sz="1200" kern="1200" baseline="30000" dirty="0">
                <a:effectLst/>
                <a:latin typeface="+mn-lt"/>
                <a:ea typeface="+mn-ea"/>
                <a:cs typeface="+mn-cs"/>
              </a:rPr>
              <a:t>th</a:t>
            </a:r>
            <a:r>
              <a:rPr lang="en-US" dirty="0"/>
              <a:t> century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English mathematician]</a:t>
            </a:r>
            <a:endParaRPr lang="en-US" sz="1200" kern="1200" dirty="0">
              <a:latin typeface="+mn-lt"/>
              <a:cs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E9D01A-B9FB-4346-AB73-71945153B622}" type="slidenum">
              <a:rPr lang="en-US">
                <a:latin typeface="Arial" charset="0"/>
              </a:rPr>
              <a:pPr/>
              <a:t>11</a:t>
            </a:fld>
            <a:endParaRPr lang="en-US">
              <a:latin typeface="Arial" charset="0"/>
            </a:endParaRPr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We use the Boolean operator “AND” to narrow your search.</a:t>
            </a:r>
          </a:p>
          <a:p>
            <a:pPr marL="17145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In this query, using the terms </a:t>
            </a:r>
            <a:r>
              <a:rPr lang="en-US" dirty="0"/>
              <a:t>malaria </a:t>
            </a:r>
            <a:r>
              <a:rPr lang="en-US" dirty="0">
                <a:latin typeface="+mn-lt"/>
              </a:rPr>
              <a:t>AND parasite, only records in which both terms are present will be retrieved.</a:t>
            </a:r>
            <a:r>
              <a:rPr lang="en-US" dirty="0"/>
              <a:t> </a:t>
            </a:r>
            <a:r>
              <a:rPr lang="en-US" dirty="0">
                <a:latin typeface="+mn-lt"/>
              </a:rPr>
              <a:t> The shaded oval in the middle of the Venn diagram represents the results set for this search. It is the combination of these two searches.</a:t>
            </a:r>
            <a:endParaRPr lang="en-US" dirty="0">
              <a:latin typeface="+mn-lt"/>
              <a:cs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61F3A06-04FB-CE41-ADD3-BF5AB093E10C}" type="slidenum">
              <a:rPr lang="en-US">
                <a:latin typeface="Arial" charset="0"/>
              </a:rPr>
              <a:pPr/>
              <a:t>12</a:t>
            </a:fld>
            <a:endParaRPr lang="en-US">
              <a:latin typeface="Arial" charset="0"/>
            </a:endParaRPr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use the Boolean operator “OR” to broaden your search by connecting two or more terms.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In the query using </a:t>
            </a:r>
            <a:r>
              <a:rPr lang="en-US" dirty="0"/>
              <a:t>malaria 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OR </a:t>
            </a:r>
            <a:r>
              <a:rPr lang="en-US" dirty="0"/>
              <a:t>parasite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, the search retrieves all records containing at least ONE of the search terms.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This is illustrated by the shaded areas in the Venn diagram.</a:t>
            </a:r>
            <a:endParaRPr lang="en-US" sz="1200" kern="1200" dirty="0">
              <a:latin typeface="+mn-lt"/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The more terms we combine in an OR logic, the more records we will retrieve.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This logic is usually used with synonyms. For example, if we wanted to locate information</a:t>
            </a:r>
            <a:r>
              <a:rPr lang="en-US" dirty="0"/>
              <a:t> on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new treatments for hypertension, we could use the logic operator OR and the terms hypertension OR high blood pressure to retrieve the largest search results.</a:t>
            </a:r>
            <a:endParaRPr lang="en-US" sz="1200" kern="1200" dirty="0">
              <a:latin typeface="+mn-lt"/>
              <a:cs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4DEC09D-F815-C642-A8C3-B338D2FC4464}" type="slidenum">
              <a:rPr lang="en-US">
                <a:latin typeface="Arial" charset="0"/>
              </a:rPr>
              <a:pPr/>
              <a:t>13</a:t>
            </a:fld>
            <a:endParaRPr lang="en-US">
              <a:latin typeface="Arial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Lastly, we use the “NOT” operator to narrow a search by excluding items from it.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In the query </a:t>
            </a:r>
            <a:r>
              <a:rPr lang="en-US" dirty="0"/>
              <a:t>parasite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NOT </a:t>
            </a:r>
            <a:r>
              <a:rPr lang="en-US" dirty="0"/>
              <a:t>malaria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we are looking for records that contain the word parasite, but not malaria. We will retrieve only records that contain the term PARASITE; no records that contain Malaria will be retrieved.</a:t>
            </a:r>
            <a:endParaRPr lang="en-US" sz="1200" kern="1200" dirty="0">
              <a:latin typeface="+mn-lt"/>
              <a:cs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represented by the shaded area in the Venn diagram.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following series of slide. We will do an exercise together. Follow along on your own computers as we walk through a PubMed search.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02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your browser address bar type in </a:t>
            </a: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http://www.pubmed.gov/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hit enter. This should take you to the PubMed website.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PubMed database was developed by the National Center for Biotechnology Information at the National Library of Medicine.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 1996, access to Medline (the primary component of PubMed) has been free and available to the public.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The following series of slides walks students through a demonstration</a:t>
            </a:r>
            <a:r>
              <a:rPr lang="en-US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searching in Pub Med. This should be an interactive session with students, encourage them to try on their own computers (if internet system can support multiple users). If too slow </a:t>
            </a:r>
            <a:r>
              <a:rPr lang="mr-IN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have students join in small groups or do on own as homework.</a:t>
            </a:r>
            <a:endParaRPr lang="en-US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772161C6-9606-2B4A-B4DB-7274E6701AEA}" type="slidenum">
              <a:rPr lang="en-US">
                <a:latin typeface="Arial" charset="0"/>
              </a:rPr>
              <a:pPr/>
              <a:t>15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Pub Med search engine is designed so that you can type in words or terms representing the concept of interest.  You should retrieve relevant citations.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 punctuation, connectors or quotation marks are needed.  In fact, it is best not to use them.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INSTRUCTION: Type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words “aids, drugs, breast feeding” in the search window on your computers.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E70335C1-9C35-4642-A6AD-AA3B3E28E9EA}" type="slidenum">
              <a:rPr lang="en-US">
                <a:latin typeface="Arial" charset="0"/>
              </a:rPr>
              <a:pPr/>
              <a:t>16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Your results are displayed in a Summary format, 20 per page and sorted by when they entered the database.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most recently added records will appear at the top.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[click See NEXT/LAST] You can page through your results using the navigation tool at the top right.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change your display options (e.g., to see multiple abstracts on one page or change the sort order.) [click, See FORMAT, SORT BY and PER PAGE]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can even send records to a file, to e-mail or save them in a collection or in your own bibliography. [click: See SEND TO]</a:t>
            </a:r>
            <a:r>
              <a:rPr lang="en-US" b="1" i="1" baseline="0" dirty="0">
                <a:latin typeface="+mn-lt"/>
              </a:rPr>
              <a:t> 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C6A1FF9F-EF2B-4942-98FD-3D99ED47BB30}" type="slidenum">
              <a:rPr lang="en-US">
                <a:latin typeface="Arial" charset="0"/>
              </a:rPr>
              <a:pPr/>
              <a:t>17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PubMed uses Automatic Term Mapping which recognizes thousands of concepts and maps your search terms with terms used in the database.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Searches like the one we just did work because of PubMed’s Automatic Term Mapping process.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Automatic Term Mapping feature searches for subjects, journals and authors, in that order.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ABB5667-4977-C448-95BE-B2B08C4E820D}" type="slidenum">
              <a:rPr lang="en-US">
                <a:latin typeface="Arial" charset="0"/>
              </a:rPr>
              <a:pPr/>
              <a:t>18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look at your search details (displayed in the middle of the right hand column of your results), you can see Automatic Term Mapping in action.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click on “See more” to view the details in a larger screen.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B05EBF14-4135-1C40-997C-729FEBAD1733}" type="slidenum">
              <a:rPr lang="en-US">
                <a:latin typeface="Arial" charset="0"/>
              </a:rPr>
              <a:pPr/>
              <a:t>19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dirty="0"/>
              <a:t>This lecture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 a basic overview of the most often used search engines and strategies.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Include an interactive exercise where you (the learners) can use your own computers to do a PUBMED search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Provide links to TB resources that may prove useful to you as you develop your research projects.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774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lv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Details page shows the full strategy and syntax PubMed applied to your search.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Here, you see that “aids drugs” was mapped to “anti-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hiv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agents,” and breast feeding mapped to “breast feeding.”</a:t>
            </a:r>
          </a:p>
          <a:p>
            <a:pPr marL="0" lvl="0" indent="0">
              <a:buFont typeface="Arial" panose="020B0604020202020204" pitchFamily="34" charset="0"/>
              <a:buNone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lvl="0" indent="0">
              <a:buFont typeface="Arial" panose="020B0604020202020204" pitchFamily="34" charset="0"/>
              <a:buNone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give you an idea of the level of sophistication of the system: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When a mapped term is a drug or chemical it produces a “pharmacological action.”  This is a special kind of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term that expands your search to include all of the substances that have been identified as having that action.  In this example, you see “anti-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hiv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agents” tagged as a Pharmacological Action.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you click on the link at the bottom of the page, all of the substances automatically included in the search are displayed.  </a:t>
            </a: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http//www.ncbi.nlm.nih.gov/mesh/82019380 (may also place in web address) [See Anti-HIV Agents [Pharmacological Action]</a:t>
            </a:r>
            <a:endParaRPr lang="en-US" dirty="0">
              <a:latin typeface="+mn-lt"/>
            </a:endParaRPr>
          </a:p>
          <a:p>
            <a:pPr marL="628650" lvl="1" indent="-171450" eaLnBrk="1" hangingPunct="1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+mn-lt"/>
              </a:rPr>
              <a:t>Here you see that “aids drugs” was mapped to “anti-</a:t>
            </a:r>
            <a:r>
              <a:rPr lang="en-US" dirty="0" err="1">
                <a:latin typeface="+mn-lt"/>
              </a:rPr>
              <a:t>hiv</a:t>
            </a:r>
            <a:r>
              <a:rPr lang="en-US" dirty="0">
                <a:latin typeface="+mn-lt"/>
              </a:rPr>
              <a:t> agents,” and breast feeding mapped to “breast feeding.”</a:t>
            </a:r>
          </a:p>
        </p:txBody>
      </p:sp>
      <p:sp>
        <p:nvSpPr>
          <p:cNvPr id="6144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CBE514E9-1EA0-5B42-9E79-67DEEB2605B3}" type="slidenum">
              <a:rPr lang="en-US" sz="1200">
                <a:latin typeface="Calibri" charset="0"/>
              </a:rPr>
              <a:pPr algn="r" eaLnBrk="1" hangingPunct="1"/>
              <a:t>20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To do a basic search, you don’t have to know the details.</a:t>
            </a:r>
            <a:r>
              <a:rPr lang="en-US" dirty="0"/>
              <a:t> </a:t>
            </a:r>
            <a:r>
              <a:rPr lang="en-US" b="0" dirty="0">
                <a:latin typeface="+mn-lt"/>
              </a:rPr>
              <a:t> Keep it simple. Focus on the words and not the syntax.</a:t>
            </a:r>
            <a:endParaRPr lang="en-US" b="0" dirty="0">
              <a:latin typeface="+mn-lt"/>
              <a:cs typeface="Calibri"/>
            </a:endParaRPr>
          </a:p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b="0" i="1" dirty="0">
                <a:latin typeface="+mn-lt"/>
              </a:rPr>
              <a:t>Exercise: </a:t>
            </a:r>
            <a:r>
              <a:rPr lang="en-US" b="0" dirty="0">
                <a:latin typeface="+mn-lt"/>
              </a:rPr>
              <a:t> As an example, place quotation marks around the terms “aids drugs” and “breast feeding.”</a:t>
            </a:r>
            <a:endParaRPr lang="en-US" b="0" dirty="0">
              <a:latin typeface="+mn-lt"/>
              <a:cs typeface="Calibri"/>
            </a:endParaRPr>
          </a:p>
          <a:p>
            <a:pPr marL="171450" indent="-171450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As a result of mapping you can see that the results of a search are far better when you don’t put the words or phrases in quotes, i.e., “aids drugs” and “breast feeding.”</a:t>
            </a:r>
            <a:endParaRPr lang="en-US" b="0" dirty="0">
              <a:latin typeface="+mn-lt"/>
              <a:cs typeface="Calibri"/>
            </a:endParaRPr>
          </a:p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b="0" dirty="0">
                <a:latin typeface="+mn-lt"/>
              </a:rPr>
              <a:t>3 vs. 599</a:t>
            </a:r>
            <a:endParaRPr lang="en-US" b="0" dirty="0">
              <a:latin typeface="+mn-lt"/>
              <a:cs typeface="Calibri"/>
            </a:endParaRP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6349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1432" tIns="45716" rIns="91432" bIns="45716"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hangingPunct="1"/>
            <a:fld id="{198735D9-1E22-C449-BD44-4426343A68BF}" type="slidenum">
              <a:rPr lang="en-US" sz="1200">
                <a:latin typeface="Calibri" charset="0"/>
              </a:rPr>
              <a:pPr algn="r" eaLnBrk="1" hangingPunct="1"/>
              <a:t>21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/>
              <a:t>Yes, if you want to tailor your search there are several ways to do this:</a:t>
            </a:r>
            <a:endParaRPr lang="en-US" dirty="0">
              <a:cs typeface="Calibri"/>
            </a:endParaRPr>
          </a:p>
          <a:p>
            <a:pPr marL="2286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You may add more terms to the query box. Add Uganda</a:t>
            </a:r>
            <a:endParaRPr lang="en-US" dirty="0">
              <a:cs typeface="Calibri"/>
            </a:endParaRPr>
          </a:p>
          <a:p>
            <a:pPr marL="457200" lvl="1" indent="-171450">
              <a:buFont typeface="Courier New" panose="02070309020205020404" pitchFamily="49" charset="0"/>
              <a:buChar char="o"/>
              <a:defRPr/>
            </a:pPr>
            <a:r>
              <a:rPr lang="en-US" dirty="0"/>
              <a:t>For example, aids drugs breast feeding Uganda  (N=45)</a:t>
            </a:r>
            <a:endParaRPr lang="en-US" dirty="0">
              <a:cs typeface="Calibri"/>
            </a:endParaRPr>
          </a:p>
          <a:p>
            <a:pPr marL="228600" indent="-228600">
              <a:buFont typeface="Arial" panose="020B0604020202020204" pitchFamily="34" charset="0"/>
              <a:buChar char="•"/>
              <a:defRPr/>
            </a:pPr>
            <a:r>
              <a:rPr lang="en-US" dirty="0"/>
              <a:t>You may use the Boolean operators AND, OR </a:t>
            </a:r>
            <a:r>
              <a:rPr lang="en-US" dirty="0" err="1"/>
              <a:t>or</a:t>
            </a:r>
            <a:r>
              <a:rPr lang="en-US" dirty="0"/>
              <a:t> NOT.  These features can be accessed using the “advanced” search button.</a:t>
            </a:r>
            <a:endParaRPr lang="en-US" dirty="0">
              <a:cs typeface="Calibri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lang="en-US" dirty="0">
              <a:cs typeface="Calibri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i="1" dirty="0"/>
              <a:t>Exercise:  Add South Africa (N = 16)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19690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PubMed also has a special algorithm to identify components of citations.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It finds records by citation data. If, for example, you’re searching for an article by Fauci in the journal </a:t>
            </a:r>
            <a:r>
              <a:rPr lang="en-US" sz="1200" i="1" kern="1200" dirty="0">
                <a:effectLst/>
                <a:latin typeface="+mn-lt"/>
                <a:ea typeface="+mn-ea"/>
                <a:cs typeface="+mn-cs"/>
              </a:rPr>
              <a:t>Cell 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that was published in 2007, you can enter those terms into the search window.</a:t>
            </a:r>
            <a:endParaRPr lang="en-US" sz="1200" kern="1200" dirty="0">
              <a:latin typeface="+mn-lt"/>
              <a:cs typeface="Calibri"/>
            </a:endParaRPr>
          </a:p>
          <a:p>
            <a:pPr marL="171450" marR="0" indent="-171450" algn="l" defTabSz="457200" rtl="0" eaLnBrk="1" fontAlgn="auto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714983F-7391-9841-8554-7D7FB9DA2DAD}" type="slidenum">
              <a:rPr lang="en-US">
                <a:latin typeface="Arial" charset="0"/>
              </a:rPr>
              <a:pPr/>
              <a:t>23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b="0" i="1" dirty="0">
                <a:latin typeface="+mn-lt"/>
              </a:rPr>
              <a:t>The results show a citation match at the top in the box shaded</a:t>
            </a:r>
            <a:r>
              <a:rPr lang="en-US" b="0" i="1" baseline="0" dirty="0">
                <a:latin typeface="+mn-lt"/>
              </a:rPr>
              <a:t> in blue</a:t>
            </a:r>
            <a:r>
              <a:rPr lang="en-US" b="0" i="1" dirty="0">
                <a:latin typeface="+mn-lt"/>
              </a:rPr>
              <a:t>.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b="0" i="1" dirty="0">
                <a:latin typeface="+mn-lt"/>
              </a:rPr>
              <a:t>If this isn’t what you were looking for, the full results appear below that.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4AF5139-12CC-4640-A8EA-E574873817CD}" type="slidenum">
              <a:rPr lang="en-US">
                <a:latin typeface="Arial" charset="0"/>
              </a:rPr>
              <a:pPr/>
              <a:t>24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endParaRPr lang="en-US" dirty="0">
              <a:latin typeface="+mn-lt"/>
            </a:endParaRP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In a similar manner, if you copy and paste a full article title into the PubMed search box, PubMed will find the citation for you using its automatic title matching program.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For example, copy </a:t>
            </a:r>
            <a:r>
              <a:rPr lang="en-US" dirty="0" err="1">
                <a:latin typeface="+mn-lt"/>
              </a:rPr>
              <a:t>Fauci</a:t>
            </a:r>
            <a:r>
              <a:rPr lang="en-US" dirty="0">
                <a:latin typeface="+mn-lt"/>
              </a:rPr>
              <a:t> Search results #1 (i.e., Referral patterns of cervical intraepithelial neoplasia…)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496A064-48E1-6F4D-9F34-CD434AA9B1EA}" type="slidenum">
              <a:rPr lang="en-US">
                <a:latin typeface="Arial" charset="0"/>
              </a:rPr>
              <a:pPr/>
              <a:t>25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Because of these features, you should be able to use PubMed with minimal explanation or training.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Basically, you enter the concepts you’re looking for, and explore the results.</a:t>
            </a:r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FD0F0D6A-C123-5942-8E60-EFC2331EF9F3}" type="slidenum">
              <a:rPr lang="en-US">
                <a:latin typeface="Arial" charset="0"/>
              </a:rPr>
              <a:pPr/>
              <a:t>26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Here you see the abstract &lt;click&gt;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The abstract display includes the first author’s affiliation and contact information &lt;click&gt;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Expand the Publication Types, </a:t>
            </a:r>
            <a:r>
              <a:rPr lang="en-US" dirty="0" err="1">
                <a:latin typeface="+mn-lt"/>
              </a:rPr>
              <a:t>MeSH</a:t>
            </a:r>
            <a:r>
              <a:rPr lang="en-US" dirty="0">
                <a:latin typeface="+mn-lt"/>
              </a:rPr>
              <a:t> Terms section to see how the citation was indexed &lt;click&gt;</a:t>
            </a:r>
          </a:p>
          <a:p>
            <a:pPr marL="171450" indent="-171450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In the</a:t>
            </a:r>
            <a:r>
              <a:rPr lang="en-US" dirty="0"/>
              <a:t> right</a:t>
            </a:r>
            <a:r>
              <a:rPr lang="en-US" dirty="0">
                <a:latin typeface="+mn-lt"/>
              </a:rPr>
              <a:t> hand column, similar articles may be found which are matched based on words in the </a:t>
            </a:r>
            <a:r>
              <a:rPr lang="en-US" dirty="0" err="1">
                <a:latin typeface="+mn-lt"/>
              </a:rPr>
              <a:t>MeSH</a:t>
            </a:r>
            <a:r>
              <a:rPr lang="en-US" dirty="0">
                <a:latin typeface="+mn-lt"/>
              </a:rPr>
              <a:t> terms, title and abstract. &lt;click&gt;</a:t>
            </a:r>
            <a:endParaRPr lang="en-US" dirty="0">
              <a:latin typeface="+mn-lt"/>
              <a:cs typeface="Calibri"/>
            </a:endParaRP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You may also be able to access to full text, depending on whether the publisher has made the full text available online for free [or if your library has gotten access through a subscription].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Note that the full text links will appear in the upper right of the abstract display. &lt;click&gt;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dirty="0">
              <a:latin typeface="+mn-lt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8632523-4D1F-9A4F-8B26-E9110D1CFEFC}" type="slidenum">
              <a:rPr lang="en-US">
                <a:latin typeface="Arial" charset="0"/>
              </a:rPr>
              <a:pPr/>
              <a:t>27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right column of your PubMed results, look for links to information related to the topic of the abstract(s) displayed or listed [See RELATED INFORMATION].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example, there is gene sequence data linked from the record, as well as taxonomy and protein information.  Follow the links to explore.</a:t>
            </a:r>
            <a:endParaRPr lang="en-US" dirty="0">
              <a:latin typeface="+mn-lt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7F2031EC-6F97-0C47-B806-19DD20E47DE1}" type="slidenum">
              <a:rPr lang="en-US">
                <a:latin typeface="Arial" charset="0"/>
              </a:rPr>
              <a:pPr/>
              <a:t>28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Following the link to the Nucleotide database, see this glycoprotein gene sequence.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dirty="0">
                <a:latin typeface="+mn-lt"/>
              </a:rPr>
              <a:t>As PubMed is continually improved, more related information may be available linked from PubMed records, so be sure to look around the screens.</a:t>
            </a: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3545995-7CBD-BF4F-849E-DEE0A10D0961}" type="slidenum">
              <a:rPr lang="en-US">
                <a:latin typeface="Arial" charset="0"/>
              </a:rPr>
              <a:pPr/>
              <a:t>29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/>
              <a:buNone/>
            </a:pPr>
            <a:r>
              <a:rPr lang="en-US" sz="1200" i="1" dirty="0"/>
              <a:t>We’ve listed 3 main database types on this slide and have provided several examples of each. First, a database is an organized collection of journals, magazines, newspapers, etc</a:t>
            </a:r>
            <a:r>
              <a:rPr lang="en-US" i="1" dirty="0"/>
              <a:t>.,</a:t>
            </a:r>
            <a:r>
              <a:rPr lang="en-US" sz="1200" i="1" dirty="0"/>
              <a:t> that allow you to locate articles relevant to your topic.</a:t>
            </a:r>
          </a:p>
          <a:p>
            <a:pPr marL="0" indent="0">
              <a:buFont typeface="Arial"/>
              <a:buNone/>
            </a:pP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/>
              <a:buChar char="•"/>
            </a:pPr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Evidence-Based Medicine Reviews: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Are a resource of electronic information in the </a:t>
            </a:r>
            <a:r>
              <a:rPr lang="en-US" dirty="0"/>
              <a:t>evidence-based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approach to medicine that uses evidence from well-designed and well-conducted research into its database.</a:t>
            </a:r>
            <a:endParaRPr lang="en-US" sz="1200" kern="1200" dirty="0">
              <a:latin typeface="+mn-lt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Good sources of EBMRs include: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Cochrane Database of Systematic Reviews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American College of Physician Journal Club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Up-to-date</a:t>
            </a:r>
          </a:p>
          <a:p>
            <a:pPr marL="171450" indent="-171450">
              <a:buFont typeface="Arial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Note: evidence-based research means that the information you use to make decisions about patient care is based on sound research, not opinion; based on application of the scientific method to optimize the process of making </a:t>
            </a:r>
            <a:r>
              <a:rPr lang="en-US" dirty="0"/>
              <a:t>decisions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about the care of patients</a:t>
            </a:r>
            <a:r>
              <a:rPr lang="en-US" dirty="0"/>
              <a:t>.</a:t>
            </a:r>
            <a:endParaRPr lang="en-US" sz="1200" kern="1200" dirty="0">
              <a:latin typeface="+mn-lt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University or National Library Databases: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Provide a good resource of research made up of descriptive records that the library subscribes to on your behalf. Source examples include: Medline, a product of the National Library of Medicine.</a:t>
            </a:r>
            <a:endParaRPr lang="en-US" sz="1200" kern="1200" dirty="0">
              <a:latin typeface="+mn-lt"/>
              <a:cs typeface="Calibri"/>
            </a:endParaRPr>
          </a:p>
          <a:p>
            <a:pPr marL="171450" indent="-171450">
              <a:buFont typeface="Arial"/>
              <a:buChar char="•"/>
            </a:pP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Private Databases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r>
              <a:rPr lang="en-US" sz="1200" b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finally, there are private databases like the Web of Science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Embase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that typically cost money and require an account to access.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3051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more online help and training on the use of PubMed… you can go the welcome page and click on PubMed Tutorial [which is quite comprehensive].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1" i="1" baseline="0" dirty="0">
                <a:latin typeface="+mn-lt"/>
              </a:rPr>
              <a:t>[Slide animation]</a:t>
            </a:r>
            <a:endParaRPr lang="en-US" b="1" i="1" dirty="0">
              <a:latin typeface="+mn-lt"/>
            </a:endParaRP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118ED17D-C0C4-B24B-BB73-ABE759CA6E24}" type="slidenum">
              <a:rPr lang="en-US">
                <a:latin typeface="Arial" charset="0"/>
              </a:rPr>
              <a:pPr/>
              <a:t>30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Let’s review.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summary, PubMed provides citations and abstracts of the biomedical literature.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 the heart of PubMed is the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MedLine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database containing more than 28 million citations.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MedLine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includes high quality journals deemed important and relevant by a committee of experts.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also free and can be accessed from other search engines besides PubMed.  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MedLine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enhanced with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MeSH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(Medical Subject Headings) terms which improve access to the biomedical literature and can used to facilitate your search.</a:t>
            </a: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61616FBA-7BF0-C049-8C8B-A1A8C492B229}" type="slidenum">
              <a:rPr lang="en-US">
                <a:latin typeface="Arial" charset="0"/>
              </a:rPr>
              <a:pPr/>
              <a:t>31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 PubMed by entering the main concepts of your search without punctuation.  Your search terms will have automatically mapped to the Medical Subject Headings.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find a known article or group of articles you may enter parts of the references (e.g., author, title, journal).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access the full text of a journal article (if available) look for the icon in the upper right of the abstract display.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You may explore related citations and information from the right column of your search results and abstract display.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you can customize your options using my NCBI (this requires registration and signing-in).</a:t>
            </a: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E275161-C2DA-DC4C-ACD4-D96281B01D50}" type="slidenum">
              <a:rPr lang="en-US">
                <a:latin typeface="Arial" charset="0"/>
              </a:rPr>
              <a:pPr/>
              <a:t>32</a:t>
            </a:fld>
            <a:endParaRPr lang="en-US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section includes some helpful TB resource sites that YOU may FIND HELPFUL AS DEVELOP YOUR research question.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881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</a:p>
          <a:p>
            <a:pPr marL="171450" indent="-171450">
              <a:buFont typeface="Arial"/>
              <a:buChar char="•"/>
              <a:defRPr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The WHO website has a wealth of resources on TB, and we’ve included </a:t>
            </a:r>
            <a:r>
              <a:rPr lang="en-US" dirty="0"/>
              <a:t>the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links here.</a:t>
            </a:r>
            <a:endParaRPr lang="en-US" sz="1200" kern="1200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82020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CDC also has a lot of information on TB for you to access, including tutorials on TB.</a:t>
            </a:r>
          </a:p>
          <a:p>
            <a:pPr marL="171450" indent="-171450">
              <a:buFont typeface="Arial"/>
              <a:buChar char="•"/>
            </a:pPr>
            <a:r>
              <a:rPr lang="en-US" b="1" dirty="0">
                <a:latin typeface="+mn-lt"/>
              </a:rPr>
              <a:t>Find TB Resources Website </a:t>
            </a:r>
            <a:r>
              <a:rPr lang="en-US" dirty="0">
                <a:latin typeface="+mn-lt"/>
              </a:rPr>
              <a:t>is a service of the Centers for Disease Control and Prevention (CDC), Division of Tuberculosis Elimination (DTBE). This </a:t>
            </a:r>
            <a:r>
              <a:rPr lang="en-US" dirty="0"/>
              <a:t>website</a:t>
            </a:r>
            <a:r>
              <a:rPr lang="en-US" dirty="0">
                <a:latin typeface="+mn-lt"/>
              </a:rPr>
              <a:t> is intended for use by health care professionals, patients, and the general public interested in TB.</a:t>
            </a:r>
            <a:endParaRPr lang="en-US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24230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Other resource sites that may prove useful include the International Union Against Tuberculosis and Lung Disease website where you’ll find technical guides and an image library.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Th HINARI program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was established </a:t>
            </a:r>
            <a:r>
              <a:rPr lang="en-US" dirty="0"/>
              <a:t>by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the WHO and major publishers and it provides access to a large collection of biomedical and health literature to </a:t>
            </a:r>
            <a:r>
              <a:rPr lang="en-US" dirty="0"/>
              <a:t>resource-limited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countries. Up to 13,000 journals in 30 different languages can be accessed.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Up to 28,000 </a:t>
            </a:r>
            <a:r>
              <a:rPr lang="en-US" sz="1200" kern="1200" dirty="0" err="1">
                <a:effectLst/>
                <a:latin typeface="+mn-lt"/>
                <a:ea typeface="+mn-ea"/>
                <a:cs typeface="+mn-cs"/>
              </a:rPr>
              <a:t>ebooks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, and other information resources are available to health institutions in more than 100 countries, areas and </a:t>
            </a:r>
            <a:r>
              <a:rPr lang="en-US" dirty="0"/>
              <a:t>territories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.</a:t>
            </a:r>
            <a:r>
              <a:rPr lang="en-US" dirty="0"/>
              <a:t>   </a:t>
            </a:r>
            <a:endParaRPr lang="en-US" sz="1200" kern="1200" dirty="0">
              <a:latin typeface="+mn-lt"/>
              <a:cs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Zotero is a free reference management</a:t>
            </a:r>
            <a:r>
              <a:rPr lang="en-US" sz="1200" kern="1200" baseline="0" dirty="0">
                <a:effectLst/>
                <a:latin typeface="+mn-lt"/>
                <a:ea typeface="+mn-ea"/>
                <a:cs typeface="+mn-cs"/>
              </a:rPr>
              <a:t> software.</a:t>
            </a:r>
            <a:endParaRPr lang="en-US" sz="1200" kern="1200" dirty="0"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3962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i="1" dirty="0">
                <a:latin typeface="+mn-lt"/>
              </a:rPr>
              <a:t>[Review</a:t>
            </a:r>
            <a:r>
              <a:rPr lang="en-US" i="1" baseline="0" dirty="0">
                <a:latin typeface="+mn-lt"/>
              </a:rPr>
              <a:t> slide content]</a:t>
            </a:r>
          </a:p>
          <a:p>
            <a:pPr marL="171450" indent="-171450" eaLnBrk="1" hangingPunct="1">
              <a:spcBef>
                <a:spcPct val="0"/>
              </a:spcBef>
              <a:buFont typeface="Arial"/>
              <a:buChar char="•"/>
            </a:pPr>
            <a:r>
              <a:rPr lang="en-US" i="1" baseline="0">
                <a:latin typeface="+mn-lt"/>
              </a:rPr>
              <a:t>[END]</a:t>
            </a:r>
            <a:endParaRPr lang="en-US" i="1" dirty="0">
              <a:latin typeface="+mn-lt"/>
            </a:endParaRP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EBB6911A-735D-E841-8932-397ACF791ACC}" type="slidenum">
              <a:rPr lang="en-US">
                <a:solidFill>
                  <a:srgbClr val="000000"/>
                </a:solidFill>
                <a:latin typeface="Arial" charset="0"/>
              </a:rPr>
              <a:pPr/>
              <a:t>37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b="1" baseline="0" dirty="0"/>
              <a:t>Optional slides: </a:t>
            </a:r>
            <a:endParaRPr lang="en-US" dirty="0"/>
          </a:p>
          <a:p>
            <a:pPr marL="171450" marR="0" indent="-171450" algn="l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b="0" i="1" baseline="0" dirty="0"/>
              <a:t>These slides </a:t>
            </a:r>
            <a:r>
              <a:rPr lang="en-US" i="1" baseline="0" dirty="0"/>
              <a:t>review very basic principles on the importance of the literature review.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baseline="0" dirty="0"/>
              <a:t>These are provided as material you may decide to include while preparing before your talk – or based on discussions during class you may find helpful to add in during follow-up discussions.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8191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264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buFont typeface="Arial"/>
              <a:buChar char="•"/>
            </a:pPr>
            <a:r>
              <a:rPr lang="en-US" dirty="0">
                <a:latin typeface="+mn-lt"/>
              </a:rPr>
              <a:t>As well as finding an article, be </a:t>
            </a:r>
            <a:r>
              <a:rPr lang="en-US" dirty="0"/>
              <a:t>aware of</a:t>
            </a:r>
            <a:r>
              <a:rPr lang="en-US" dirty="0">
                <a:latin typeface="+mn-lt"/>
              </a:rPr>
              <a:t> how to judge its merit. Some things to look for include:</a:t>
            </a:r>
          </a:p>
          <a:p>
            <a:pPr marL="171450" indent="-171450">
              <a:buFont typeface="Arial"/>
              <a:buChar char="•"/>
            </a:pPr>
            <a:r>
              <a:rPr lang="en-US" i="1" dirty="0"/>
              <a:t>[Review slide content]</a:t>
            </a:r>
            <a:endParaRPr lang="en-US" dirty="0">
              <a:cs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Search engines are another type of database. They are web-based tools that search for information on the World Wide Web. Some common examples include…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PubMed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Ovid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Embase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 of Knowledge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Scholar (searches everything on the internet)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Some of you may have access to other subscription based-search engines through your affiliation with academic institutions, health departments, or professional associations.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There are also country or regionally-based search engines like Uganda’s </a:t>
            </a:r>
            <a:r>
              <a:rPr lang="en-US" sz="1200" i="1" kern="1200" dirty="0">
                <a:effectLst/>
                <a:latin typeface="+mn-lt"/>
                <a:ea typeface="+mn-ea"/>
                <a:cs typeface="+mn-cs"/>
              </a:rPr>
              <a:t>mountbatten.net.</a:t>
            </a:r>
            <a:endParaRPr lang="en-US" sz="1200" i="1" kern="1200" dirty="0">
              <a:latin typeface="+mn-lt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1439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5263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/>
              <a:t>Ideas about whether to embark on a project.</a:t>
            </a:r>
          </a:p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1F801-4AA1-462A-931D-069F4C1C7F4E}" type="slidenum">
              <a:rPr lang="en-US" smtClean="0"/>
              <a:pPr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2451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71F801-4AA1-462A-931D-069F4C1C7F4E}" type="slidenum">
              <a:rPr lang="en-US" smtClean="0"/>
              <a:pPr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8507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02701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48856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66271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67745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26547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[Review</a:t>
            </a:r>
            <a:r>
              <a:rPr lang="en-US" i="1" baseline="0" dirty="0"/>
              <a:t> slide content]</a:t>
            </a:r>
          </a:p>
          <a:p>
            <a:pPr marL="171450" indent="-171450">
              <a:buFont typeface="Arial"/>
              <a:buChar char="•"/>
            </a:pPr>
            <a:r>
              <a:rPr lang="en-US" sz="120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[END]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1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PubMed is one of the most commonly used search engines for biomedicine and the life sciences.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uses the Medline database and serves as an importance resource for biomedical researchers and journal clubs all over the world.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 a subject-specific search engine that maps search terms to Medical Subject Headings or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MeSH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allows you to focus or filter your search in a number of ways.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its free.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Although MEDLINE does not provide full-test articles, it provides access for full-text readings.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2828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err="1"/>
              <a:t>MeSH</a:t>
            </a:r>
            <a:r>
              <a:rPr lang="en-US" dirty="0"/>
              <a:t> is the acronym for “Medical Subject Heading”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It is the authority list of key terms used to retrieve information and build searches in PubMed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/>
              <a:t>MedLine</a:t>
            </a:r>
            <a:r>
              <a:rPr lang="en-US" dirty="0"/>
              <a:t> indexers assign articles anywhere from 8 to 15 </a:t>
            </a:r>
            <a:r>
              <a:rPr lang="en-US" dirty="0" err="1"/>
              <a:t>MeSH</a:t>
            </a:r>
            <a:r>
              <a:rPr lang="en-US" dirty="0"/>
              <a:t> terms per article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 terms serve to index journal articles and catalog books for </a:t>
            </a:r>
            <a:r>
              <a:rPr lang="en-US" dirty="0" err="1"/>
              <a:t>MedLine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They are arranged in a hierarchical manner called </a:t>
            </a:r>
            <a:r>
              <a:rPr lang="en-US" dirty="0" err="1"/>
              <a:t>MeSH</a:t>
            </a:r>
            <a:r>
              <a:rPr lang="en-US" dirty="0"/>
              <a:t> tree structures</a:t>
            </a:r>
            <a:endParaRPr lang="en-US" dirty="0">
              <a:cs typeface="Calibri"/>
            </a:endParaRP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Use of </a:t>
            </a:r>
            <a:r>
              <a:rPr lang="en-US" dirty="0" err="1"/>
              <a:t>MeSH</a:t>
            </a:r>
            <a:r>
              <a:rPr lang="en-US" dirty="0"/>
              <a:t> terms and tree structures enables an efficient and focused search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439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 of these 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databases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privately-owned. 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Advantages: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 users to search multiple databases at the same time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considered less complicated search engines but equally powerful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allows you to easily focus or filter your search; especially helpful when doing more complicated searches</a:t>
            </a:r>
            <a:endParaRPr lang="en-US" sz="10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Disadvantage: </a:t>
            </a:r>
            <a:r>
              <a:rPr lang="en-US" dirty="0"/>
              <a:t>Access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dirty="0"/>
              <a:t>to them 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is not free, and you need to have a subscription to use</a:t>
            </a:r>
            <a:endParaRPr lang="en-US" sz="1000" kern="1200" dirty="0">
              <a:effectLst/>
              <a:latin typeface="+mn-lt"/>
              <a:ea typeface="+mn-ea"/>
              <a:cs typeface="+mn-cs"/>
            </a:endParaRPr>
          </a:p>
          <a:p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Embase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has particularly strong coverage in pharmaceutical and pharmacological topics</a:t>
            </a:r>
          </a:p>
          <a:p>
            <a:endParaRPr lang="en-US" sz="11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 of Science allows you to search forward in time from a given reference to newer publications that cite a given reference.</a:t>
            </a:r>
            <a:endParaRPr lang="en-US" sz="11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861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and Google Scholar offer a broad, quick internet search of virtually all available published data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Like PubMed</a:t>
            </a:r>
            <a:r>
              <a:rPr lang="en-US" dirty="0"/>
              <a:t>,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it’s free</a:t>
            </a:r>
            <a:endParaRPr lang="en-US" sz="1200" kern="1200" dirty="0">
              <a:latin typeface="+mn-lt"/>
              <a:cs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Its output is ranked and determined by its most relevant or popular searches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However, its output is not organized</a:t>
            </a:r>
            <a:r>
              <a:rPr lang="en-US" dirty="0"/>
              <a:t>,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and</a:t>
            </a:r>
            <a:r>
              <a:rPr lang="en-US" dirty="0"/>
              <a:t> is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less focused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1200" kern="1200" dirty="0">
              <a:latin typeface="+mn-lt"/>
              <a:cs typeface="Calibri"/>
            </a:endParaRPr>
          </a:p>
          <a:p>
            <a:r>
              <a:rPr lang="en-US" sz="1200" b="1" kern="1200" dirty="0">
                <a:effectLst/>
                <a:latin typeface="+mn-lt"/>
                <a:ea typeface="+mn-ea"/>
                <a:cs typeface="+mn-cs"/>
              </a:rPr>
              <a:t>Google vs. Google Scholar:</a:t>
            </a:r>
            <a:r>
              <a:rPr lang="en-US" dirty="0"/>
              <a:t> 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Google Scholar focuses on the academic/scholarly literature available on the Internet (these are publications based on results of research or studies)</a:t>
            </a:r>
            <a:endParaRPr lang="en-US" sz="1200" kern="1200" dirty="0">
              <a:latin typeface="+mn-lt"/>
              <a:cs typeface="Calibri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 may be a good place to start, to find background or anecdotal information on your topic and learn what vocabulary people are using to discuss 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155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 is a good search strategy for looking up information?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First, formulate a question or hypothesis to search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–</a:t>
            </a:r>
            <a:r>
              <a:rPr lang="en-US" sz="1200" kern="1200" dirty="0">
                <a:effectLst/>
                <a:latin typeface="+mn-lt"/>
                <a:ea typeface="+mn-ea"/>
                <a:cs typeface="+mn-cs"/>
              </a:rPr>
              <a:t> write it out in one sentence</a:t>
            </a:r>
            <a:endParaRPr lang="en-US" sz="1200" kern="1200" dirty="0">
              <a:latin typeface="+mn-lt"/>
              <a:cs typeface="Calibri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Second, identify the key concepts or terms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Third, use the keywords as your search terms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fourth, if needed, limit your search by dates, by language, by operators or subject type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25C380-B638-F340-ABB0-9AD85CDBBEED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649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Garamond"/>
                <a:cs typeface="Garamond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b" anchorCtr="0"/>
          <a:lstStyle>
            <a:lvl1pPr>
              <a:lnSpc>
                <a:spcPts val="3000"/>
              </a:lnSpc>
              <a:defRPr sz="2800" b="1" baseline="0">
                <a:effectLst/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Headline – Myriad Pro, Bold, Shadow, 28pt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1"/>
            <a:ext cx="8229600" cy="4191000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q"/>
              <a:defRPr sz="2800" b="1" baseline="0">
                <a:solidFill>
                  <a:schemeClr val="bg2"/>
                </a:solidFill>
                <a:latin typeface="Calibri" panose="020F0502020204030204" pitchFamily="34" charset="0"/>
              </a:defRPr>
            </a:lvl1pPr>
            <a:lvl2pPr>
              <a:buClr>
                <a:schemeClr val="tx1"/>
              </a:buClr>
              <a:buSzPct val="100000"/>
              <a:buFont typeface="Wingdings" pitchFamily="2" charset="2"/>
              <a:buChar char="§"/>
              <a:defRPr sz="2400">
                <a:solidFill>
                  <a:schemeClr val="bg2"/>
                </a:solidFill>
                <a:latin typeface="Calibri" panose="020F0502020204030204" pitchFamily="34" charset="0"/>
              </a:defRPr>
            </a:lvl2pPr>
            <a:lvl3pPr>
              <a:buClr>
                <a:schemeClr val="tx1"/>
              </a:buClr>
              <a:buSzPct val="100000"/>
              <a:buFont typeface="Arial" pitchFamily="34" charset="0"/>
              <a:buChar char="•"/>
              <a:defRPr sz="2000">
                <a:solidFill>
                  <a:schemeClr val="bg2"/>
                </a:solidFill>
                <a:latin typeface="Calibri" panose="020F0502020204030204" pitchFamily="34" charset="0"/>
              </a:defRPr>
            </a:lvl3pPr>
            <a:lvl4pPr>
              <a:buClr>
                <a:schemeClr val="tx1"/>
              </a:buClr>
              <a:buSzPct val="70000"/>
              <a:buFont typeface="Courier New" pitchFamily="49" charset="0"/>
              <a:buChar char="o"/>
              <a:defRPr sz="2000" baseline="0">
                <a:solidFill>
                  <a:schemeClr val="bg2"/>
                </a:solidFill>
                <a:latin typeface="Calibri" panose="020F0502020204030204" pitchFamily="34" charset="0"/>
              </a:defRPr>
            </a:lvl4pPr>
            <a:lvl5pPr>
              <a:buClr>
                <a:schemeClr val="tx1"/>
              </a:buClr>
              <a:buSzPct val="70000"/>
              <a:buFont typeface="Arial" pitchFamily="34" charset="0"/>
              <a:buChar char="•"/>
              <a:defRPr sz="2000">
                <a:solidFill>
                  <a:schemeClr val="bg2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First level – Myriad Pro, Bold, 28pt</a:t>
            </a:r>
          </a:p>
          <a:p>
            <a:pPr lvl="1"/>
            <a:r>
              <a:rPr lang="en-US" dirty="0"/>
              <a:t>Second level – Myriad Pro, 24pt</a:t>
            </a:r>
          </a:p>
          <a:p>
            <a:pPr lvl="2"/>
            <a:r>
              <a:rPr lang="en-US" dirty="0"/>
              <a:t>Third level – Myriad Pro, 20 </a:t>
            </a:r>
            <a:r>
              <a:rPr lang="en-US" dirty="0" err="1"/>
              <a:t>pt</a:t>
            </a:r>
            <a:r>
              <a:rPr lang="en-US" dirty="0"/>
              <a:t>	</a:t>
            </a:r>
          </a:p>
          <a:p>
            <a:pPr lvl="3"/>
            <a:r>
              <a:rPr lang="en-US" dirty="0"/>
              <a:t>Fourth level – Myriad Pro, 20pt</a:t>
            </a:r>
          </a:p>
          <a:p>
            <a:pPr lvl="4"/>
            <a:r>
              <a:rPr lang="en-US" dirty="0"/>
              <a:t>Fifth level – Myriad Pro, 20pt</a:t>
            </a:r>
          </a:p>
        </p:txBody>
      </p:sp>
      <p:sp>
        <p:nvSpPr>
          <p:cNvPr id="6" name="Text Placeholder 5"/>
          <p:cNvSpPr>
            <a:spLocks noGrp="1"/>
          </p:cNvSpPr>
          <p:nvPr userDrawn="1">
            <p:ph type="body" sz="quarter" idx="11"/>
          </p:nvPr>
        </p:nvSpPr>
        <p:spPr>
          <a:xfrm>
            <a:off x="457200" y="5791200"/>
            <a:ext cx="8229600" cy="609600"/>
          </a:xfrm>
          <a:prstGeom prst="rect">
            <a:avLst/>
          </a:prstGeom>
        </p:spPr>
        <p:txBody>
          <a:bodyPr anchor="b"/>
          <a:lstStyle>
            <a:lvl1pPr>
              <a:buNone/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38050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venir Book"/>
                <a:cs typeface="Avenir Book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595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pPr/>
              <a:t>1/17/2019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ts val="0"/>
        </a:spcBef>
        <a:spcAft>
          <a:spcPts val="600"/>
        </a:spcAft>
        <a:buClr>
          <a:schemeClr val="bg2">
            <a:lumMod val="75000"/>
            <a:lumOff val="25000"/>
          </a:schemeClr>
        </a:buClr>
        <a:buSzPct val="100000"/>
        <a:buFont typeface="Wingdings" charset="0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ts val="0"/>
        </a:spcBef>
        <a:spcAft>
          <a:spcPts val="600"/>
        </a:spcAft>
        <a:buClr>
          <a:schemeClr val="bg1"/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ts val="0"/>
        </a:spcBef>
        <a:spcAft>
          <a:spcPts val="600"/>
        </a:spcAft>
        <a:buClr>
          <a:schemeClr val="bg2"/>
        </a:buClr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00200" indent="-228600" algn="l" rtl="0" eaLnBrk="1" fontAlgn="base" hangingPunct="1">
        <a:spcBef>
          <a:spcPts val="0"/>
        </a:spcBef>
        <a:spcAft>
          <a:spcPts val="600"/>
        </a:spcAft>
        <a:buClr>
          <a:schemeClr val="bg2"/>
        </a:buClr>
        <a:buFont typeface="Wingdings" charset="0"/>
        <a:buChar char="§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ncbi.nlm.nih.gov/mesh/82019380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ho.int/hinari/en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zotero.org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/>
              <a:t>Finding and Reviewing Scientific Literature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1828800"/>
          </a:xfrm>
        </p:spPr>
        <p:txBody>
          <a:bodyPr/>
          <a:lstStyle/>
          <a:p>
            <a:r>
              <a:rPr lang="en-US" dirty="0"/>
              <a:t>CDC Operations Research Course</a:t>
            </a:r>
          </a:p>
          <a:p>
            <a:r>
              <a:rPr lang="en-US" dirty="0"/>
              <a:t>Add place and date</a:t>
            </a:r>
          </a:p>
          <a:p>
            <a:r>
              <a:rPr lang="en-US" dirty="0"/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74682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Full Boolean searching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logic operators</a:t>
            </a:r>
          </a:p>
          <a:p>
            <a:pPr lvl="1"/>
            <a:r>
              <a:rPr lang="en-US" sz="3200" dirty="0">
                <a:solidFill>
                  <a:schemeClr val="accent6"/>
                </a:solidFill>
              </a:rPr>
              <a:t>AND</a:t>
            </a:r>
          </a:p>
          <a:p>
            <a:pPr lvl="1"/>
            <a:r>
              <a:rPr lang="en-US" sz="3200" dirty="0">
                <a:solidFill>
                  <a:schemeClr val="accent6"/>
                </a:solidFill>
              </a:rPr>
              <a:t>OR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en-US" sz="3200" dirty="0">
                <a:solidFill>
                  <a:schemeClr val="accent6"/>
                </a:solidFill>
              </a:rPr>
              <a:t>NOT</a:t>
            </a:r>
            <a:endParaRPr lang="en-US" dirty="0"/>
          </a:p>
          <a:p>
            <a:r>
              <a:rPr lang="en-US" dirty="0"/>
              <a:t>Relevancy ranking</a:t>
            </a:r>
          </a:p>
        </p:txBody>
      </p:sp>
    </p:spTree>
    <p:extLst>
      <p:ext uri="{BB962C8B-B14F-4D97-AF65-F5344CB8AC3E}">
        <p14:creationId xmlns:p14="http://schemas.microsoft.com/office/powerpoint/2010/main" val="11690597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A5C249"/>
                </a:solidFill>
              </a:rPr>
              <a:t>AND</a:t>
            </a:r>
            <a:r>
              <a:rPr lang="en-US" dirty="0"/>
              <a:t> operator</a:t>
            </a:r>
          </a:p>
        </p:txBody>
      </p:sp>
      <p:sp>
        <p:nvSpPr>
          <p:cNvPr id="63491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307609"/>
          </a:xfrm>
        </p:spPr>
        <p:txBody>
          <a:bodyPr/>
          <a:lstStyle/>
          <a:p>
            <a:r>
              <a:rPr lang="en-US" dirty="0"/>
              <a:t>Query:  B</a:t>
            </a:r>
            <a:r>
              <a:rPr lang="en-US" b="1" dirty="0"/>
              <a:t>oth</a:t>
            </a:r>
            <a:r>
              <a:rPr lang="en-US" dirty="0"/>
              <a:t> malaria  </a:t>
            </a:r>
            <a:r>
              <a:rPr lang="en-US" u="sng" dirty="0">
                <a:solidFill>
                  <a:srgbClr val="A5C249"/>
                </a:solidFill>
              </a:rPr>
              <a:t>AND</a:t>
            </a:r>
            <a:r>
              <a:rPr lang="en-US" dirty="0"/>
              <a:t> parasite</a:t>
            </a:r>
            <a:endParaRPr lang="en-US" dirty="0" err="1"/>
          </a:p>
          <a:p>
            <a:r>
              <a:rPr lang="en-US" u="sng" dirty="0">
                <a:solidFill>
                  <a:srgbClr val="A5C249"/>
                </a:solidFill>
              </a:rPr>
              <a:t>AND</a:t>
            </a:r>
            <a:r>
              <a:rPr lang="en-US" dirty="0"/>
              <a:t> operator limits or narrows your search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2422805" y="3389918"/>
            <a:ext cx="4277503" cy="2277783"/>
            <a:chOff x="2422805" y="3208617"/>
            <a:chExt cx="4277503" cy="2277783"/>
          </a:xfrm>
        </p:grpSpPr>
        <p:sp>
          <p:nvSpPr>
            <p:cNvPr id="63492" name="Oval 10"/>
            <p:cNvSpPr>
              <a:spLocks noChangeArrowheads="1"/>
            </p:cNvSpPr>
            <p:nvPr/>
          </p:nvSpPr>
          <p:spPr bwMode="auto">
            <a:xfrm>
              <a:off x="2422805" y="3208617"/>
              <a:ext cx="2530195" cy="2277783"/>
            </a:xfrm>
            <a:prstGeom prst="ellipse">
              <a:avLst/>
            </a:prstGeom>
            <a:noFill/>
            <a:ln w="28575" cmpd="sng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3493" name="Oval 11"/>
            <p:cNvSpPr>
              <a:spLocks noChangeArrowheads="1"/>
            </p:cNvSpPr>
            <p:nvPr/>
          </p:nvSpPr>
          <p:spPr bwMode="auto">
            <a:xfrm>
              <a:off x="4267199" y="3208617"/>
              <a:ext cx="2433109" cy="2277783"/>
            </a:xfrm>
            <a:prstGeom prst="ellipse">
              <a:avLst/>
            </a:prstGeom>
            <a:noFill/>
            <a:ln w="28575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494" name="Text Box 12"/>
            <p:cNvSpPr txBox="1">
              <a:spLocks noChangeArrowheads="1"/>
            </p:cNvSpPr>
            <p:nvPr/>
          </p:nvSpPr>
          <p:spPr bwMode="auto">
            <a:xfrm>
              <a:off x="2745926" y="4005590"/>
              <a:ext cx="133429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800" dirty="0">
                  <a:solidFill>
                    <a:srgbClr val="585C56"/>
                  </a:solidFill>
                  <a:latin typeface="Calibri"/>
                  <a:cs typeface="Calibri"/>
                </a:rPr>
                <a:t>Malaria</a:t>
              </a:r>
            </a:p>
          </p:txBody>
        </p:sp>
        <p:sp>
          <p:nvSpPr>
            <p:cNvPr id="63497" name="Text Box 8"/>
            <p:cNvSpPr txBox="1">
              <a:spLocks noChangeArrowheads="1"/>
            </p:cNvSpPr>
            <p:nvPr/>
          </p:nvSpPr>
          <p:spPr bwMode="auto">
            <a:xfrm>
              <a:off x="5029200" y="4005590"/>
              <a:ext cx="1394608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1pPr>
              <a:lvl2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>
                <a:defRPr sz="32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/>
              <a:r>
                <a:rPr lang="en-US" sz="2800" dirty="0">
                  <a:solidFill>
                    <a:srgbClr val="585C56"/>
                  </a:solidFill>
                  <a:latin typeface="Calibri"/>
                  <a:cs typeface="Calibri"/>
                </a:rPr>
                <a:t>Parasite</a:t>
              </a:r>
            </a:p>
          </p:txBody>
        </p:sp>
        <p:sp>
          <p:nvSpPr>
            <p:cNvPr id="2" name="Oval 1"/>
            <p:cNvSpPr/>
            <p:nvPr/>
          </p:nvSpPr>
          <p:spPr bwMode="auto">
            <a:xfrm>
              <a:off x="4267200" y="3592982"/>
              <a:ext cx="685800" cy="1588618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3600"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0501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OR</a:t>
            </a:r>
            <a:r>
              <a:rPr lang="en-US" dirty="0"/>
              <a:t> operator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600200"/>
            <a:ext cx="7543800" cy="1828800"/>
          </a:xfrm>
        </p:spPr>
        <p:txBody>
          <a:bodyPr/>
          <a:lstStyle/>
          <a:p>
            <a:r>
              <a:rPr lang="en-US" dirty="0"/>
              <a:t>Query:  Malaria </a:t>
            </a:r>
            <a:r>
              <a:rPr lang="en-US" u="sng" dirty="0">
                <a:solidFill>
                  <a:srgbClr val="A5C249"/>
                </a:solidFill>
              </a:rPr>
              <a:t>OR</a:t>
            </a:r>
            <a:r>
              <a:rPr lang="en-US" dirty="0"/>
              <a:t> parasite</a:t>
            </a:r>
          </a:p>
          <a:p>
            <a:r>
              <a:rPr lang="en-US" u="sng" dirty="0">
                <a:solidFill>
                  <a:srgbClr val="A5C249"/>
                </a:solidFill>
              </a:rPr>
              <a:t>OR</a:t>
            </a:r>
            <a:r>
              <a:rPr lang="en-US" dirty="0"/>
              <a:t> operator expands your search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422805" y="3208617"/>
            <a:ext cx="2530195" cy="2277783"/>
          </a:xfrm>
          <a:prstGeom prst="ellipse">
            <a:avLst/>
          </a:prstGeom>
          <a:solidFill>
            <a:srgbClr val="C9DA92"/>
          </a:solidFill>
          <a:ln w="28575" cmpd="sng">
            <a:solidFill>
              <a:srgbClr val="FF6600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4267199" y="3208617"/>
            <a:ext cx="2433109" cy="2277783"/>
          </a:xfrm>
          <a:prstGeom prst="ellipse">
            <a:avLst/>
          </a:prstGeom>
          <a:solidFill>
            <a:srgbClr val="C9DA92"/>
          </a:solidFill>
          <a:ln w="28575" cmpd="sng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45926" y="4005590"/>
            <a:ext cx="1334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>
                <a:solidFill>
                  <a:srgbClr val="404040"/>
                </a:solidFill>
                <a:latin typeface="Calibri"/>
                <a:cs typeface="Calibri"/>
              </a:rPr>
              <a:t>Malaria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029200" y="4005590"/>
            <a:ext cx="13946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Parasite</a:t>
            </a:r>
          </a:p>
        </p:txBody>
      </p:sp>
      <p:sp>
        <p:nvSpPr>
          <p:cNvPr id="13" name="Oval 12"/>
          <p:cNvSpPr/>
          <p:nvPr/>
        </p:nvSpPr>
        <p:spPr bwMode="auto">
          <a:xfrm>
            <a:off x="4267200" y="3592982"/>
            <a:ext cx="685800" cy="158861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360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5908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accent6"/>
                </a:solidFill>
              </a:rPr>
              <a:t>NOT</a:t>
            </a:r>
            <a:r>
              <a:rPr lang="en-US" dirty="0"/>
              <a:t> operator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1524000"/>
          </a:xfrm>
        </p:spPr>
        <p:txBody>
          <a:bodyPr/>
          <a:lstStyle/>
          <a:p>
            <a:r>
              <a:rPr lang="en-US" dirty="0"/>
              <a:t>Query: Parasite </a:t>
            </a:r>
            <a:r>
              <a:rPr lang="en-US" dirty="0">
                <a:solidFill>
                  <a:schemeClr val="accent6"/>
                </a:solidFill>
              </a:rPr>
              <a:t>NOT</a:t>
            </a:r>
            <a:r>
              <a:rPr lang="en-US" dirty="0"/>
              <a:t> malaria</a:t>
            </a:r>
          </a:p>
          <a:p>
            <a:r>
              <a:rPr lang="en-US" dirty="0">
                <a:solidFill>
                  <a:srgbClr val="A5C249"/>
                </a:solidFill>
              </a:rPr>
              <a:t>NOT</a:t>
            </a:r>
            <a:r>
              <a:rPr lang="en-US" dirty="0"/>
              <a:t> operator narrows your search</a:t>
            </a:r>
          </a:p>
        </p:txBody>
      </p:sp>
      <p:sp>
        <p:nvSpPr>
          <p:cNvPr id="65540" name="Oval 5"/>
          <p:cNvSpPr>
            <a:spLocks noChangeArrowheads="1"/>
          </p:cNvSpPr>
          <p:nvPr/>
        </p:nvSpPr>
        <p:spPr bwMode="auto">
          <a:xfrm>
            <a:off x="4343400" y="4267200"/>
            <a:ext cx="1828800" cy="1981200"/>
          </a:xfrm>
          <a:prstGeom prst="ellipse">
            <a:avLst/>
          </a:prstGeom>
          <a:solidFill>
            <a:schemeClr val="tx1">
              <a:alpha val="85097"/>
            </a:schemeClr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5543" name="Text Box 8"/>
          <p:cNvSpPr txBox="1">
            <a:spLocks noChangeArrowheads="1"/>
          </p:cNvSpPr>
          <p:nvPr/>
        </p:nvSpPr>
        <p:spPr bwMode="auto">
          <a:xfrm>
            <a:off x="3276600" y="5029200"/>
            <a:ext cx="11271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1800">
                <a:latin typeface="Verdana" charset="0"/>
              </a:rPr>
              <a:t>Malaria</a:t>
            </a: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4267199" y="3208617"/>
            <a:ext cx="2433109" cy="2277783"/>
          </a:xfrm>
          <a:prstGeom prst="ellipse">
            <a:avLst/>
          </a:prstGeom>
          <a:solidFill>
            <a:srgbClr val="C9DA92"/>
          </a:solidFill>
          <a:ln w="28575" cmpd="sng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5029200" y="4005590"/>
            <a:ext cx="139460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>
                <a:solidFill>
                  <a:srgbClr val="585C56"/>
                </a:solidFill>
                <a:latin typeface="Calibri"/>
                <a:cs typeface="Calibri"/>
              </a:rPr>
              <a:t>Parasite</a:t>
            </a:r>
          </a:p>
        </p:txBody>
      </p:sp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2422805" y="3208617"/>
            <a:ext cx="2530195" cy="2277783"/>
          </a:xfrm>
          <a:prstGeom prst="ellipse">
            <a:avLst/>
          </a:prstGeom>
          <a:solidFill>
            <a:srgbClr val="FFFFFF"/>
          </a:solidFill>
          <a:ln w="28575" cmpd="sng">
            <a:solidFill>
              <a:srgbClr val="FF6600"/>
            </a:solidFill>
            <a:miter lim="800000"/>
            <a:headEnd/>
            <a:tailEnd/>
          </a:ln>
          <a:extLst/>
        </p:spPr>
        <p:txBody>
          <a:bodyPr wrap="none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45926" y="4005590"/>
            <a:ext cx="13342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/>
            <a:r>
              <a:rPr lang="en-US" sz="2800" dirty="0">
                <a:solidFill>
                  <a:srgbClr val="585C56"/>
                </a:solidFill>
                <a:latin typeface="Calibri"/>
                <a:cs typeface="Calibri"/>
              </a:rPr>
              <a:t>Malaria</a:t>
            </a:r>
          </a:p>
        </p:txBody>
      </p:sp>
    </p:spTree>
    <p:extLst>
      <p:ext uri="{BB962C8B-B14F-4D97-AF65-F5344CB8AC3E}">
        <p14:creationId xmlns:p14="http://schemas.microsoft.com/office/powerpoint/2010/main" val="14788121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88405"/>
            <a:ext cx="8229600" cy="4242520"/>
          </a:xfrm>
        </p:spPr>
        <p:txBody>
          <a:bodyPr/>
          <a:lstStyle/>
          <a:p>
            <a:pPr marL="0" indent="0">
              <a:spcAft>
                <a:spcPts val="2400"/>
              </a:spcAft>
              <a:buNone/>
            </a:pPr>
            <a:r>
              <a:rPr lang="en-US" sz="4000" i="1" dirty="0">
                <a:solidFill>
                  <a:srgbClr val="FF6600"/>
                </a:solidFill>
              </a:rPr>
              <a:t>Let’s try this together - </a:t>
            </a:r>
            <a:endParaRPr lang="en-US" dirty="0"/>
          </a:p>
          <a:p>
            <a:pPr marL="635000" indent="-284163"/>
            <a:r>
              <a:rPr lang="en-US" dirty="0"/>
              <a:t>Follow along on your own computers as we walk through a PubMed search</a:t>
            </a:r>
          </a:p>
        </p:txBody>
      </p:sp>
      <p:sp>
        <p:nvSpPr>
          <p:cNvPr id="66563" name="TextBox 1"/>
          <p:cNvSpPr txBox="1">
            <a:spLocks noChangeArrowheads="1"/>
          </p:cNvSpPr>
          <p:nvPr/>
        </p:nvSpPr>
        <p:spPr bwMode="auto">
          <a:xfrm>
            <a:off x="1295400" y="5334000"/>
            <a:ext cx="6934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/>
              <a:t>The following slides are from the IUATLD SORT-IT course, courtesy of Dr A Shanti, WHO RNTCP Consultant</a:t>
            </a:r>
          </a:p>
        </p:txBody>
      </p:sp>
    </p:spTree>
    <p:extLst>
      <p:ext uri="{BB962C8B-B14F-4D97-AF65-F5344CB8AC3E}">
        <p14:creationId xmlns:p14="http://schemas.microsoft.com/office/powerpoint/2010/main" val="33174927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8"/>
          <p:cNvSpPr txBox="1">
            <a:spLocks/>
          </p:cNvSpPr>
          <p:nvPr/>
        </p:nvSpPr>
        <p:spPr>
          <a:xfrm>
            <a:off x="457200" y="381000"/>
            <a:ext cx="8229600" cy="1027113"/>
          </a:xfrm>
          <a:prstGeom prst="rect">
            <a:avLst/>
          </a:prstGeo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500" dirty="0">
                <a:solidFill>
                  <a:schemeClr val="accent1"/>
                </a:solidFill>
                <a:latin typeface="Avenir Book"/>
                <a:ea typeface="+mj-ea"/>
                <a:cs typeface="Avenir Book"/>
              </a:rPr>
              <a:t>PubMed</a:t>
            </a:r>
          </a:p>
        </p:txBody>
      </p:sp>
      <p:sp>
        <p:nvSpPr>
          <p:cNvPr id="67587" name="TextBox 3"/>
          <p:cNvSpPr txBox="1">
            <a:spLocks noChangeArrowheads="1"/>
          </p:cNvSpPr>
          <p:nvPr/>
        </p:nvSpPr>
        <p:spPr bwMode="auto">
          <a:xfrm>
            <a:off x="3962400" y="609600"/>
            <a:ext cx="472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dirty="0">
                <a:solidFill>
                  <a:srgbClr val="0000FF"/>
                </a:solidFill>
                <a:latin typeface="Calibri"/>
                <a:cs typeface="Calibri"/>
              </a:rPr>
              <a:t>http://</a:t>
            </a:r>
            <a:r>
              <a:rPr lang="en-US" sz="2800" dirty="0" err="1">
                <a:solidFill>
                  <a:srgbClr val="0000FF"/>
                </a:solidFill>
                <a:latin typeface="Calibri"/>
                <a:cs typeface="Calibri"/>
              </a:rPr>
              <a:t>www.pubmed.gov</a:t>
            </a:r>
            <a:r>
              <a:rPr lang="en-US" sz="2800" dirty="0">
                <a:solidFill>
                  <a:srgbClr val="0000FF"/>
                </a:solidFill>
                <a:latin typeface="Calibri"/>
                <a:cs typeface="Calibri"/>
              </a:rPr>
              <a:t>/</a:t>
            </a:r>
          </a:p>
        </p:txBody>
      </p:sp>
      <p:pic>
        <p:nvPicPr>
          <p:cNvPr id="6758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324" y="1408113"/>
            <a:ext cx="8810625" cy="45545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2675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How to search PubMed</a:t>
            </a:r>
          </a:p>
        </p:txBody>
      </p:sp>
      <p:pic>
        <p:nvPicPr>
          <p:cNvPr id="686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2700338"/>
            <a:ext cx="7889875" cy="428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90825" y="2438400"/>
            <a:ext cx="365760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endParaRPr lang="en-US" sz="1800" b="0">
              <a:solidFill>
                <a:srgbClr val="000000"/>
              </a:solidFill>
              <a:latin typeface="Antique Olive" charset="0"/>
            </a:endParaRPr>
          </a:p>
          <a:p>
            <a:r>
              <a:rPr lang="en-US" sz="1800" b="0">
                <a:solidFill>
                  <a:srgbClr val="000000"/>
                </a:solidFill>
                <a:latin typeface="Antique Olive" charset="0"/>
              </a:rPr>
              <a:t>aids drugs breast feeding</a:t>
            </a:r>
          </a:p>
          <a:p>
            <a:endParaRPr lang="en-US" sz="1800" b="0">
              <a:solidFill>
                <a:srgbClr val="000000"/>
              </a:solidFill>
              <a:latin typeface="Antique Olive" charset="0"/>
            </a:endParaRPr>
          </a:p>
          <a:p>
            <a:endParaRPr lang="en-US" sz="1800" b="0">
              <a:solidFill>
                <a:srgbClr val="000000"/>
              </a:solidFill>
              <a:latin typeface="Antique Olive" charset="0"/>
            </a:endParaRPr>
          </a:p>
          <a:p>
            <a:endParaRPr lang="en-US" sz="1800" b="0">
              <a:solidFill>
                <a:srgbClr val="000000"/>
              </a:solidFill>
              <a:latin typeface="Antique Olive" charset="0"/>
            </a:endParaRPr>
          </a:p>
          <a:p>
            <a:endParaRPr lang="en-US" sz="1600" b="0">
              <a:solidFill>
                <a:srgbClr val="000000"/>
              </a:solidFill>
              <a:latin typeface="Antique Oliv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928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" y="1028700"/>
            <a:ext cx="8113713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635" name="Title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7010400" cy="723900"/>
          </a:xfrm>
        </p:spPr>
        <p:txBody>
          <a:bodyPr/>
          <a:lstStyle/>
          <a:p>
            <a:pPr eaLnBrk="1" hangingPunct="1"/>
            <a:r>
              <a:rPr lang="en-US" dirty="0"/>
              <a:t>Search results</a:t>
            </a:r>
          </a:p>
        </p:txBody>
      </p:sp>
      <p:pic>
        <p:nvPicPr>
          <p:cNvPr id="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28800" y="2352675"/>
            <a:ext cx="5895975" cy="1990725"/>
          </a:xfr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8225" y="2392765"/>
            <a:ext cx="32289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2057400" y="1981200"/>
            <a:ext cx="4191000" cy="35242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4572000" y="2435801"/>
            <a:ext cx="2743200" cy="3206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350146" y="2012950"/>
            <a:ext cx="841724" cy="32067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4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143000"/>
          </a:xfrm>
          <a:extLst/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br>
              <a:rPr lang="en-US" sz="1550" strike="sngStrike" dirty="0">
                <a:ea typeface="+mj-ea"/>
              </a:rPr>
            </a:br>
            <a:r>
              <a:rPr lang="en-US" sz="4200" dirty="0">
                <a:ea typeface="+mj-ea"/>
              </a:rPr>
              <a:t>Automatic Term Mapping (ATM)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609600" y="3695016"/>
            <a:ext cx="8078788" cy="2133600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 typeface="Wingdings" charset="0"/>
              <a:buNone/>
            </a:pPr>
            <a:r>
              <a:rPr lang="en-US" sz="2800" dirty="0">
                <a:latin typeface="Arial" charset="0"/>
              </a:rPr>
              <a:t>ATM Checks these tables:</a:t>
            </a:r>
          </a:p>
          <a:p>
            <a:pPr marL="609600" indent="-609600" eaLnBrk="1" hangingPunct="1">
              <a:lnSpc>
                <a:spcPct val="90000"/>
              </a:lnSpc>
              <a:buClrTx/>
              <a:buFont typeface="Wingdings" charset="0"/>
              <a:buChar char="§"/>
            </a:pPr>
            <a:r>
              <a:rPr lang="en-US" sz="2800" dirty="0">
                <a:latin typeface="Arial" charset="0"/>
              </a:rPr>
              <a:t>Subjects (Medical Translation Table)</a:t>
            </a:r>
          </a:p>
          <a:p>
            <a:pPr marL="609600" indent="-609600" eaLnBrk="1" hangingPunct="1">
              <a:lnSpc>
                <a:spcPct val="90000"/>
              </a:lnSpc>
              <a:buClrTx/>
              <a:buFont typeface="Wingdings" charset="0"/>
              <a:buChar char="§"/>
            </a:pPr>
            <a:r>
              <a:rPr lang="en-US" sz="2800" dirty="0">
                <a:latin typeface="Arial" charset="0"/>
              </a:rPr>
              <a:t>Journal Titles</a:t>
            </a:r>
          </a:p>
          <a:p>
            <a:pPr marL="609600" indent="-609600" eaLnBrk="1" hangingPunct="1">
              <a:lnSpc>
                <a:spcPct val="90000"/>
              </a:lnSpc>
              <a:buClrTx/>
              <a:buFont typeface="Wingdings" charset="0"/>
              <a:buChar char="§"/>
            </a:pPr>
            <a:r>
              <a:rPr lang="en-US" sz="2800" dirty="0">
                <a:latin typeface="Arial" charset="0"/>
              </a:rPr>
              <a:t>Authors</a:t>
            </a:r>
          </a:p>
        </p:txBody>
      </p:sp>
      <p:sp>
        <p:nvSpPr>
          <p:cNvPr id="70660" name="Text Box 5"/>
          <p:cNvSpPr txBox="1">
            <a:spLocks noChangeArrowheads="1"/>
          </p:cNvSpPr>
          <p:nvPr/>
        </p:nvSpPr>
        <p:spPr bwMode="auto">
          <a:xfrm>
            <a:off x="403766" y="1447800"/>
            <a:ext cx="8686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0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PubMed uses </a:t>
            </a:r>
            <a:r>
              <a:rPr lang="en-US" sz="2800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Automatic Term Mapping </a:t>
            </a:r>
            <a:r>
              <a:rPr lang="en-US" sz="2800" b="0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which recognizes </a:t>
            </a:r>
            <a:r>
              <a:rPr lang="en-US" sz="2800" b="0" i="1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thousands</a:t>
            </a:r>
            <a:r>
              <a:rPr lang="en-US" sz="2800" b="0" dirty="0">
                <a:solidFill>
                  <a:schemeClr val="bg2">
                    <a:lumMod val="75000"/>
                    <a:lumOff val="25000"/>
                  </a:schemeClr>
                </a:solidFill>
                <a:latin typeface="Calibri"/>
                <a:cs typeface="Calibri"/>
              </a:rPr>
              <a:t> of concepts and maps to an appropriate term.</a:t>
            </a:r>
          </a:p>
        </p:txBody>
      </p:sp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2887" y="2695061"/>
            <a:ext cx="8901113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556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7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withGroup">
                            <p:stCondLst>
                              <p:cond delay="14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itle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Search details</a:t>
            </a:r>
          </a:p>
        </p:txBody>
      </p:sp>
      <p:pic>
        <p:nvPicPr>
          <p:cNvPr id="7168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416373"/>
            <a:ext cx="8839200" cy="4341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3122613"/>
            <a:ext cx="4419600" cy="2819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6629400" y="5486400"/>
            <a:ext cx="1295400" cy="76200"/>
          </a:xfrm>
          <a:prstGeom prst="straightConnector1">
            <a:avLst/>
          </a:prstGeom>
          <a:ln w="41275" cmpd="sng">
            <a:solidFill>
              <a:schemeClr val="bg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19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4315">
            <a:off x="2064043" y="1991258"/>
            <a:ext cx="5918200" cy="3898900"/>
          </a:xfrm>
          <a:prstGeom prst="rect">
            <a:avLst/>
          </a:prstGeom>
        </p:spPr>
      </p:pic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340237" y="2315942"/>
            <a:ext cx="8229600" cy="1143000"/>
          </a:xfrm>
        </p:spPr>
        <p:txBody>
          <a:bodyPr/>
          <a:lstStyle/>
          <a:p>
            <a:r>
              <a:rPr lang="en-US" dirty="0">
                <a:solidFill>
                  <a:srgbClr val="FF6600"/>
                </a:solidFill>
              </a:rPr>
              <a:t>How to  </a:t>
            </a:r>
            <a:r>
              <a:rPr lang="en-US" sz="6000" dirty="0">
                <a:solidFill>
                  <a:srgbClr val="FF6600"/>
                </a:solidFill>
              </a:rPr>
              <a:t>search</a:t>
            </a:r>
            <a:r>
              <a:rPr lang="en-US" sz="5400" dirty="0">
                <a:solidFill>
                  <a:srgbClr val="FF6600"/>
                </a:solidFill>
              </a:rPr>
              <a:t>  </a:t>
            </a:r>
            <a:r>
              <a:rPr lang="en-US" dirty="0">
                <a:solidFill>
                  <a:srgbClr val="FF6600"/>
                </a:solidFill>
              </a:rPr>
              <a:t> the literature</a:t>
            </a:r>
          </a:p>
        </p:txBody>
      </p:sp>
    </p:spTree>
    <p:extLst>
      <p:ext uri="{BB962C8B-B14F-4D97-AF65-F5344CB8AC3E}">
        <p14:creationId xmlns:p14="http://schemas.microsoft.com/office/powerpoint/2010/main" val="11892027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 eaLnBrk="1" hangingPunct="1"/>
            <a:r>
              <a:rPr lang="en-US" sz="4000" dirty="0"/>
              <a:t>"Search details" feature lets you see how your search was mapped</a:t>
            </a:r>
          </a:p>
        </p:txBody>
      </p:sp>
      <p:pic>
        <p:nvPicPr>
          <p:cNvPr id="7270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001" y="1786229"/>
            <a:ext cx="8610600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04318" y="5264136"/>
            <a:ext cx="600356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00FF"/>
                </a:solidFill>
                <a:latin typeface="Calibri"/>
                <a:cs typeface="Calibri"/>
                <a:hlinkClick r:id="rId4"/>
              </a:rPr>
              <a:t>http://www.ncbi.nlm.nih.gov/mesh/82019380</a:t>
            </a:r>
            <a:r>
              <a:rPr lang="en-US" sz="240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030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Title 4"/>
          <p:cNvSpPr>
            <a:spLocks noGrp="1"/>
          </p:cNvSpPr>
          <p:nvPr>
            <p:ph type="title" idx="4294967295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>
                <a:solidFill>
                  <a:srgbClr val="0B5395"/>
                </a:solidFill>
                <a:ea typeface="+mj-ea"/>
              </a:rPr>
              <a:t>See the difference: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893096" y="1814085"/>
            <a:ext cx="7772400" cy="4038600"/>
          </a:xfrm>
        </p:spPr>
        <p:txBody>
          <a:bodyPr/>
          <a:lstStyle/>
          <a:p>
            <a:pPr>
              <a:spcAft>
                <a:spcPts val="3000"/>
              </a:spcAft>
            </a:pPr>
            <a:r>
              <a:rPr lang="en-US" dirty="0"/>
              <a:t>“aids drugs” + “breast feeding”	 = 3</a:t>
            </a:r>
          </a:p>
          <a:p>
            <a:r>
              <a:rPr lang="en-US" dirty="0"/>
              <a:t>aids drugs breast feeding	= 404</a:t>
            </a:r>
          </a:p>
          <a:p>
            <a:pPr indent="7938" eaLnBrk="1" hangingPunct="1">
              <a:buFont typeface="Wingdings 2" charset="0"/>
              <a:buNone/>
            </a:pPr>
            <a:r>
              <a:rPr lang="en-US" dirty="0"/>
              <a:t>(processed using ATM)</a:t>
            </a:r>
          </a:p>
        </p:txBody>
      </p:sp>
    </p:spTree>
    <p:extLst>
      <p:ext uri="{BB962C8B-B14F-4D97-AF65-F5344CB8AC3E}">
        <p14:creationId xmlns:p14="http://schemas.microsoft.com/office/powerpoint/2010/main" val="334983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Are there other ways to limit</a:t>
            </a:r>
            <a:br>
              <a:rPr lang="en-US" dirty="0"/>
            </a:br>
            <a:r>
              <a:rPr lang="en-US" dirty="0"/>
              <a:t>your search?</a:t>
            </a:r>
          </a:p>
        </p:txBody>
      </p:sp>
      <p:sp>
        <p:nvSpPr>
          <p:cNvPr id="74755" name="Rectangle 3"/>
          <p:cNvSpPr>
            <a:spLocks noGrp="1"/>
          </p:cNvSpPr>
          <p:nvPr>
            <p:ph type="body" idx="1"/>
          </p:nvPr>
        </p:nvSpPr>
        <p:spPr>
          <a:xfrm>
            <a:off x="457200" y="1800739"/>
            <a:ext cx="8229600" cy="4530725"/>
          </a:xfrm>
        </p:spPr>
        <p:txBody>
          <a:bodyPr/>
          <a:lstStyle/>
          <a:p>
            <a:pPr eaLnBrk="1" hangingPunct="1"/>
            <a:r>
              <a:rPr lang="en-US" dirty="0"/>
              <a:t>Add additional terms to query box</a:t>
            </a:r>
          </a:p>
          <a:p>
            <a:pPr lvl="1" eaLnBrk="1" hangingPunct="1">
              <a:spcAft>
                <a:spcPts val="1800"/>
              </a:spcAft>
            </a:pPr>
            <a:r>
              <a:rPr lang="en-US" i="1" dirty="0"/>
              <a:t>MDR TB treatment outcomes Armenia</a:t>
            </a:r>
            <a:endParaRPr lang="en-US" dirty="0"/>
          </a:p>
          <a:p>
            <a:pPr eaLnBrk="1" hangingPunct="1"/>
            <a:r>
              <a:rPr lang="en-US" dirty="0"/>
              <a:t>Use </a:t>
            </a:r>
            <a:r>
              <a:rPr lang="en-US" b="1" dirty="0"/>
              <a:t>Boolean connectors</a:t>
            </a:r>
          </a:p>
          <a:p>
            <a:pPr lvl="1" eaLnBrk="1" hangingPunct="1"/>
            <a:r>
              <a:rPr lang="en-US" dirty="0">
                <a:solidFill>
                  <a:srgbClr val="A5C249"/>
                </a:solidFill>
              </a:rPr>
              <a:t>AND, OR, NOT</a:t>
            </a: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8281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6863" y="3038475"/>
            <a:ext cx="7913687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Citation sensor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743200" y="3048000"/>
            <a:ext cx="54864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0">
                <a:solidFill>
                  <a:srgbClr val="000000"/>
                </a:solidFill>
              </a:rPr>
              <a:t>fauci  cell  2007</a:t>
            </a:r>
          </a:p>
          <a:p>
            <a:endParaRPr lang="en-US" sz="1800" b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28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" y="1295400"/>
            <a:ext cx="6805613" cy="4378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803" name="Title 4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7658100" cy="914400"/>
          </a:xfrm>
        </p:spPr>
        <p:txBody>
          <a:bodyPr/>
          <a:lstStyle/>
          <a:p>
            <a:r>
              <a:rPr lang="en-US" dirty="0"/>
              <a:t>Citation sensor </a:t>
            </a:r>
            <a:r>
              <a:rPr lang="en-US" sz="3000" dirty="0"/>
              <a:t>(2)</a:t>
            </a:r>
          </a:p>
        </p:txBody>
      </p:sp>
      <p:sp>
        <p:nvSpPr>
          <p:cNvPr id="10" name="Rounded Rectangle 9"/>
          <p:cNvSpPr>
            <a:spLocks noChangeArrowheads="1"/>
          </p:cNvSpPr>
          <p:nvPr/>
        </p:nvSpPr>
        <p:spPr bwMode="auto">
          <a:xfrm>
            <a:off x="304800" y="2667000"/>
            <a:ext cx="7696200" cy="12192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en-US">
              <a:latin typeface="Tahoma" charset="0"/>
            </a:endParaRPr>
          </a:p>
        </p:txBody>
      </p:sp>
      <p:sp>
        <p:nvSpPr>
          <p:cNvPr id="15" name="Rounded Rectangle 14"/>
          <p:cNvSpPr>
            <a:spLocks noChangeArrowheads="1"/>
          </p:cNvSpPr>
          <p:nvPr/>
        </p:nvSpPr>
        <p:spPr bwMode="auto">
          <a:xfrm>
            <a:off x="457200" y="3886200"/>
            <a:ext cx="2819400" cy="3810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en-US">
              <a:latin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418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4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Title matcher</a:t>
            </a:r>
          </a:p>
        </p:txBody>
      </p:sp>
      <p:pic>
        <p:nvPicPr>
          <p:cNvPr id="778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8215313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4572000" y="1752600"/>
            <a:ext cx="4176713" cy="457200"/>
          </a:xfrm>
          <a:prstGeom prst="round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547688" y="3867150"/>
            <a:ext cx="5853112" cy="4572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99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How to search</a:t>
            </a:r>
          </a:p>
        </p:txBody>
      </p:sp>
      <p:pic>
        <p:nvPicPr>
          <p:cNvPr id="78851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566" r="28217"/>
          <a:stretch/>
        </p:blipFill>
        <p:spPr>
          <a:xfrm>
            <a:off x="4127123" y="304800"/>
            <a:ext cx="4678520" cy="1152355"/>
          </a:xfrm>
        </p:spPr>
      </p:pic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716121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2574599"/>
            <a:ext cx="7645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3638660"/>
            <a:ext cx="777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4702721"/>
            <a:ext cx="7645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463234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615" y="838200"/>
            <a:ext cx="9069385" cy="563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5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/>
          <a:lstStyle/>
          <a:p>
            <a:r>
              <a:rPr lang="en-US" dirty="0"/>
              <a:t>Abstract &amp; related citations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6781800" y="1295400"/>
            <a:ext cx="2362200" cy="2590800"/>
          </a:xfrm>
          <a:prstGeom prst="roundRect">
            <a:avLst>
              <a:gd name="adj" fmla="val 16667"/>
            </a:avLst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en-US">
              <a:latin typeface="Tahoma" charset="0"/>
            </a:endParaRP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0" y="2209800"/>
            <a:ext cx="5562600" cy="152400"/>
          </a:xfrm>
          <a:prstGeom prst="roundRect">
            <a:avLst>
              <a:gd name="adj" fmla="val 16667"/>
            </a:avLst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en-US">
              <a:latin typeface="Tahoma" charset="0"/>
            </a:endParaRPr>
          </a:p>
        </p:txBody>
      </p:sp>
      <p:sp>
        <p:nvSpPr>
          <p:cNvPr id="13" name="Rounded Rectangle 12"/>
          <p:cNvSpPr>
            <a:spLocks noChangeArrowheads="1"/>
          </p:cNvSpPr>
          <p:nvPr/>
        </p:nvSpPr>
        <p:spPr bwMode="auto">
          <a:xfrm>
            <a:off x="0" y="2362200"/>
            <a:ext cx="6719888" cy="3048000"/>
          </a:xfrm>
          <a:prstGeom prst="roundRect">
            <a:avLst>
              <a:gd name="adj" fmla="val 16667"/>
            </a:avLst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en-US">
              <a:latin typeface="Tahoma" charset="0"/>
            </a:endParaRPr>
          </a:p>
        </p:txBody>
      </p:sp>
      <p:cxnSp>
        <p:nvCxnSpPr>
          <p:cNvPr id="24" name="Straight Arrow Connector 23"/>
          <p:cNvCxnSpPr>
            <a:cxnSpLocks noChangeShapeType="1"/>
          </p:cNvCxnSpPr>
          <p:nvPr/>
        </p:nvCxnSpPr>
        <p:spPr bwMode="auto">
          <a:xfrm rot="5400000">
            <a:off x="7734300" y="493713"/>
            <a:ext cx="687387" cy="1588"/>
          </a:xfrm>
          <a:prstGeom prst="straightConnector1">
            <a:avLst/>
          </a:prstGeom>
          <a:noFill/>
          <a:ln w="47625">
            <a:solidFill>
              <a:schemeClr val="tx2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5610225"/>
            <a:ext cx="3533775" cy="627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005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44444E-6 L -0.00156 -0.6979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3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13" grpId="0" animBg="1"/>
      <p:bldP spid="13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533400"/>
          </a:xfrm>
        </p:spPr>
        <p:txBody>
          <a:bodyPr/>
          <a:lstStyle/>
          <a:p>
            <a:pPr eaLnBrk="1" hangingPunct="1"/>
            <a:r>
              <a:rPr lang="en-US" dirty="0"/>
              <a:t>Links between databases</a:t>
            </a:r>
          </a:p>
        </p:txBody>
      </p:sp>
      <p:pic>
        <p:nvPicPr>
          <p:cNvPr id="8089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1067407"/>
            <a:ext cx="84328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6400800" y="3886200"/>
            <a:ext cx="2209800" cy="1828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62200" y="4343400"/>
            <a:ext cx="4025900" cy="161290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377752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943" y="381000"/>
            <a:ext cx="7186613" cy="559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3" name="Date Placeholder 4"/>
          <p:cNvSpPr>
            <a:spLocks noGrp="1"/>
          </p:cNvSpPr>
          <p:nvPr>
            <p:ph type="dt" sz="quarter" idx="4294967295"/>
          </p:nvPr>
        </p:nvSpPr>
        <p:spPr bwMode="auto">
          <a:xfrm>
            <a:off x="6172200" y="6191250"/>
            <a:ext cx="2476500" cy="476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>
              <a:defRPr sz="32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1800" b="0"/>
              <a:t>Revised 2013/03</a:t>
            </a:r>
          </a:p>
        </p:txBody>
      </p:sp>
    </p:spTree>
    <p:extLst>
      <p:ext uri="{BB962C8B-B14F-4D97-AF65-F5344CB8AC3E}">
        <p14:creationId xmlns:p14="http://schemas.microsoft.com/office/powerpoint/2010/main" val="451875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43000"/>
          </a:xfrm>
        </p:spPr>
        <p:txBody>
          <a:bodyPr/>
          <a:lstStyle/>
          <a:p>
            <a:r>
              <a:rPr lang="en-US" dirty="0"/>
              <a:t>Database types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>
          <a:xfrm>
            <a:off x="457200" y="1372854"/>
            <a:ext cx="8686800" cy="53340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Evidence-based medicine reviews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Examples: 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Cochrane Database of Systematic Reviews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American College of Physician Journal Club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 err="1"/>
              <a:t>UptoDate</a:t>
            </a:r>
            <a:endParaRPr lang="en-US" sz="2800" dirty="0"/>
          </a:p>
          <a:p>
            <a:pPr>
              <a:lnSpc>
                <a:spcPct val="90000"/>
              </a:lnSpc>
              <a:spcAft>
                <a:spcPts val="0"/>
              </a:spcAft>
            </a:pPr>
            <a:r>
              <a:rPr lang="en-US" sz="2800" dirty="0"/>
              <a:t>University or  national library databases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Examples: 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800" dirty="0"/>
              <a:t>Medline (the National Library of Medicine, NLM)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Private databases (with associated search engines)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Examples: 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/>
              <a:t>Web of Science</a:t>
            </a:r>
          </a:p>
          <a:p>
            <a:pPr lvl="2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err="1"/>
              <a:t>Embase</a:t>
            </a:r>
            <a:r>
              <a:rPr lang="en-US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7186179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04800"/>
            <a:ext cx="8229600" cy="1295400"/>
          </a:xfrm>
        </p:spPr>
        <p:txBody>
          <a:bodyPr/>
          <a:lstStyle/>
          <a:p>
            <a:pPr eaLnBrk="1" hangingPunct="1"/>
            <a:r>
              <a:rPr lang="en-US" dirty="0"/>
              <a:t>Online help and training</a:t>
            </a:r>
            <a:br>
              <a:rPr lang="en-US" dirty="0"/>
            </a:br>
            <a:endParaRPr lang="en-US" sz="3200" dirty="0">
              <a:solidFill>
                <a:schemeClr val="tx1"/>
              </a:solidFill>
              <a:latin typeface="Comic Sans MS" charset="0"/>
            </a:endParaRPr>
          </a:p>
        </p:txBody>
      </p:sp>
      <p:sp>
        <p:nvSpPr>
          <p:cNvPr id="82947" name="AutoShape 7"/>
          <p:cNvSpPr>
            <a:spLocks noChangeArrowheads="1"/>
          </p:cNvSpPr>
          <p:nvPr/>
        </p:nvSpPr>
        <p:spPr bwMode="auto">
          <a:xfrm rot="4540394">
            <a:off x="8542338" y="1509713"/>
            <a:ext cx="457200" cy="152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F4F4F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8294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063" y="1171575"/>
            <a:ext cx="8770937" cy="4514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3063" y="1833563"/>
            <a:ext cx="4157662" cy="45037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513" y="1346200"/>
            <a:ext cx="2133600" cy="1357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>
          <a:xfrm>
            <a:off x="133672" y="4419600"/>
            <a:ext cx="2786063" cy="8382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72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/>
              <a:t>PubMed summary</a:t>
            </a:r>
          </a:p>
        </p:txBody>
      </p:sp>
      <p:sp>
        <p:nvSpPr>
          <p:cNvPr id="83971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445804"/>
            <a:ext cx="7772400" cy="4495800"/>
          </a:xfrm>
        </p:spPr>
        <p:txBody>
          <a:bodyPr/>
          <a:lstStyle/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The MEDLINE database of biomedical journal citations is the heart of PubMed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MEDLINE includes only good quality journals deemed important and relevant by a committee of experts.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MEDLINE is available for free using PubMed, but it is also available from other database searching systems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MEDLINE is enhanced with Medical Subject Headings (</a:t>
            </a:r>
            <a:r>
              <a:rPr lang="en-US" sz="2800" dirty="0" err="1"/>
              <a:t>MeSH</a:t>
            </a:r>
            <a:r>
              <a:rPr lang="en-US" sz="2800" dirty="0"/>
              <a:t>), which improve access to the literature and can be used for searching</a:t>
            </a:r>
            <a:br>
              <a:rPr lang="en-US" sz="2800" dirty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032161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7772400" cy="914400"/>
          </a:xfrm>
        </p:spPr>
        <p:txBody>
          <a:bodyPr/>
          <a:lstStyle/>
          <a:p>
            <a:pPr eaLnBrk="1" hangingPunct="1"/>
            <a:r>
              <a:rPr lang="en-US" dirty="0"/>
              <a:t>PubMed summary </a:t>
            </a:r>
            <a:r>
              <a:rPr lang="en-US" sz="3000" dirty="0"/>
              <a:t>(2)</a:t>
            </a:r>
          </a:p>
        </p:txBody>
      </p:sp>
      <p:sp>
        <p:nvSpPr>
          <p:cNvPr id="84995" name="Content Placeholder 2"/>
          <p:cNvSpPr>
            <a:spLocks noGrp="1"/>
          </p:cNvSpPr>
          <p:nvPr>
            <p:ph sz="quarter" idx="1"/>
          </p:nvPr>
        </p:nvSpPr>
        <p:spPr>
          <a:xfrm>
            <a:off x="475926" y="1344792"/>
            <a:ext cx="8379843" cy="5029200"/>
          </a:xfrm>
        </p:spPr>
        <p:txBody>
          <a:bodyPr/>
          <a:lstStyle/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Search PubMed by entering the main concepts of your search without punctuation.  Your terms will automatically map to </a:t>
            </a:r>
            <a:r>
              <a:rPr lang="en-US" sz="2800" dirty="0" err="1"/>
              <a:t>MeSH</a:t>
            </a:r>
            <a:endParaRPr lang="en-US" sz="2800" dirty="0"/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Enter components of references (author, title, journal) to find a known article or set of articles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The full text article may be linked from PubMed record using an icon in the upper right of the abstract display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Explore related citations and related information from the right column of your search results and the abstract display</a:t>
            </a:r>
          </a:p>
          <a:p>
            <a:pPr marL="273050" indent="-273050"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ClrTx/>
              <a:buFont typeface="Wingdings" charset="0"/>
              <a:buChar char="§"/>
            </a:pPr>
            <a:r>
              <a:rPr lang="en-US" sz="2800" dirty="0"/>
              <a:t>Customize PubMed search experience using My NCBI</a:t>
            </a:r>
          </a:p>
        </p:txBody>
      </p:sp>
    </p:spTree>
    <p:extLst>
      <p:ext uri="{BB962C8B-B14F-4D97-AF65-F5344CB8AC3E}">
        <p14:creationId xmlns:p14="http://schemas.microsoft.com/office/powerpoint/2010/main" val="442793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835450" y="2209800"/>
            <a:ext cx="7851350" cy="1143000"/>
          </a:xfrm>
          <a:noFill/>
        </p:spPr>
        <p:txBody>
          <a:bodyPr anchor="b"/>
          <a:lstStyle/>
          <a:p>
            <a:r>
              <a:rPr lang="en-US" dirty="0"/>
              <a:t>Other Resources</a:t>
            </a:r>
          </a:p>
        </p:txBody>
      </p:sp>
    </p:spTree>
    <p:extLst>
      <p:ext uri="{BB962C8B-B14F-4D97-AF65-F5344CB8AC3E}">
        <p14:creationId xmlns:p14="http://schemas.microsoft.com/office/powerpoint/2010/main" val="66233307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World Health Organization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333555" y="1677838"/>
            <a:ext cx="8686800" cy="4626634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World Health Organization</a:t>
            </a:r>
          </a:p>
          <a:p>
            <a:pPr lvl="1">
              <a:lnSpc>
                <a:spcPct val="90000"/>
              </a:lnSpc>
            </a:pPr>
            <a:r>
              <a:rPr lang="en-US" sz="2600" u="sng" dirty="0">
                <a:solidFill>
                  <a:srgbClr val="0000FF"/>
                </a:solidFill>
              </a:rPr>
              <a:t>http://www.who.int/tb/en </a:t>
            </a:r>
            <a:r>
              <a:rPr lang="en-US" sz="2600" dirty="0"/>
              <a:t>(other languages available)</a:t>
            </a:r>
          </a:p>
          <a:p>
            <a:pPr lvl="1" eaLnBrk="1" hangingPunct="1">
              <a:lnSpc>
                <a:spcPct val="90000"/>
              </a:lnSpc>
              <a:spcAft>
                <a:spcPts val="1800"/>
              </a:spcAft>
            </a:pPr>
            <a:r>
              <a:rPr lang="en-US" sz="2600" dirty="0"/>
              <a:t>Global reports, guidelines, fact sheets, trainings on some epidemiology principles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Stop TB Initiative</a:t>
            </a:r>
          </a:p>
          <a:p>
            <a:pPr lvl="1">
              <a:lnSpc>
                <a:spcPct val="90000"/>
              </a:lnSpc>
            </a:pPr>
            <a:r>
              <a:rPr lang="en-US" sz="2600" u="sng" dirty="0">
                <a:solidFill>
                  <a:srgbClr val="0000FF"/>
                </a:solidFill>
              </a:rPr>
              <a:t>http://www.stoptb.org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Achievement reports and evaluations, ACSM publications, annual reports, plans and strategies, technical publications, WHO publications on tuberculosis</a:t>
            </a:r>
          </a:p>
        </p:txBody>
      </p:sp>
    </p:spTree>
    <p:extLst>
      <p:ext uri="{BB962C8B-B14F-4D97-AF65-F5344CB8AC3E}">
        <p14:creationId xmlns:p14="http://schemas.microsoft.com/office/powerpoint/2010/main" val="1753781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39825"/>
          </a:xfrm>
        </p:spPr>
        <p:txBody>
          <a:bodyPr/>
          <a:lstStyle/>
          <a:p>
            <a:pPr eaLnBrk="1" hangingPunct="1"/>
            <a:r>
              <a:rPr lang="en-US" dirty="0"/>
              <a:t>CDC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35350"/>
            <a:ext cx="83058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Centers for Disease Control and Prevention</a:t>
            </a:r>
          </a:p>
          <a:p>
            <a:pPr lvl="1">
              <a:lnSpc>
                <a:spcPct val="90000"/>
              </a:lnSpc>
            </a:pPr>
            <a:r>
              <a:rPr lang="en-US" u="sng" dirty="0">
                <a:solidFill>
                  <a:srgbClr val="0000FF"/>
                </a:solidFill>
              </a:rPr>
              <a:t>http://</a:t>
            </a:r>
            <a:r>
              <a:rPr lang="en-US" u="sng" dirty="0" err="1">
                <a:solidFill>
                  <a:srgbClr val="0000FF"/>
                </a:solidFill>
              </a:rPr>
              <a:t>www.cdc.gov</a:t>
            </a:r>
            <a:r>
              <a:rPr lang="en-US" u="sng" dirty="0">
                <a:solidFill>
                  <a:srgbClr val="0000FF"/>
                </a:solidFill>
              </a:rPr>
              <a:t>/</a:t>
            </a:r>
            <a:r>
              <a:rPr lang="en-US" u="sng" dirty="0" err="1">
                <a:solidFill>
                  <a:srgbClr val="0000FF"/>
                </a:solidFill>
              </a:rPr>
              <a:t>tb</a:t>
            </a:r>
            <a:endParaRPr lang="en-US" u="sng" dirty="0">
              <a:solidFill>
                <a:srgbClr val="0000FF"/>
              </a:solidFill>
            </a:endParaRPr>
          </a:p>
          <a:p>
            <a:pPr lvl="1" eaLnBrk="1" hangingPunct="1">
              <a:lnSpc>
                <a:spcPct val="90000"/>
              </a:lnSpc>
              <a:spcAft>
                <a:spcPts val="1800"/>
              </a:spcAft>
            </a:pPr>
            <a:r>
              <a:rPr lang="en-US" dirty="0"/>
              <a:t>Data and statistics, some slide sets and educational information, links to other resources</a:t>
            </a:r>
          </a:p>
          <a:p>
            <a:pPr>
              <a:lnSpc>
                <a:spcPct val="90000"/>
              </a:lnSpc>
            </a:pPr>
            <a:r>
              <a:rPr lang="en-US" dirty="0"/>
              <a:t>Find TB Resources</a:t>
            </a:r>
          </a:p>
          <a:p>
            <a:pPr lvl="1">
              <a:lnSpc>
                <a:spcPct val="90000"/>
              </a:lnSpc>
            </a:pPr>
            <a:r>
              <a:rPr lang="en-US" u="sng" dirty="0">
                <a:solidFill>
                  <a:srgbClr val="0000FF"/>
                </a:solidFill>
              </a:rPr>
              <a:t>http://</a:t>
            </a:r>
            <a:r>
              <a:rPr lang="en-US" u="sng" dirty="0" err="1">
                <a:solidFill>
                  <a:srgbClr val="0000FF"/>
                </a:solidFill>
              </a:rPr>
              <a:t>www.findtbresources.org</a:t>
            </a:r>
            <a:r>
              <a:rPr lang="en-US" u="sng" dirty="0">
                <a:solidFill>
                  <a:srgbClr val="0000FF"/>
                </a:solidFill>
              </a:rPr>
              <a:t>/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Compendium of TB materials submitted by agencies from around the world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Guidelines, fact sheets, protocols</a:t>
            </a:r>
          </a:p>
        </p:txBody>
      </p:sp>
    </p:spTree>
    <p:extLst>
      <p:ext uri="{BB962C8B-B14F-4D97-AF65-F5344CB8AC3E}">
        <p14:creationId xmlns:p14="http://schemas.microsoft.com/office/powerpoint/2010/main" val="96292857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"/>
            <a:ext cx="8229600" cy="1143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Other resource sites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75245"/>
            <a:ext cx="8229600" cy="517377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/>
              <a:t>International Union Against Tuberculosis and Lung Disease (IUATLD)</a:t>
            </a:r>
          </a:p>
          <a:p>
            <a:pPr lvl="1">
              <a:lnSpc>
                <a:spcPct val="90000"/>
              </a:lnSpc>
            </a:pPr>
            <a:r>
              <a:rPr lang="en-US" u="sng" dirty="0">
                <a:solidFill>
                  <a:srgbClr val="0000FF"/>
                </a:solidFill>
              </a:rPr>
              <a:t>www.theunion.org</a:t>
            </a:r>
          </a:p>
          <a:p>
            <a:pPr lvl="1" eaLnBrk="1" hangingPunct="1">
              <a:lnSpc>
                <a:spcPct val="90000"/>
              </a:lnSpc>
              <a:spcAft>
                <a:spcPts val="1200"/>
              </a:spcAft>
            </a:pPr>
            <a:r>
              <a:rPr lang="en-US" dirty="0"/>
              <a:t>Technical guides, image library</a:t>
            </a:r>
          </a:p>
          <a:p>
            <a:pPr>
              <a:lnSpc>
                <a:spcPct val="90000"/>
              </a:lnSpc>
            </a:pPr>
            <a:r>
              <a:rPr lang="en-US" dirty="0"/>
              <a:t>HINARI </a:t>
            </a:r>
          </a:p>
          <a:p>
            <a:pPr lvl="1">
              <a:lnSpc>
                <a:spcPct val="90000"/>
              </a:lnSpc>
            </a:pPr>
            <a:r>
              <a:rPr lang="en-US" dirty="0">
                <a:hlinkClick r:id="rId3"/>
              </a:rPr>
              <a:t>http://www.who.int/hinari/en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en-US" dirty="0"/>
              <a:t>Health </a:t>
            </a:r>
            <a:r>
              <a:rPr lang="en-US" dirty="0" err="1"/>
              <a:t>InterNetwork</a:t>
            </a:r>
            <a:r>
              <a:rPr lang="en-US" dirty="0"/>
              <a:t> Access to Research Initiative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Online free access to a huge number of full text articles</a:t>
            </a:r>
          </a:p>
          <a:p>
            <a:pPr>
              <a:lnSpc>
                <a:spcPct val="90000"/>
              </a:lnSpc>
            </a:pPr>
            <a:r>
              <a:rPr lang="en-US" sz="2800" dirty="0"/>
              <a:t>Zotero </a:t>
            </a:r>
            <a:r>
              <a:rPr lang="mr-IN" sz="2800" dirty="0"/>
              <a:t>–</a:t>
            </a:r>
            <a:r>
              <a:rPr lang="en-US" sz="2800" dirty="0"/>
              <a:t> free reference manager software</a:t>
            </a:r>
          </a:p>
          <a:p>
            <a:pPr lvl="1">
              <a:lnSpc>
                <a:spcPct val="90000"/>
              </a:lnSpc>
            </a:pPr>
            <a:r>
              <a:rPr lang="en-US" dirty="0">
                <a:hlinkClick r:id="rId4"/>
              </a:rPr>
              <a:t>https://www.zotero.org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06395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914400"/>
          </a:xfrm>
        </p:spPr>
        <p:txBody>
          <a:bodyPr/>
          <a:lstStyle/>
          <a:p>
            <a:pPr eaLnBrk="1" hangingPunct="1"/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87564" y="1353635"/>
            <a:ext cx="8242557" cy="5011129"/>
          </a:xfrm>
        </p:spPr>
        <p:txBody>
          <a:bodyPr>
            <a:normAutofit fontScale="92500" lnSpcReduction="20000"/>
          </a:bodyPr>
          <a:lstStyle/>
          <a:p>
            <a:pPr marL="0" indent="0" eaLnBrk="1" hangingPunct="1">
              <a:spcBef>
                <a:spcPts val="575"/>
              </a:spcBef>
              <a:buClrTx/>
              <a:buFont typeface="Wingdings 2" charset="0"/>
              <a:buNone/>
            </a:pPr>
            <a:r>
              <a:rPr lang="en-US" sz="4100" dirty="0"/>
              <a:t>You will now be able to:</a:t>
            </a:r>
          </a:p>
          <a:p>
            <a:pPr marL="547688" lvl="1" eaLnBrk="1" hangingPunct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Distinguish between a MEDLINE and non-MEDLINE record in PubMed.</a:t>
            </a:r>
          </a:p>
          <a:p>
            <a:pPr marL="547370" lvl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Define: </a:t>
            </a:r>
            <a:r>
              <a:rPr lang="en-US" sz="3100" dirty="0" err="1"/>
              <a:t>MeSH</a:t>
            </a:r>
            <a:r>
              <a:rPr lang="en-US" sz="3100" dirty="0"/>
              <a:t> headings, </a:t>
            </a:r>
            <a:r>
              <a:rPr lang="en-US" sz="3100" dirty="0" err="1"/>
              <a:t>MeSH</a:t>
            </a:r>
            <a:r>
              <a:rPr lang="en-US" sz="3100" dirty="0"/>
              <a:t> major topics, </a:t>
            </a:r>
            <a:r>
              <a:rPr lang="en-US" sz="3100" dirty="0" err="1"/>
              <a:t>MeSH</a:t>
            </a:r>
            <a:r>
              <a:rPr lang="en-US" sz="3100" dirty="0"/>
              <a:t> subheadings</a:t>
            </a:r>
          </a:p>
          <a:p>
            <a:pPr marL="547688" lvl="1" eaLnBrk="1" hangingPunct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Conduct a basic PubMed search</a:t>
            </a:r>
          </a:p>
          <a:p>
            <a:pPr marL="547688" lvl="1" eaLnBrk="1" hangingPunct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Manipulate the results</a:t>
            </a:r>
            <a:r>
              <a:rPr lang="ja-JP" altLang="en-US" sz="3100" dirty="0"/>
              <a:t>’</a:t>
            </a:r>
            <a:r>
              <a:rPr lang="en-US" sz="3100" dirty="0"/>
              <a:t> display</a:t>
            </a:r>
          </a:p>
          <a:p>
            <a:pPr marL="547370" lvl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Move from your PubMed results to other resources and identify other useful resource sites</a:t>
            </a:r>
          </a:p>
          <a:p>
            <a:pPr marL="547688" lvl="1" eaLnBrk="1" hangingPunct="1">
              <a:spcBef>
                <a:spcPts val="375"/>
              </a:spcBef>
              <a:buFont typeface="Wingdings" charset="0"/>
              <a:buChar char="§"/>
            </a:pPr>
            <a:r>
              <a:rPr lang="en-US" sz="3100" dirty="0"/>
              <a:t>Identify where to customize your use of PubMed (My NCBI)</a:t>
            </a:r>
          </a:p>
          <a:p>
            <a:pPr marL="547688" lvl="1" eaLnBrk="1" hangingPunct="1">
              <a:lnSpc>
                <a:spcPct val="80000"/>
              </a:lnSpc>
              <a:spcBef>
                <a:spcPts val="375"/>
              </a:spcBef>
              <a:buFont typeface="Wingdings" charset="0"/>
              <a:buChar char="§"/>
            </a:pPr>
            <a:endParaRPr lang="en-US" sz="2500" dirty="0"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51198" y="5843879"/>
            <a:ext cx="14313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>
                <a:solidFill>
                  <a:srgbClr val="FF6600"/>
                </a:solidFill>
                <a:latin typeface="Calibri"/>
                <a:cs typeface="Calibri"/>
              </a:rPr>
              <a:t>The End</a:t>
            </a:r>
          </a:p>
        </p:txBody>
      </p:sp>
    </p:spTree>
    <p:extLst>
      <p:ext uri="{BB962C8B-B14F-4D97-AF65-F5344CB8AC3E}">
        <p14:creationId xmlns:p14="http://schemas.microsoft.com/office/powerpoint/2010/main" val="17430467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722313" y="2368091"/>
            <a:ext cx="7772400" cy="1362075"/>
          </a:xfrm>
        </p:spPr>
        <p:txBody>
          <a:bodyPr/>
          <a:lstStyle/>
          <a:p>
            <a:r>
              <a:rPr lang="en-US" dirty="0"/>
              <a:t>Optional slides</a:t>
            </a:r>
          </a:p>
        </p:txBody>
      </p:sp>
    </p:spTree>
    <p:extLst>
      <p:ext uri="{BB962C8B-B14F-4D97-AF65-F5344CB8AC3E}">
        <p14:creationId xmlns:p14="http://schemas.microsoft.com/office/powerpoint/2010/main" val="20101523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457200" y="91440"/>
            <a:ext cx="8229600" cy="1143000"/>
          </a:xfrm>
        </p:spPr>
        <p:txBody>
          <a:bodyPr/>
          <a:lstStyle/>
          <a:p>
            <a:r>
              <a:rPr lang="en-US" dirty="0"/>
              <a:t>Assess the article</a:t>
            </a:r>
          </a:p>
        </p:txBody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>
          <a:xfrm>
            <a:off x="457200" y="1343539"/>
            <a:ext cx="8229600" cy="4304963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Is it peer-reviewed? (Many journals will make this crystal clear.)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Has it gone through a rigorous editorial process?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Is it written by someone renowned in the field?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Can other works by this person be found, along with comments and feedback?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Does it have sound references to back it up? 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sz="3000" dirty="0"/>
              <a:t>Do you personally find the article plausible, accurate, and reliable with your objective critical thinking hat on? </a:t>
            </a:r>
          </a:p>
          <a:p>
            <a:pPr>
              <a:lnSpc>
                <a:spcPct val="90000"/>
              </a:lnSpc>
            </a:pPr>
            <a:endParaRPr 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269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138160" cy="1143000"/>
          </a:xfrm>
        </p:spPr>
        <p:txBody>
          <a:bodyPr/>
          <a:lstStyle/>
          <a:p>
            <a:pPr eaLnBrk="1" hangingPunct="1"/>
            <a:r>
              <a:rPr lang="en-US" dirty="0"/>
              <a:t>Search engine examples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676400"/>
            <a:ext cx="7772400" cy="4495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/>
              <a:t>PubMed (searches Medline)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Ovid (searches Medline and other private databases)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err="1"/>
              <a:t>Embase</a:t>
            </a:r>
            <a:r>
              <a:rPr lang="en-US" dirty="0"/>
              <a:t> (searches Medline and other private databases)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Web of Knowledge (Web of Science)</a:t>
            </a:r>
          </a:p>
          <a:p>
            <a:pPr eaLnBrk="1" hangingPunct="1">
              <a:lnSpc>
                <a:spcPct val="90000"/>
              </a:lnSpc>
            </a:pPr>
            <a:r>
              <a:rPr lang="en-US" dirty="0"/>
              <a:t>Google Scholar (searches everything on the internet)</a:t>
            </a:r>
          </a:p>
        </p:txBody>
      </p:sp>
    </p:spTree>
    <p:extLst>
      <p:ext uri="{BB962C8B-B14F-4D97-AF65-F5344CB8AC3E}">
        <p14:creationId xmlns:p14="http://schemas.microsoft.com/office/powerpoint/2010/main" val="362404917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b="0" dirty="0">
                <a:latin typeface="Avenir Book"/>
              </a:rPr>
              <a:t>WHY search the literature?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4670"/>
            <a:ext cx="8229600" cy="4191000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For a review paper or meta-analysis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For the introduction and conclusion of a manuscript (and sometimes methods section)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For writing a protocol or proposal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3000" dirty="0">
                <a:solidFill>
                  <a:srgbClr val="585C56"/>
                </a:solidFill>
              </a:rPr>
              <a:t>To develop your ideas for the program or study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3000" dirty="0">
                <a:solidFill>
                  <a:srgbClr val="585C56"/>
                </a:solidFill>
              </a:rPr>
              <a:t>To demonstrate the value of your ideas to others</a:t>
            </a:r>
          </a:p>
        </p:txBody>
      </p:sp>
    </p:spTree>
    <p:extLst>
      <p:ext uri="{BB962C8B-B14F-4D97-AF65-F5344CB8AC3E}">
        <p14:creationId xmlns:p14="http://schemas.microsoft.com/office/powerpoint/2010/main" val="2176069920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br>
              <a:rPr lang="en-US" sz="3600" dirty="0">
                <a:latin typeface="Avenir Book"/>
              </a:rPr>
            </a:br>
            <a:r>
              <a:rPr lang="en-US" sz="4400" b="0" dirty="0">
                <a:latin typeface="Avenir Book"/>
              </a:rPr>
              <a:t>Developing your ideas &amp; research question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001278"/>
            <a:ext cx="8229600" cy="4191000"/>
          </a:xfrm>
        </p:spPr>
        <p:txBody>
          <a:bodyPr/>
          <a:lstStyle/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Understanding the significance of the issue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Is the issue worth investigating?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What is known about the issue?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What is not known?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Will your investigation:</a:t>
            </a:r>
          </a:p>
          <a:p>
            <a:pPr lvl="1"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3000" dirty="0">
                <a:solidFill>
                  <a:srgbClr val="585C56"/>
                </a:solidFill>
              </a:rPr>
              <a:t>Contribute knowledge / add value to the field?</a:t>
            </a:r>
          </a:p>
          <a:p>
            <a:pPr lvl="1"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3000" dirty="0">
                <a:solidFill>
                  <a:srgbClr val="585C56"/>
                </a:solidFill>
              </a:rPr>
              <a:t>Improve public health practice?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184658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6576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b="0" dirty="0">
                <a:solidFill>
                  <a:srgbClr val="0B5395"/>
                </a:solidFill>
                <a:latin typeface="Avenir Book"/>
              </a:rPr>
              <a:t>Developing your ideas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710231"/>
            <a:ext cx="8229600" cy="4191000"/>
          </a:xfrm>
        </p:spPr>
        <p:txBody>
          <a:bodyPr/>
          <a:lstStyle/>
          <a:p>
            <a:pPr>
              <a:spcAft>
                <a:spcPts val="18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What has worked elsewhere?</a:t>
            </a:r>
          </a:p>
          <a:p>
            <a:pPr>
              <a:lnSpc>
                <a:spcPct val="90000"/>
              </a:lnSpc>
              <a:spcAft>
                <a:spcPts val="18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How relevant is the knowledge to your context?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What methods should you consider re:</a:t>
            </a:r>
          </a:p>
          <a:p>
            <a:pPr lvl="1"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2800" dirty="0">
                <a:solidFill>
                  <a:srgbClr val="585C56"/>
                </a:solidFill>
              </a:rPr>
              <a:t>Study design?</a:t>
            </a:r>
          </a:p>
          <a:p>
            <a:pPr lvl="1"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2800" dirty="0">
                <a:solidFill>
                  <a:srgbClr val="585C56"/>
                </a:solidFill>
              </a:rPr>
              <a:t>Procedures?</a:t>
            </a:r>
          </a:p>
          <a:p>
            <a:pPr lvl="1">
              <a:buClr>
                <a:schemeClr val="tx2">
                  <a:lumMod val="25000"/>
                </a:schemeClr>
              </a:buClr>
              <a:buSzPct val="120000"/>
              <a:buFont typeface="Arial"/>
              <a:buChar char="•"/>
            </a:pPr>
            <a:r>
              <a:rPr lang="en-US" sz="2800" dirty="0">
                <a:solidFill>
                  <a:srgbClr val="585C56"/>
                </a:solidFill>
              </a:rPr>
              <a:t>Definitions?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8979412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199" y="64008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br>
              <a:rPr lang="en-US" sz="4000" dirty="0">
                <a:latin typeface="Avenir Book"/>
              </a:rPr>
            </a:br>
            <a:r>
              <a:rPr lang="en-US" sz="4400" b="0" dirty="0">
                <a:latin typeface="Avenir Book"/>
              </a:rPr>
              <a:t>Demonstrating the value of your ideas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84297"/>
            <a:ext cx="8229600" cy="4191000"/>
          </a:xfrm>
        </p:spPr>
        <p:txBody>
          <a:bodyPr/>
          <a:lstStyle/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Demonstrates your familiarity with a body of knowledge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Establishes your credibility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Helps put your study or project in context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Provides justification 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Validates choices you made (e.g., study design)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335114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64008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en-US" sz="4400" b="0" dirty="0">
                <a:latin typeface="Avenir Book"/>
              </a:rPr>
              <a:t>Conducting a literature review </a:t>
            </a:r>
            <a:br>
              <a:rPr lang="en-US" sz="4400" b="0" dirty="0">
                <a:latin typeface="Avenir Book"/>
              </a:rPr>
            </a:br>
            <a:r>
              <a:rPr lang="en-US" sz="4400" b="0" dirty="0">
                <a:latin typeface="Avenir Book"/>
              </a:rPr>
              <a:t>will help you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888402"/>
            <a:ext cx="8229600" cy="3819239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Determine whether your study should actually be done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Better understand the issues and context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Narrow down the problem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Generate hypotheses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  <a:buSzPct val="100000"/>
              <a:buFont typeface="Wingdings" charset="2"/>
              <a:buChar char="§"/>
            </a:pPr>
            <a:r>
              <a:rPr lang="en-US" sz="3200" b="0" dirty="0">
                <a:solidFill>
                  <a:srgbClr val="585C56"/>
                </a:solidFill>
              </a:rPr>
              <a:t>Consider appropriate methods for your study</a:t>
            </a:r>
          </a:p>
          <a:p>
            <a:pPr>
              <a:buClr>
                <a:srgbClr val="585C56"/>
              </a:buClr>
              <a:buSzPct val="100000"/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37513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65760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4400" b="0" dirty="0">
                <a:latin typeface="Avenir Book"/>
              </a:rPr>
              <a:t>Quality of the literature review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90872" y="1951143"/>
            <a:ext cx="8229600" cy="419100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3200" b="0" u="sng" dirty="0">
                <a:solidFill>
                  <a:srgbClr val="585C56"/>
                </a:solidFill>
                <a:latin typeface="Calibri"/>
              </a:rPr>
              <a:t>NOT</a:t>
            </a:r>
            <a:r>
              <a:rPr lang="en-US" sz="3200" b="0" dirty="0">
                <a:solidFill>
                  <a:srgbClr val="585C56"/>
                </a:solidFill>
                <a:latin typeface="Calibri"/>
              </a:rPr>
              <a:t> based on:</a:t>
            </a:r>
          </a:p>
          <a:p>
            <a:pPr lvl="1"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sz="3000" dirty="0">
                <a:solidFill>
                  <a:srgbClr val="585C56"/>
                </a:solidFill>
                <a:latin typeface="Calibri"/>
              </a:rPr>
              <a:t>Length </a:t>
            </a:r>
          </a:p>
          <a:p>
            <a:pPr lvl="1">
              <a:lnSpc>
                <a:spcPct val="90000"/>
              </a:lnSpc>
              <a:spcAft>
                <a:spcPts val="2400"/>
              </a:spcAft>
              <a:buClr>
                <a:srgbClr val="585C56"/>
              </a:buClr>
            </a:pPr>
            <a:r>
              <a:rPr lang="en-US" sz="3000" dirty="0">
                <a:solidFill>
                  <a:srgbClr val="585C56"/>
                </a:solidFill>
                <a:latin typeface="Calibri"/>
              </a:rPr>
              <a:t>Number of citations</a:t>
            </a:r>
          </a:p>
          <a:p>
            <a:pPr marL="57150" indent="0">
              <a:lnSpc>
                <a:spcPct val="90000"/>
              </a:lnSpc>
              <a:buNone/>
            </a:pPr>
            <a:r>
              <a:rPr lang="en-US" sz="3200" b="0" dirty="0">
                <a:solidFill>
                  <a:srgbClr val="585C56"/>
                </a:solidFill>
                <a:latin typeface="Calibri"/>
              </a:rPr>
              <a:t>Is based on whether it </a:t>
            </a:r>
          </a:p>
          <a:p>
            <a:pPr marL="914400" lvl="1" indent="-457200"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sz="3000" dirty="0">
                <a:solidFill>
                  <a:srgbClr val="585C56"/>
                </a:solidFill>
                <a:latin typeface="Calibri"/>
              </a:rPr>
              <a:t>Improves the understanding of the issue</a:t>
            </a:r>
          </a:p>
          <a:p>
            <a:pPr marL="914400" lvl="1" indent="-457200"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sz="3000" dirty="0">
                <a:solidFill>
                  <a:srgbClr val="585C56"/>
                </a:solidFill>
                <a:latin typeface="Calibri"/>
              </a:rPr>
              <a:t>Provides a good rationale for your proposed project</a:t>
            </a:r>
          </a:p>
          <a:p>
            <a:pPr marL="57150" indent="0">
              <a:buClr>
                <a:srgbClr val="585C56"/>
              </a:buClr>
              <a:buNone/>
            </a:pP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870552595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5760"/>
            <a:ext cx="8229600" cy="113982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en-US" altLang="en-US" dirty="0">
                <a:solidFill>
                  <a:srgbClr val="0B5395"/>
                </a:solidFill>
              </a:rPr>
              <a:t>Search strategy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79649"/>
            <a:ext cx="8229600" cy="4530725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altLang="en-US" sz="3000" dirty="0">
                <a:latin typeface="Calibri" panose="020F0502020204030204" pitchFamily="34" charset="0"/>
              </a:rPr>
              <a:t>Formulate a question or hypothesis to search:</a:t>
            </a:r>
            <a:br>
              <a:rPr lang="en-US" altLang="en-US" sz="3000" dirty="0">
                <a:latin typeface="Calibri" panose="020F0502020204030204" pitchFamily="34" charset="0"/>
              </a:rPr>
            </a:br>
            <a:r>
              <a:rPr lang="en-US" altLang="en-US" sz="3000" dirty="0">
                <a:latin typeface="Calibri" panose="020F0502020204030204" pitchFamily="34" charset="0"/>
              </a:rPr>
              <a:t>Your research question!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altLang="en-US" sz="3000" dirty="0">
                <a:latin typeface="Calibri" panose="020F0502020204030204" pitchFamily="34" charset="0"/>
              </a:rPr>
              <a:t>Identify key concepts of your sentence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altLang="en-US" sz="3000" dirty="0">
                <a:latin typeface="Calibri" panose="020F0502020204030204" pitchFamily="34" charset="0"/>
              </a:rPr>
              <a:t>Develop a list of keywords and use these as your search terms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altLang="en-US" sz="3000" dirty="0">
                <a:latin typeface="Calibri" panose="020F0502020204030204" pitchFamily="34" charset="0"/>
              </a:rPr>
              <a:t>If needed, limit your search by dates, by language, or by subject type</a:t>
            </a:r>
          </a:p>
          <a:p>
            <a:pPr>
              <a:lnSpc>
                <a:spcPct val="90000"/>
              </a:lnSpc>
              <a:spcAft>
                <a:spcPts val="1200"/>
              </a:spcAft>
              <a:buClr>
                <a:srgbClr val="585C56"/>
              </a:buClr>
            </a:pPr>
            <a:r>
              <a:rPr lang="en-US" altLang="en-US" sz="3000" dirty="0">
                <a:latin typeface="Calibri" panose="020F0502020204030204" pitchFamily="34" charset="0"/>
              </a:rPr>
              <a:t>Don’t forget to look at the reference list from articles you find!</a:t>
            </a:r>
          </a:p>
          <a:p>
            <a:endParaRPr lang="en-US" altLang="en-US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54547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5760"/>
            <a:ext cx="8229600" cy="113982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r>
              <a:rPr lang="en-US" altLang="en-US" sz="4200" dirty="0">
                <a:solidFill>
                  <a:srgbClr val="0B5395"/>
                </a:solidFill>
              </a:rPr>
              <a:t>What key words should you use?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872" y="1733892"/>
            <a:ext cx="8229600" cy="4530725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>
                <a:latin typeface="Calibri" panose="020F0502020204030204" pitchFamily="34" charset="0"/>
              </a:rPr>
              <a:t>Start with your research question...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What 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Where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In which population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How 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When</a:t>
            </a:r>
          </a:p>
          <a:p>
            <a:r>
              <a:rPr lang="en-US" altLang="en-US" sz="3000" dirty="0">
                <a:latin typeface="Calibri" panose="020F0502020204030204" pitchFamily="34" charset="0"/>
              </a:rPr>
              <a:t>Why</a:t>
            </a:r>
          </a:p>
          <a:p>
            <a:endParaRPr lang="en-US" altLang="en-US" sz="2800" b="1" dirty="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13061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65760"/>
            <a:ext cx="8229600" cy="1139825"/>
          </a:xfrm>
          <a:ln/>
          <a:extLst>
            <a:ext uri="{91240B29-F687-4f45-9708-019B960494DF}">
              <a14:hiddenLine xmlns=""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rmAutofit/>
          </a:bodyPr>
          <a:lstStyle/>
          <a:p>
            <a:r>
              <a:rPr lang="en-US" altLang="en-US" dirty="0">
                <a:solidFill>
                  <a:srgbClr val="0B5395"/>
                </a:solidFill>
              </a:rPr>
              <a:t>Save your references!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005385"/>
            <a:ext cx="7914009" cy="4125540"/>
          </a:xfrm>
        </p:spPr>
        <p:txBody>
          <a:bodyPr/>
          <a:lstStyle/>
          <a:p>
            <a:pPr>
              <a:spcAft>
                <a:spcPts val="2400"/>
              </a:spcAft>
              <a:buClr>
                <a:srgbClr val="585C56"/>
              </a:buClr>
            </a:pPr>
            <a:r>
              <a:rPr lang="en-US" altLang="en-US" dirty="0">
                <a:latin typeface="Calibri" panose="020F0502020204030204" pitchFamily="34" charset="0"/>
              </a:rPr>
              <a:t>You will likely want them when you write the paper</a:t>
            </a:r>
          </a:p>
          <a:p>
            <a:pPr>
              <a:spcAft>
                <a:spcPts val="2400"/>
              </a:spcAft>
              <a:buClr>
                <a:srgbClr val="585C56"/>
              </a:buClr>
            </a:pPr>
            <a:r>
              <a:rPr lang="en-US" altLang="en-US" dirty="0">
                <a:latin typeface="Calibri" panose="020F0502020204030204" pitchFamily="34" charset="0"/>
              </a:rPr>
              <a:t>You might want them for your next project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51242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PubMed (www.pubmed.gov)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531381" y="1360134"/>
            <a:ext cx="8305800" cy="4347114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/>
              <a:t>Search engine for </a:t>
            </a:r>
            <a:r>
              <a:rPr lang="en-US" sz="3000" b="1" dirty="0"/>
              <a:t>Medline</a:t>
            </a:r>
            <a:r>
              <a:rPr lang="en-US" sz="3000" dirty="0"/>
              <a:t> (the massive US National Library of Medicine database)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/>
              <a:t>Subject-specific database search engine that automatically “maps” search terms </a:t>
            </a:r>
            <a:r>
              <a:rPr lang="en-US" sz="3000" b="1" dirty="0"/>
              <a:t>to Medical Subject Headings (</a:t>
            </a:r>
            <a:r>
              <a:rPr lang="en-US" sz="3000" b="1" dirty="0" err="1"/>
              <a:t>MeSH</a:t>
            </a:r>
            <a:r>
              <a:rPr lang="en-US" sz="3000" b="1" dirty="0"/>
              <a:t>)</a:t>
            </a:r>
            <a:r>
              <a:rPr lang="en-US" sz="3000" dirty="0"/>
              <a:t> – the index terms used for all of Medline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/>
              <a:t>Searches can be focused or filtered a number of different ways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b="1" dirty="0"/>
              <a:t>Free of cost (!)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/>
              <a:t>Limited number of free text articles</a:t>
            </a:r>
          </a:p>
        </p:txBody>
      </p:sp>
    </p:spTree>
    <p:extLst>
      <p:ext uri="{BB962C8B-B14F-4D97-AF65-F5344CB8AC3E}">
        <p14:creationId xmlns:p14="http://schemas.microsoft.com/office/powerpoint/2010/main" val="1224692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err="1"/>
              <a:t>MeSH</a:t>
            </a:r>
            <a:r>
              <a:rPr lang="en-US" dirty="0"/>
              <a:t> terms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52893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b="1" dirty="0"/>
              <a:t>Me</a:t>
            </a:r>
            <a:r>
              <a:rPr lang="en-US" dirty="0"/>
              <a:t>dical </a:t>
            </a:r>
            <a:r>
              <a:rPr lang="en-US" b="1" dirty="0"/>
              <a:t>S</a:t>
            </a:r>
            <a:r>
              <a:rPr lang="en-US" dirty="0"/>
              <a:t>ubject </a:t>
            </a:r>
            <a:r>
              <a:rPr lang="en-US" b="1" dirty="0"/>
              <a:t>H</a:t>
            </a:r>
            <a:r>
              <a:rPr lang="en-US" dirty="0"/>
              <a:t>eadings (key terms)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All articles are assigned </a:t>
            </a:r>
            <a:r>
              <a:rPr lang="en-US" dirty="0" err="1"/>
              <a:t>MeSH</a:t>
            </a:r>
            <a:r>
              <a:rPr lang="en-US" dirty="0"/>
              <a:t> terms by </a:t>
            </a:r>
            <a:r>
              <a:rPr lang="en-US" dirty="0" err="1"/>
              <a:t>MedLine</a:t>
            </a:r>
            <a:r>
              <a:rPr lang="en-US" dirty="0"/>
              <a:t> indexers – usually 8 to 15 </a:t>
            </a:r>
            <a:r>
              <a:rPr lang="en-US" dirty="0" err="1"/>
              <a:t>MeSH</a:t>
            </a:r>
            <a:r>
              <a:rPr lang="en-US" dirty="0"/>
              <a:t> terms for each article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dirty="0" err="1"/>
              <a:t>MeSH</a:t>
            </a:r>
            <a:r>
              <a:rPr lang="en-US" dirty="0"/>
              <a:t> terms are the index for </a:t>
            </a:r>
            <a:r>
              <a:rPr lang="en-US" u="sng" dirty="0" err="1"/>
              <a:t>MedLine</a:t>
            </a:r>
            <a:endParaRPr lang="en-US" u="sng" dirty="0"/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Arranged in a hierarchy of terms (</a:t>
            </a:r>
            <a:r>
              <a:rPr lang="en-US" dirty="0" err="1"/>
              <a:t>MeSH</a:t>
            </a:r>
            <a:r>
              <a:rPr lang="en-US" dirty="0"/>
              <a:t> tree structures)</a:t>
            </a:r>
          </a:p>
          <a:p>
            <a:pPr eaLnBrk="1" hangingPunct="1">
              <a:lnSpc>
                <a:spcPct val="90000"/>
              </a:lnSpc>
              <a:spcBef>
                <a:spcPts val="1200"/>
              </a:spcBef>
            </a:pPr>
            <a:r>
              <a:rPr lang="en-US" dirty="0"/>
              <a:t>Allows efficient and focused searching of databases</a:t>
            </a:r>
          </a:p>
        </p:txBody>
      </p:sp>
    </p:spTree>
    <p:extLst>
      <p:ext uri="{BB962C8B-B14F-4D97-AF65-F5344CB8AC3E}">
        <p14:creationId xmlns:p14="http://schemas.microsoft.com/office/powerpoint/2010/main" val="419083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Ovid, </a:t>
            </a:r>
            <a:r>
              <a:rPr lang="en-US" dirty="0" err="1"/>
              <a:t>Embase</a:t>
            </a:r>
            <a:r>
              <a:rPr lang="en-US" dirty="0"/>
              <a:t>, Web of Science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Search different databases at once (including Medline)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en-US" dirty="0"/>
              <a:t>Less complicated search engines (easier to use, but equally powerful)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Can focus or filter search easily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Need to be a subscriber (not free)</a:t>
            </a:r>
          </a:p>
          <a:p>
            <a:pPr eaLnBrk="1" hangingPunct="1"/>
            <a:endParaRPr lang="en-US" dirty="0">
              <a:solidFill>
                <a:srgbClr val="FFFF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8416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/>
              <a:t>Google &amp; Google Scholar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828800"/>
            <a:ext cx="7878572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Very broad, very quick search engine of virtually all available published data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Ranks results by most relevant or popular (as determined by Google’s search strategy)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Less focused and less ability to focus</a:t>
            </a:r>
          </a:p>
        </p:txBody>
      </p:sp>
    </p:spTree>
    <p:extLst>
      <p:ext uri="{BB962C8B-B14F-4D97-AF65-F5344CB8AC3E}">
        <p14:creationId xmlns:p14="http://schemas.microsoft.com/office/powerpoint/2010/main" val="368066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/>
              <a:t>Search strategy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55427"/>
            <a:ext cx="8229600" cy="3733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Formulate a question or hypothesis to search – write it out in one sentence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Identify key concepts of your sentence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Develop a list of keywords and use these as your search terms</a:t>
            </a:r>
          </a:p>
          <a:p>
            <a:pPr eaLnBrk="1" hangingPunct="1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If needed, limit your search by dates, by language, by operators or by subject type</a:t>
            </a:r>
          </a:p>
        </p:txBody>
      </p:sp>
    </p:spTree>
    <p:extLst>
      <p:ext uri="{BB962C8B-B14F-4D97-AF65-F5344CB8AC3E}">
        <p14:creationId xmlns:p14="http://schemas.microsoft.com/office/powerpoint/2010/main" val="3147597102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Custom 3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243AE2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4121</TotalTime>
  <Words>3902</Words>
  <Application>Microsoft Office PowerPoint</Application>
  <PresentationFormat>On-screen Show (4:3)</PresentationFormat>
  <Paragraphs>447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4" baseType="lpstr">
      <vt:lpstr>ＭＳ Ｐゴシック</vt:lpstr>
      <vt:lpstr>ＭＳ Ｐゴシック</vt:lpstr>
      <vt:lpstr>Antique Olive</vt:lpstr>
      <vt:lpstr>Arial</vt:lpstr>
      <vt:lpstr>Avenir Book</vt:lpstr>
      <vt:lpstr>Calibri</vt:lpstr>
      <vt:lpstr>Comic Sans MS</vt:lpstr>
      <vt:lpstr>Courier New</vt:lpstr>
      <vt:lpstr>Garamond</vt:lpstr>
      <vt:lpstr>Mangal</vt:lpstr>
      <vt:lpstr>Tahoma</vt:lpstr>
      <vt:lpstr>Times New Roman</vt:lpstr>
      <vt:lpstr>Verdana</vt:lpstr>
      <vt:lpstr>Wingdings</vt:lpstr>
      <vt:lpstr>Wingdings 2</vt:lpstr>
      <vt:lpstr>CDC OR Style options 1 and 2</vt:lpstr>
      <vt:lpstr>Finding and Reviewing Scientific Literature</vt:lpstr>
      <vt:lpstr>How to  search   the literature</vt:lpstr>
      <vt:lpstr>Database types</vt:lpstr>
      <vt:lpstr>Search engine examples</vt:lpstr>
      <vt:lpstr>PubMed (www.pubmed.gov)</vt:lpstr>
      <vt:lpstr>MeSH terms</vt:lpstr>
      <vt:lpstr>Ovid, Embase, Web of Science</vt:lpstr>
      <vt:lpstr>Google &amp; Google Scholar</vt:lpstr>
      <vt:lpstr>Search strategy</vt:lpstr>
      <vt:lpstr>Full Boolean searching</vt:lpstr>
      <vt:lpstr>AND operator</vt:lpstr>
      <vt:lpstr>OR operator</vt:lpstr>
      <vt:lpstr>NOT operator</vt:lpstr>
      <vt:lpstr>Exercise</vt:lpstr>
      <vt:lpstr>PowerPoint Presentation</vt:lpstr>
      <vt:lpstr>How to search PubMed</vt:lpstr>
      <vt:lpstr>Search results</vt:lpstr>
      <vt:lpstr> Automatic Term Mapping (ATM)</vt:lpstr>
      <vt:lpstr>Search details</vt:lpstr>
      <vt:lpstr>"Search details" feature lets you see how your search was mapped</vt:lpstr>
      <vt:lpstr>See the difference:</vt:lpstr>
      <vt:lpstr>Are there other ways to limit your search?</vt:lpstr>
      <vt:lpstr>Citation sensor</vt:lpstr>
      <vt:lpstr>Citation sensor (2)</vt:lpstr>
      <vt:lpstr>Title matcher</vt:lpstr>
      <vt:lpstr>How to search</vt:lpstr>
      <vt:lpstr>Abstract &amp; related citations</vt:lpstr>
      <vt:lpstr>Links between databases</vt:lpstr>
      <vt:lpstr>PowerPoint Presentation</vt:lpstr>
      <vt:lpstr>Online help and training </vt:lpstr>
      <vt:lpstr>PubMed summary</vt:lpstr>
      <vt:lpstr>PubMed summary (2)</vt:lpstr>
      <vt:lpstr>Other Resources</vt:lpstr>
      <vt:lpstr>World Health Organization</vt:lpstr>
      <vt:lpstr>CDC</vt:lpstr>
      <vt:lpstr>Other resource sites</vt:lpstr>
      <vt:lpstr>Conclusions</vt:lpstr>
      <vt:lpstr>Optional slides</vt:lpstr>
      <vt:lpstr>Assess the article</vt:lpstr>
      <vt:lpstr>WHY search the literature?</vt:lpstr>
      <vt:lpstr> Developing your ideas &amp; research question</vt:lpstr>
      <vt:lpstr>Developing your ideas</vt:lpstr>
      <vt:lpstr> Demonstrating the value of your ideas</vt:lpstr>
      <vt:lpstr>Conducting a literature review  will help you</vt:lpstr>
      <vt:lpstr>Quality of the literature review</vt:lpstr>
      <vt:lpstr>Search strategy</vt:lpstr>
      <vt:lpstr>What key words should you use?</vt:lpstr>
      <vt:lpstr>Save your references!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249</cp:revision>
  <dcterms:created xsi:type="dcterms:W3CDTF">2016-12-10T01:14:11Z</dcterms:created>
  <dcterms:modified xsi:type="dcterms:W3CDTF">2019-01-18T02:27:09Z</dcterms:modified>
</cp:coreProperties>
</file>